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90" r:id="rId3"/>
    <p:sldId id="294" r:id="rId4"/>
    <p:sldId id="307" r:id="rId5"/>
    <p:sldId id="329" r:id="rId6"/>
    <p:sldId id="314" r:id="rId7"/>
    <p:sldId id="330" r:id="rId8"/>
    <p:sldId id="296" r:id="rId9"/>
    <p:sldId id="319" r:id="rId10"/>
    <p:sldId id="33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E90D9-FBA3-420F-ACC3-1BC1C6372682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87CB4-D762-4917-B47B-63FF194E3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1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D5F86DE-7A2E-4960-AF78-42945A602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31ECD34-32DC-4064-8901-F1398C0EB2E6}" type="slidenum">
              <a:rPr lang="pl-PL" altLang="pl-PL" sz="1300" smtClean="0"/>
              <a:pPr/>
              <a:t>2</a:t>
            </a:fld>
            <a:endParaRPr lang="pl-PL" altLang="pl-PL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FAFEB65-BBD2-4401-B9B3-80FB3B0A1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8C03C01-294C-4148-A150-A42D6FAF8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12C01181-C683-4267-93B9-51AF7BB2E2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6D3C2F7-3C73-4AC7-AA7E-8FF1C8788489}" type="slidenum">
              <a:rPr lang="pl-PL" altLang="pl-PL" sz="1300" smtClean="0"/>
              <a:pPr/>
              <a:t>3</a:t>
            </a:fld>
            <a:endParaRPr lang="pl-PL" altLang="pl-PL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831F256-898E-42C9-8A59-32109C2F6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2AC736A8-5559-4F0D-9C80-4E17123A9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B8066D7-A3BF-41FB-81BE-03BB9D36E1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608FD28-55EF-4905-A8DD-5FA11458095D}" type="slidenum">
              <a:rPr lang="pl-PL" altLang="pl-PL" sz="1300" smtClean="0"/>
              <a:pPr/>
              <a:t>4</a:t>
            </a:fld>
            <a:endParaRPr lang="pl-PL" altLang="pl-PL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D13623E-6FD7-416C-83F3-E221B1C61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3839D14-2573-4EFE-A344-03F45EA7D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B8066D7-A3BF-41FB-81BE-03BB9D36E1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608FD28-55EF-4905-A8DD-5FA11458095D}" type="slidenum">
              <a:rPr lang="pl-PL" altLang="pl-PL" sz="1300" smtClean="0"/>
              <a:pPr/>
              <a:t>5</a:t>
            </a:fld>
            <a:endParaRPr lang="pl-PL" altLang="pl-PL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D13623E-6FD7-416C-83F3-E221B1C61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3839D14-2573-4EFE-A344-03F45EA7D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81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43C7E05F-BEEB-43AD-B15D-B197558A69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59442B2-45CE-4E3B-975C-924E62687D5C}" type="slidenum">
              <a:rPr lang="pl-PL" altLang="pl-PL" sz="1300" smtClean="0"/>
              <a:pPr/>
              <a:t>6</a:t>
            </a:fld>
            <a:endParaRPr lang="pl-PL" altLang="pl-PL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25D9754-2EB6-4116-A1DD-6CA7E073E9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B1201E5-5448-4539-938F-852951AF5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43C7E05F-BEEB-43AD-B15D-B197558A69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59442B2-45CE-4E3B-975C-924E62687D5C}" type="slidenum">
              <a:rPr lang="pl-PL" altLang="pl-PL" sz="1300" smtClean="0"/>
              <a:pPr/>
              <a:t>7</a:t>
            </a:fld>
            <a:endParaRPr lang="pl-PL" altLang="pl-PL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25D9754-2EB6-4116-A1DD-6CA7E073E9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FB1201E5-5448-4539-938F-852951AF5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BD503793-C0F2-4EE0-82F3-145E8B1A1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1397C11-AB5A-4D9F-B650-7222E6E21BC6}" type="slidenum">
              <a:rPr lang="pl-PL" altLang="pl-PL" sz="1300" smtClean="0"/>
              <a:pPr/>
              <a:t>8</a:t>
            </a:fld>
            <a:endParaRPr lang="pl-PL" altLang="pl-PL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DBBC3C1-54AD-4D2E-8338-29259D5AD0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47C031D-75A8-4CE4-AF0C-C98B54EE5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C3177FF2-A2A2-49BA-B0D8-877F820619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9463" indent="-298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856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7988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7413" indent="-2397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146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718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90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6213" indent="-239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0C7AAAA-C433-449A-A9BC-E984CB2AC438}" type="slidenum">
              <a:rPr lang="pl-PL" altLang="pl-PL" sz="1300" smtClean="0"/>
              <a:pPr/>
              <a:t>9</a:t>
            </a:fld>
            <a:endParaRPr lang="pl-PL" altLang="pl-PL" sz="13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0D67C773-B944-4B96-96FC-0B3CCF190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7EE9E0E2-39E7-4674-9651-E84B529E4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sp>
        <p:nvSpPr>
          <p:cNvPr id="29" name="Holder 2"/>
          <p:cNvSpPr>
            <a:spLocks noGrp="1"/>
          </p:cNvSpPr>
          <p:nvPr>
            <p:ph type="ctrTitle"/>
          </p:nvPr>
        </p:nvSpPr>
        <p:spPr>
          <a:xfrm>
            <a:off x="460374" y="2057400"/>
            <a:ext cx="103632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>
                <a:solidFill>
                  <a:schemeClr val="accent3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subTitle" idx="4"/>
          </p:nvPr>
        </p:nvSpPr>
        <p:spPr>
          <a:xfrm>
            <a:off x="460374" y="3665220"/>
            <a:ext cx="85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endParaRPr dirty="0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35" y="5918705"/>
            <a:ext cx="5132832" cy="67056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618" y="257866"/>
            <a:ext cx="3818710" cy="113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68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97155">
              <a:lnSpc>
                <a:spcPts val="1614"/>
              </a:lnSpc>
            </a:pPr>
            <a:fld id="{81D60167-4931-47E6-BA6A-407CBD079E47}" type="slidenum">
              <a:rPr lang="pl-PL" spc="-5" smtClean="0"/>
              <a:t>‹#›</a:t>
            </a:fld>
            <a:endParaRPr lang="pl-PL" spc="-5" dirty="0"/>
          </a:p>
        </p:txBody>
      </p:sp>
    </p:spTree>
    <p:extLst>
      <p:ext uri="{BB962C8B-B14F-4D97-AF65-F5344CB8AC3E}">
        <p14:creationId xmlns:p14="http://schemas.microsoft.com/office/powerpoint/2010/main" val="121463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0"/>
          </p:nvPr>
        </p:nvSpPr>
        <p:spPr>
          <a:xfrm>
            <a:off x="9949143" y="396389"/>
            <a:ext cx="1254258" cy="91694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514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4564" y="1375421"/>
            <a:ext cx="5075827" cy="4032339"/>
          </a:xfrm>
        </p:spPr>
        <p:txBody>
          <a:bodyPr/>
          <a:lstStyle>
            <a:lvl1pPr>
              <a:defRPr sz="2808"/>
            </a:lvl1pPr>
            <a:lvl2pPr>
              <a:defRPr sz="2407"/>
            </a:lvl2pPr>
            <a:lvl3pPr>
              <a:defRPr sz="2006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9433" y="1375421"/>
            <a:ext cx="5078004" cy="4032339"/>
          </a:xfrm>
        </p:spPr>
        <p:txBody>
          <a:bodyPr/>
          <a:lstStyle>
            <a:lvl1pPr>
              <a:defRPr sz="2808"/>
            </a:lvl1pPr>
            <a:lvl2pPr>
              <a:defRPr sz="2407"/>
            </a:lvl2pPr>
            <a:lvl3pPr>
              <a:defRPr sz="2006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9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5583" y="6360665"/>
            <a:ext cx="327659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B61928"/>
                </a:solidFill>
                <a:latin typeface="Calibri Light"/>
                <a:cs typeface="Calibri Light"/>
              </a:defRPr>
            </a:lvl1pPr>
          </a:lstStyle>
          <a:p>
            <a:pPr marL="97155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63478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7E5289-ED75-45A1-B86D-D2FE09074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74" y="1341783"/>
            <a:ext cx="11625609" cy="2215991"/>
          </a:xfrm>
        </p:spPr>
        <p:txBody>
          <a:bodyPr/>
          <a:lstStyle/>
          <a:p>
            <a:r>
              <a:rPr lang="en-US" dirty="0"/>
              <a:t>Subsidies from </a:t>
            </a:r>
            <a:r>
              <a:rPr lang="pl-PL" dirty="0"/>
              <a:t>PO IR </a:t>
            </a:r>
            <a:r>
              <a:rPr lang="en-US" dirty="0"/>
              <a:t>and </a:t>
            </a:r>
            <a:r>
              <a:rPr lang="pl-PL" dirty="0"/>
              <a:t>PO PW </a:t>
            </a:r>
            <a:r>
              <a:rPr lang="en-US" dirty="0"/>
              <a:t>and counteracting the </a:t>
            </a:r>
            <a:r>
              <a:rPr lang="pl-PL" dirty="0" err="1"/>
              <a:t>economic</a:t>
            </a:r>
            <a:r>
              <a:rPr lang="pl-PL" dirty="0"/>
              <a:t> </a:t>
            </a:r>
            <a:r>
              <a:rPr lang="en-US" dirty="0"/>
              <a:t>effects of COVID19 </a:t>
            </a:r>
            <a:r>
              <a:rPr lang="pl-PL" dirty="0"/>
              <a:t>pand</a:t>
            </a:r>
            <a:r>
              <a:rPr lang="en-US" dirty="0"/>
              <a:t>emic in 2020</a:t>
            </a:r>
            <a:r>
              <a:rPr lang="pl-PL" dirty="0"/>
              <a:t>-2024</a:t>
            </a:r>
            <a:r>
              <a:rPr lang="en-US" dirty="0"/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BB2A05-DCC9-44B2-8018-459CBC5D1BB5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pl-PL" dirty="0"/>
              <a:t>Maciej Bukowski, WiseEuropa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65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7">
            <a:extLst>
              <a:ext uri="{FF2B5EF4-FFF2-40B4-BE49-F238E27FC236}">
                <a16:creationId xmlns:a16="http://schemas.microsoft.com/office/drawing/2014/main" id="{F27752CE-2F04-4C1E-AD1F-34C7FB4FCA24}"/>
              </a:ext>
            </a:extLst>
          </p:cNvPr>
          <p:cNvSpPr txBox="1">
            <a:spLocks noGrp="1"/>
          </p:cNvSpPr>
          <p:nvPr>
            <p:ph type="subTitle" idx="4"/>
          </p:nvPr>
        </p:nvSpPr>
        <p:spPr>
          <a:xfrm>
            <a:off x="1305107" y="2559549"/>
            <a:ext cx="85344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err="1"/>
              <a:t>Thank</a:t>
            </a:r>
            <a:r>
              <a:rPr lang="pl-PL" b="1" dirty="0"/>
              <a:t> you</a:t>
            </a:r>
          </a:p>
          <a:p>
            <a:pPr algn="ctr"/>
            <a:endParaRPr lang="pl-PL" b="1" dirty="0"/>
          </a:p>
          <a:p>
            <a:pPr algn="ctr"/>
            <a:r>
              <a:rPr lang="pl-PL" dirty="0"/>
              <a:t>maciej.bukowski@wise-europa.eu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8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2">
            <a:extLst>
              <a:ext uri="{FF2B5EF4-FFF2-40B4-BE49-F238E27FC236}">
                <a16:creationId xmlns:a16="http://schemas.microsoft.com/office/drawing/2014/main" id="{8D56FC33-6074-4A45-943C-4C087431B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1732" y="611296"/>
            <a:ext cx="7575957" cy="611298"/>
          </a:xfrm>
        </p:spPr>
        <p:txBody>
          <a:bodyPr/>
          <a:lstStyle/>
          <a:p>
            <a:pPr eaLnBrk="1" hangingPunct="1"/>
            <a:r>
              <a:rPr lang="pl-PL" altLang="pl-PL" sz="2407" b="1" dirty="0"/>
              <a:t>Model VESPA</a:t>
            </a:r>
            <a:endParaRPr lang="pl-PL" altLang="pl-PL" b="1" dirty="0"/>
          </a:p>
        </p:txBody>
      </p:sp>
      <p:sp>
        <p:nvSpPr>
          <p:cNvPr id="43011" name="Rectangle 13">
            <a:extLst>
              <a:ext uri="{FF2B5EF4-FFF2-40B4-BE49-F238E27FC236}">
                <a16:creationId xmlns:a16="http://schemas.microsoft.com/office/drawing/2014/main" id="{466F74C6-55F1-4F1E-95A1-62F8840A18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6982" y="1222594"/>
            <a:ext cx="5581290" cy="6044179"/>
          </a:xfrm>
        </p:spPr>
        <p:txBody>
          <a:bodyPr/>
          <a:lstStyle/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en-US" dirty="0"/>
              <a:t>The VESPA model is a DSGE model, i.e. a </a:t>
            </a:r>
            <a:r>
              <a:rPr lang="pl-PL" dirty="0" err="1"/>
              <a:t>compound</a:t>
            </a:r>
            <a:r>
              <a:rPr lang="pl-PL" dirty="0"/>
              <a:t> </a:t>
            </a:r>
            <a:r>
              <a:rPr lang="en-US" dirty="0"/>
              <a:t>of</a:t>
            </a:r>
            <a:r>
              <a:rPr lang="pl-PL" dirty="0"/>
              <a:t>:</a:t>
            </a:r>
            <a:endParaRPr lang="pl-PL" altLang="pl-PL" dirty="0"/>
          </a:p>
          <a:p>
            <a:pPr marL="764134" lvl="1" indent="-292918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err="1"/>
              <a:t>Several</a:t>
            </a:r>
            <a:r>
              <a:rPr lang="pl-PL" dirty="0"/>
              <a:t> </a:t>
            </a:r>
            <a:r>
              <a:rPr lang="pl-PL" dirty="0" err="1"/>
              <a:t>associated</a:t>
            </a:r>
            <a:r>
              <a:rPr lang="pl-PL" dirty="0"/>
              <a:t> </a:t>
            </a:r>
            <a:r>
              <a:rPr lang="pl-PL" dirty="0" err="1"/>
              <a:t>optimization</a:t>
            </a:r>
            <a:r>
              <a:rPr lang="pl-PL" dirty="0"/>
              <a:t> </a:t>
            </a:r>
            <a:r>
              <a:rPr lang="pl-PL" dirty="0" err="1"/>
              <a:t>problems</a:t>
            </a:r>
            <a:endParaRPr lang="pl-PL" altLang="pl-PL" dirty="0"/>
          </a:p>
          <a:p>
            <a:pPr marL="764134" lvl="1" indent="-292918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Inter</a:t>
            </a:r>
            <a:r>
              <a:rPr lang="en-US" dirty="0"/>
              <a:t>connecting markets (labor, capital, product)</a:t>
            </a:r>
            <a:endParaRPr lang="pl-PL" altLang="pl-PL" dirty="0"/>
          </a:p>
          <a:p>
            <a:pPr marL="292918" indent="-292918" algn="l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pl-PL" dirty="0"/>
              <a:t>M</a:t>
            </a:r>
            <a:r>
              <a:rPr lang="en-US" dirty="0" err="1"/>
              <a:t>odel</a:t>
            </a:r>
            <a:r>
              <a:rPr lang="en-US" dirty="0"/>
              <a:t> is parameterized on data for Poland (including IO, </a:t>
            </a:r>
            <a:r>
              <a:rPr lang="pl-PL" dirty="0" err="1"/>
              <a:t>labor</a:t>
            </a:r>
            <a:r>
              <a:rPr lang="en-US" dirty="0"/>
              <a:t>, </a:t>
            </a:r>
            <a:r>
              <a:rPr lang="pl-PL" dirty="0"/>
              <a:t>public </a:t>
            </a:r>
            <a:r>
              <a:rPr lang="pl-PL" dirty="0" err="1"/>
              <a:t>sector</a:t>
            </a:r>
            <a:r>
              <a:rPr lang="en-US" dirty="0"/>
              <a:t>) and literature (</a:t>
            </a:r>
            <a:r>
              <a:rPr lang="pl-PL" dirty="0" err="1"/>
              <a:t>elasticities</a:t>
            </a:r>
            <a:r>
              <a:rPr lang="pl-PL" dirty="0"/>
              <a:t>)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en-US" dirty="0"/>
              <a:t>It is a large scale (over 1000 variables) multi-sector model, equipped with the SAM matrix</a:t>
            </a:r>
            <a:r>
              <a:rPr lang="pl-PL" dirty="0"/>
              <a:t>,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en-US" dirty="0"/>
              <a:t>The model was written, solved and simulated </a:t>
            </a:r>
            <a:r>
              <a:rPr lang="pl-PL" dirty="0"/>
              <a:t>in </a:t>
            </a:r>
            <a:r>
              <a:rPr lang="en-US" dirty="0"/>
              <a:t>DYNARE</a:t>
            </a:r>
            <a:endParaRPr lang="pl-PL" altLang="pl-PL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dirty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5CC8CF0-B5CC-41D8-90D4-B4980EF7A602}"/>
              </a:ext>
            </a:extLst>
          </p:cNvPr>
          <p:cNvSpPr txBox="1">
            <a:spLocks noChangeArrowheads="1"/>
          </p:cNvSpPr>
          <p:nvPr/>
        </p:nvSpPr>
        <p:spPr>
          <a:xfrm>
            <a:off x="6228273" y="1044422"/>
            <a:ext cx="5742342" cy="5127948"/>
          </a:xfr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en-US" dirty="0"/>
              <a:t>The model is divided into blocks:</a:t>
            </a:r>
            <a:endParaRPr lang="pl-PL" altLang="pl-PL" kern="0" dirty="0">
              <a:solidFill>
                <a:sysClr val="windowText" lastClr="000000"/>
              </a:solidFill>
            </a:endParaRPr>
          </a:p>
          <a:p>
            <a:pPr marL="764134" lvl="1" indent="-29291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kern="0" dirty="0" err="1">
                <a:solidFill>
                  <a:sysClr val="windowText" lastClr="000000"/>
                </a:solidFill>
              </a:rPr>
              <a:t>Households</a:t>
            </a:r>
            <a:r>
              <a:rPr lang="pl-PL" altLang="pl-PL" b="1" kern="0" dirty="0">
                <a:solidFill>
                  <a:sysClr val="windowText" lastClr="000000"/>
                </a:solidFill>
              </a:rPr>
              <a:t>: </a:t>
            </a:r>
            <a:r>
              <a:rPr lang="en-US" dirty="0"/>
              <a:t>consumption, labor supply, human capital, saving,</a:t>
            </a:r>
            <a:endParaRPr lang="pl-PL" altLang="pl-PL" kern="0" dirty="0">
              <a:solidFill>
                <a:sysClr val="windowText" lastClr="000000"/>
              </a:solidFill>
            </a:endParaRPr>
          </a:p>
          <a:p>
            <a:pPr marL="764134" lvl="1" indent="-29291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kern="0" dirty="0" err="1">
                <a:solidFill>
                  <a:sysClr val="windowText" lastClr="000000"/>
                </a:solidFill>
              </a:rPr>
              <a:t>Firms</a:t>
            </a:r>
            <a:r>
              <a:rPr lang="pl-PL" altLang="pl-PL" kern="0" dirty="0">
                <a:solidFill>
                  <a:sysClr val="windowText" lastClr="000000"/>
                </a:solidFill>
              </a:rPr>
              <a:t>: </a:t>
            </a:r>
            <a:r>
              <a:rPr lang="pl-PL" altLang="pl-PL" kern="0" dirty="0" err="1">
                <a:solidFill>
                  <a:sysClr val="windowText" lastClr="000000"/>
                </a:solidFill>
              </a:rPr>
              <a:t>final</a:t>
            </a:r>
            <a:r>
              <a:rPr lang="pl-PL" altLang="pl-PL" kern="0" dirty="0">
                <a:solidFill>
                  <a:sysClr val="windowText" lastClr="000000"/>
                </a:solidFill>
              </a:rPr>
              <a:t>, </a:t>
            </a:r>
            <a:r>
              <a:rPr lang="pl-PL" altLang="pl-PL" kern="0" dirty="0" err="1">
                <a:solidFill>
                  <a:sysClr val="windowText" lastClr="000000"/>
                </a:solidFill>
              </a:rPr>
              <a:t>importing</a:t>
            </a:r>
            <a:r>
              <a:rPr lang="pl-PL" altLang="pl-PL" kern="0" dirty="0">
                <a:solidFill>
                  <a:sysClr val="windowText" lastClr="000000"/>
                </a:solidFill>
              </a:rPr>
              <a:t>, </a:t>
            </a:r>
            <a:r>
              <a:rPr lang="pl-PL" altLang="pl-PL" kern="0" dirty="0" err="1">
                <a:solidFill>
                  <a:sysClr val="windowText" lastClr="000000"/>
                </a:solidFill>
              </a:rPr>
              <a:t>intermediatory</a:t>
            </a:r>
            <a:endParaRPr lang="pl-PL" altLang="pl-PL" kern="0" dirty="0">
              <a:solidFill>
                <a:sysClr val="windowText" lastClr="000000"/>
              </a:solidFill>
            </a:endParaRPr>
          </a:p>
          <a:p>
            <a:pPr marL="764134" lvl="1" indent="-29291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Entrepreneurs:</a:t>
            </a:r>
            <a:r>
              <a:rPr lang="en-US" dirty="0"/>
              <a:t> creation of capital for production and R&amp;D, demand for credit</a:t>
            </a:r>
            <a:endParaRPr lang="pl-PL" dirty="0"/>
          </a:p>
          <a:p>
            <a:pPr marL="764134" lvl="1" indent="-29291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kern="0" dirty="0">
                <a:solidFill>
                  <a:sysClr val="windowText" lastClr="000000"/>
                </a:solidFill>
              </a:rPr>
              <a:t>Banks</a:t>
            </a:r>
            <a:r>
              <a:rPr lang="pl-PL" altLang="pl-PL" kern="0" dirty="0">
                <a:solidFill>
                  <a:sysClr val="windowText" lastClr="000000"/>
                </a:solidFill>
              </a:rPr>
              <a:t>: </a:t>
            </a:r>
            <a:r>
              <a:rPr lang="en-US" dirty="0"/>
              <a:t>demand for savings, loan supply</a:t>
            </a:r>
            <a:endParaRPr lang="pl-PL" altLang="pl-PL" kern="0" dirty="0">
              <a:solidFill>
                <a:sysClr val="windowText" lastClr="000000"/>
              </a:solidFill>
            </a:endParaRPr>
          </a:p>
          <a:p>
            <a:pPr marL="764134" lvl="1" indent="-29291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kern="0" dirty="0">
                <a:solidFill>
                  <a:sysClr val="windowText" lastClr="000000"/>
                </a:solidFill>
              </a:rPr>
              <a:t>R&amp;D</a:t>
            </a:r>
            <a:r>
              <a:rPr lang="pl-PL" altLang="pl-PL" kern="0" dirty="0">
                <a:solidFill>
                  <a:sysClr val="windowText" lastClr="000000"/>
                </a:solidFill>
              </a:rPr>
              <a:t>: </a:t>
            </a:r>
            <a:r>
              <a:rPr lang="en-US" dirty="0"/>
              <a:t>demand for researchers, creation of innovation</a:t>
            </a:r>
            <a:endParaRPr lang="pl-PL" altLang="pl-PL" kern="0" dirty="0">
              <a:solidFill>
                <a:sysClr val="windowText" lastClr="000000"/>
              </a:solidFill>
            </a:endParaRPr>
          </a:p>
          <a:p>
            <a:pPr marL="764134" lvl="1" indent="-29291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kern="0" dirty="0" err="1">
                <a:solidFill>
                  <a:sysClr val="windowText" lastClr="000000"/>
                </a:solidFill>
              </a:rPr>
              <a:t>Government</a:t>
            </a:r>
            <a:r>
              <a:rPr lang="pl-PL" altLang="pl-PL" kern="0" dirty="0">
                <a:solidFill>
                  <a:sysClr val="windowText" lastClr="000000"/>
                </a:solidFill>
              </a:rPr>
              <a:t>: </a:t>
            </a:r>
            <a:r>
              <a:rPr lang="en-US" dirty="0"/>
              <a:t>taxes (PIT, CIT, VAT), expenses</a:t>
            </a:r>
            <a:r>
              <a:rPr lang="pl-PL" altLang="pl-PL" kern="0" dirty="0">
                <a:solidFill>
                  <a:sysClr val="windowText" lastClr="000000"/>
                </a:solidFill>
              </a:rPr>
              <a:t>, </a:t>
            </a:r>
          </a:p>
          <a:p>
            <a:pPr marL="764134" lvl="1" indent="-29291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kern="0" dirty="0">
                <a:solidFill>
                  <a:sysClr val="windowText" lastClr="000000"/>
                </a:solidFill>
              </a:rPr>
              <a:t>EU: </a:t>
            </a:r>
            <a:r>
              <a:rPr lang="en-US" dirty="0"/>
              <a:t>spending on human capital, investment, investment support and innovation</a:t>
            </a:r>
            <a:endParaRPr lang="pl-PL" altLang="pl-PL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869BD91-94D2-453D-94AE-257C6C0A6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476" y="720991"/>
            <a:ext cx="7575957" cy="611298"/>
          </a:xfrm>
        </p:spPr>
        <p:txBody>
          <a:bodyPr/>
          <a:lstStyle/>
          <a:p>
            <a:pPr eaLnBrk="1" hangingPunct="1"/>
            <a:r>
              <a:rPr lang="pl-PL" altLang="pl-PL" sz="2407" b="1" dirty="0" err="1"/>
              <a:t>Analitical</a:t>
            </a:r>
            <a:r>
              <a:rPr lang="pl-PL" altLang="pl-PL" sz="2407" b="1" dirty="0"/>
              <a:t> </a:t>
            </a:r>
            <a:r>
              <a:rPr lang="pl-PL" altLang="pl-PL" sz="2407" b="1" dirty="0" err="1"/>
              <a:t>goals</a:t>
            </a:r>
            <a:endParaRPr lang="pl-PL" altLang="pl-PL" b="1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BC1CA73-D2BE-4843-9E68-1B8C48C83F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477" y="1222596"/>
            <a:ext cx="10161540" cy="5514634"/>
          </a:xfrm>
        </p:spPr>
        <p:txBody>
          <a:bodyPr/>
          <a:lstStyle/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altLang="pl-PL" b="1" dirty="0"/>
              <a:t>The major </a:t>
            </a:r>
            <a:r>
              <a:rPr lang="pl-PL" altLang="pl-PL" b="1" dirty="0" err="1"/>
              <a:t>goal</a:t>
            </a:r>
            <a:r>
              <a:rPr lang="pl-PL" altLang="pl-PL" b="1" dirty="0"/>
              <a:t> of the </a:t>
            </a:r>
            <a:r>
              <a:rPr lang="pl-PL" altLang="pl-PL" b="1" dirty="0" err="1"/>
              <a:t>excercise</a:t>
            </a:r>
            <a:r>
              <a:rPr lang="pl-PL" altLang="pl-PL" b="1" dirty="0"/>
              <a:t> was to </a:t>
            </a:r>
            <a:r>
              <a:rPr lang="pl-PL" altLang="pl-PL" b="1" dirty="0" err="1"/>
              <a:t>assess</a:t>
            </a:r>
            <a:r>
              <a:rPr lang="pl-PL" altLang="pl-PL" b="1" dirty="0"/>
              <a:t> the </a:t>
            </a:r>
            <a:r>
              <a:rPr lang="pl-PL" altLang="pl-PL" b="1" dirty="0" err="1"/>
              <a:t>economic</a:t>
            </a:r>
            <a:r>
              <a:rPr lang="pl-PL" altLang="pl-PL" b="1" dirty="0"/>
              <a:t> </a:t>
            </a:r>
            <a:r>
              <a:rPr lang="pl-PL" altLang="pl-PL" b="1" dirty="0" err="1"/>
              <a:t>efficiency</a:t>
            </a:r>
            <a:r>
              <a:rPr lang="pl-PL" altLang="pl-PL" b="1" dirty="0"/>
              <a:t> of the Direct </a:t>
            </a:r>
            <a:r>
              <a:rPr lang="pl-PL" altLang="pl-PL" b="1" dirty="0" err="1"/>
              <a:t>Support</a:t>
            </a:r>
            <a:r>
              <a:rPr lang="pl-PL" altLang="pl-PL" b="1" dirty="0"/>
              <a:t> from PO PW (OP EP) and PO IR (OP IE) </a:t>
            </a:r>
            <a:r>
              <a:rPr lang="pl-PL" altLang="pl-PL" b="1" dirty="0" err="1"/>
              <a:t>provided</a:t>
            </a:r>
            <a:r>
              <a:rPr lang="pl-PL" altLang="pl-PL" b="1" dirty="0"/>
              <a:t> by PARP in the </a:t>
            </a:r>
            <a:r>
              <a:rPr lang="pl-PL" altLang="pl-PL" b="1" dirty="0" err="1"/>
              <a:t>peak</a:t>
            </a:r>
            <a:r>
              <a:rPr lang="pl-PL" altLang="pl-PL" b="1" dirty="0"/>
              <a:t> of COVID19 </a:t>
            </a:r>
            <a:r>
              <a:rPr lang="pl-PL" altLang="pl-PL" b="1" dirty="0" err="1"/>
              <a:t>pandemic</a:t>
            </a:r>
            <a:r>
              <a:rPr lang="pl-PL" altLang="pl-PL" b="1" dirty="0"/>
              <a:t> i.e. </a:t>
            </a:r>
            <a:r>
              <a:rPr lang="pl-PL" altLang="pl-PL" b="1" dirty="0" err="1"/>
              <a:t>summer</a:t>
            </a:r>
            <a:r>
              <a:rPr lang="pl-PL" altLang="pl-PL" b="1" dirty="0"/>
              <a:t> and </a:t>
            </a:r>
            <a:r>
              <a:rPr lang="pl-PL" altLang="pl-PL" b="1" dirty="0" err="1"/>
              <a:t>autumn</a:t>
            </a:r>
            <a:r>
              <a:rPr lang="pl-PL" altLang="pl-PL" b="1" dirty="0"/>
              <a:t> 2020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altLang="pl-PL" b="1" dirty="0" err="1"/>
              <a:t>Therefore</a:t>
            </a:r>
            <a:r>
              <a:rPr lang="pl-PL" altLang="pl-PL" b="1" dirty="0"/>
              <a:t> model </a:t>
            </a:r>
            <a:r>
              <a:rPr lang="pl-PL" altLang="pl-PL" b="1" dirty="0" err="1"/>
              <a:t>had</a:t>
            </a:r>
            <a:r>
              <a:rPr lang="pl-PL" altLang="pl-PL" b="1" dirty="0"/>
              <a:t> to be </a:t>
            </a:r>
            <a:r>
              <a:rPr lang="pl-PL" altLang="pl-PL" b="1" dirty="0" err="1"/>
              <a:t>modified</a:t>
            </a:r>
            <a:r>
              <a:rPr lang="pl-PL" altLang="pl-PL" b="1" dirty="0"/>
              <a:t> to </a:t>
            </a:r>
            <a:r>
              <a:rPr lang="pl-PL" altLang="pl-PL" b="1" dirty="0" err="1"/>
              <a:t>reflect</a:t>
            </a:r>
            <a:r>
              <a:rPr lang="pl-PL" altLang="pl-PL" b="1" dirty="0"/>
              <a:t> the </a:t>
            </a:r>
            <a:r>
              <a:rPr lang="pl-PL" altLang="pl-PL" b="1" dirty="0" err="1"/>
              <a:t>quaterly</a:t>
            </a:r>
            <a:r>
              <a:rPr lang="pl-PL" altLang="pl-PL" b="1" dirty="0"/>
              <a:t> </a:t>
            </a:r>
            <a:r>
              <a:rPr lang="pl-PL" altLang="pl-PL" b="1" dirty="0" err="1"/>
              <a:t>dynamic</a:t>
            </a:r>
            <a:r>
              <a:rPr lang="pl-PL" altLang="pl-PL" b="1" dirty="0"/>
              <a:t> of </a:t>
            </a:r>
            <a:r>
              <a:rPr lang="pl-PL" altLang="pl-PL" b="1" dirty="0" err="1"/>
              <a:t>economy</a:t>
            </a:r>
            <a:endParaRPr lang="pl-PL" altLang="pl-PL" b="1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altLang="pl-PL" sz="1800" b="1" dirty="0"/>
              <a:t>The simulation</a:t>
            </a:r>
            <a:r>
              <a:rPr lang="pl-PL" altLang="pl-PL" sz="1800" b="1" dirty="0"/>
              <a:t>s</a:t>
            </a:r>
            <a:r>
              <a:rPr lang="en-US" altLang="pl-PL" sz="1800" b="1" dirty="0"/>
              <a:t> w</a:t>
            </a:r>
            <a:r>
              <a:rPr lang="pl-PL" altLang="pl-PL" sz="1800" b="1" dirty="0" err="1"/>
              <a:t>ere</a:t>
            </a:r>
            <a:r>
              <a:rPr lang="en-US" altLang="pl-PL" sz="1800" b="1" dirty="0"/>
              <a:t> </a:t>
            </a:r>
            <a:r>
              <a:rPr lang="pl-PL" altLang="pl-PL" sz="1800" b="1" dirty="0" err="1"/>
              <a:t>based</a:t>
            </a:r>
            <a:r>
              <a:rPr lang="pl-PL" altLang="pl-PL" sz="1800" b="1" dirty="0"/>
              <a:t> on </a:t>
            </a:r>
            <a:r>
              <a:rPr lang="en-US" altLang="pl-PL" sz="1800" b="1" dirty="0"/>
              <a:t>the reference scenario </a:t>
            </a:r>
            <a:r>
              <a:rPr lang="en-US" altLang="pl-PL" sz="1800" dirty="0"/>
              <a:t>covering </a:t>
            </a:r>
            <a:r>
              <a:rPr lang="en-US" altLang="pl-PL" sz="1800" b="1" dirty="0"/>
              <a:t>historical </a:t>
            </a:r>
            <a:r>
              <a:rPr lang="en-US" altLang="pl-PL" sz="1800" dirty="0"/>
              <a:t>(2007-20</a:t>
            </a:r>
            <a:r>
              <a:rPr lang="pl-PL" altLang="pl-PL" sz="1800" dirty="0"/>
              <a:t>20</a:t>
            </a:r>
            <a:r>
              <a:rPr lang="en-US" altLang="pl-PL" sz="1800" dirty="0"/>
              <a:t>) and </a:t>
            </a:r>
            <a:r>
              <a:rPr lang="en-US" altLang="pl-PL" sz="1800" b="1" dirty="0"/>
              <a:t>forecast</a:t>
            </a:r>
            <a:r>
              <a:rPr lang="pl-PL" altLang="pl-PL" sz="1800" b="1" dirty="0" err="1"/>
              <a:t>ed</a:t>
            </a:r>
            <a:r>
              <a:rPr lang="en-US" altLang="pl-PL" sz="1800" dirty="0"/>
              <a:t> (20</a:t>
            </a:r>
            <a:r>
              <a:rPr lang="pl-PL" altLang="pl-PL" sz="1800" dirty="0"/>
              <a:t>21</a:t>
            </a:r>
            <a:r>
              <a:rPr lang="en-US" altLang="pl-PL" sz="1800" dirty="0"/>
              <a:t>-202</a:t>
            </a:r>
            <a:r>
              <a:rPr lang="pl-PL" altLang="pl-PL" sz="1800" dirty="0"/>
              <a:t>4</a:t>
            </a:r>
            <a:r>
              <a:rPr lang="en-US" altLang="pl-PL" sz="1800" dirty="0"/>
              <a:t>) behavior of the analyzed variables</a:t>
            </a:r>
            <a:endParaRPr lang="pl-PL" altLang="pl-PL" sz="1800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altLang="pl-PL" sz="1800" b="1" dirty="0"/>
              <a:t>The forecast is based on long-term trends </a:t>
            </a:r>
            <a:r>
              <a:rPr lang="en-US" altLang="pl-PL" sz="1800" dirty="0"/>
              <a:t>(assumption of convergence with the EU), it includes the </a:t>
            </a:r>
            <a:r>
              <a:rPr lang="en-US" altLang="pl-PL" sz="1800" b="1" dirty="0"/>
              <a:t>national a</a:t>
            </a:r>
            <a:r>
              <a:rPr lang="pl-PL" altLang="pl-PL" sz="1800" b="1" dirty="0" err="1"/>
              <a:t>nd</a:t>
            </a:r>
            <a:r>
              <a:rPr lang="en-US" altLang="pl-PL" sz="1800" b="1" dirty="0"/>
              <a:t> regional dimension</a:t>
            </a:r>
            <a:r>
              <a:rPr lang="pl-PL" altLang="pl-PL" sz="1800" b="1" dirty="0"/>
              <a:t> 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altLang="pl-PL" b="1" dirty="0"/>
              <a:t>The results were analyzed for effects on:</a:t>
            </a:r>
            <a:endParaRPr lang="pl-PL" altLang="pl-PL" dirty="0"/>
          </a:p>
          <a:p>
            <a:pPr marL="685016" indent="-285750">
              <a:lnSpc>
                <a:spcPct val="150000"/>
              </a:lnSpc>
              <a:buClr>
                <a:srgbClr val="95A1BD"/>
              </a:buClr>
              <a:buFont typeface="Arial" panose="020B0604020202020204" pitchFamily="34" charset="0"/>
              <a:buChar char="•"/>
              <a:defRPr/>
            </a:pPr>
            <a:r>
              <a:rPr lang="en-US" altLang="pl-PL" dirty="0"/>
              <a:t>GDP</a:t>
            </a:r>
            <a:r>
              <a:rPr lang="pl-PL" altLang="pl-PL" dirty="0"/>
              <a:t> and </a:t>
            </a:r>
            <a:r>
              <a:rPr lang="pl-PL" altLang="pl-PL" dirty="0" err="1"/>
              <a:t>productivity</a:t>
            </a:r>
            <a:endParaRPr lang="en-US" altLang="pl-PL" dirty="0"/>
          </a:p>
          <a:p>
            <a:pPr marL="685016" indent="-285750">
              <a:lnSpc>
                <a:spcPct val="150000"/>
              </a:lnSpc>
              <a:buClr>
                <a:srgbClr val="95A1BD"/>
              </a:buClr>
              <a:buFont typeface="Arial" panose="020B0604020202020204" pitchFamily="34" charset="0"/>
              <a:buChar char="•"/>
              <a:defRPr/>
            </a:pPr>
            <a:r>
              <a:rPr lang="en-US" altLang="pl-PL" dirty="0"/>
              <a:t>Labor market (</a:t>
            </a:r>
            <a:r>
              <a:rPr lang="pl-PL" altLang="pl-PL" dirty="0" err="1"/>
              <a:t>un</a:t>
            </a:r>
            <a:r>
              <a:rPr lang="en-US" altLang="pl-PL" dirty="0"/>
              <a:t>employment)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en-US" altLang="pl-PL" sz="1604" dirty="0"/>
              <a:t>The simulation results are presented as a </a:t>
            </a:r>
            <a:r>
              <a:rPr lang="en-US" altLang="pl-PL" sz="1604" b="1" dirty="0"/>
              <a:t>deviation from this scenario </a:t>
            </a:r>
            <a:r>
              <a:rPr lang="en-US" altLang="pl-PL" sz="1604" dirty="0"/>
              <a:t>(in%) and their subject was the </a:t>
            </a:r>
            <a:r>
              <a:rPr lang="en-US" altLang="pl-PL" sz="1604" b="1" dirty="0"/>
              <a:t>reaction of the model variables </a:t>
            </a:r>
            <a:r>
              <a:rPr lang="en-US" altLang="pl-PL" sz="1604" dirty="0"/>
              <a:t>to the spending of EU funds </a:t>
            </a:r>
            <a:r>
              <a:rPr lang="en-US" altLang="pl-PL" sz="1604" b="1" dirty="0"/>
              <a:t>(conditional forecast)</a:t>
            </a:r>
            <a:endParaRPr lang="pl-PL" altLang="pl-PL" b="1" dirty="0"/>
          </a:p>
          <a:p>
            <a:pPr marL="385251">
              <a:lnSpc>
                <a:spcPct val="150000"/>
              </a:lnSpc>
              <a:buClr>
                <a:srgbClr val="95A1BD"/>
              </a:buClr>
              <a:defRPr/>
            </a:pPr>
            <a:endParaRPr lang="pl-PL" alt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2">
            <a:extLst>
              <a:ext uri="{FF2B5EF4-FFF2-40B4-BE49-F238E27FC236}">
                <a16:creationId xmlns:a16="http://schemas.microsoft.com/office/drawing/2014/main" id="{49FFB983-EA6F-46B4-BAFE-BFB858C4A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672588"/>
            <a:ext cx="7575957" cy="611298"/>
          </a:xfrm>
        </p:spPr>
        <p:txBody>
          <a:bodyPr/>
          <a:lstStyle/>
          <a:p>
            <a:pPr eaLnBrk="1" hangingPunct="1"/>
            <a:r>
              <a:rPr lang="en-US" altLang="pl-PL" sz="2407" b="1" dirty="0"/>
              <a:t>The </a:t>
            </a:r>
            <a:r>
              <a:rPr lang="pl-PL" altLang="pl-PL" sz="2407" b="1" dirty="0"/>
              <a:t>instrument</a:t>
            </a:r>
            <a:endParaRPr lang="pl-PL" altLang="pl-PL" b="1" dirty="0"/>
          </a:p>
        </p:txBody>
      </p:sp>
      <p:sp>
        <p:nvSpPr>
          <p:cNvPr id="38915" name="Rectangle 13">
            <a:extLst>
              <a:ext uri="{FF2B5EF4-FFF2-40B4-BE49-F238E27FC236}">
                <a16:creationId xmlns:a16="http://schemas.microsoft.com/office/drawing/2014/main" id="{934BACE1-DC86-45CA-92FA-5E278D38DF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8564" y="1403752"/>
            <a:ext cx="4738703" cy="4373010"/>
          </a:xfrm>
        </p:spPr>
        <p:txBody>
          <a:bodyPr/>
          <a:lstStyle/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sz="1600" dirty="0"/>
              <a:t>T</a:t>
            </a:r>
            <a:r>
              <a:rPr lang="en-US" sz="1600" dirty="0"/>
              <a:t>he whole intervention </a:t>
            </a:r>
            <a:r>
              <a:rPr lang="pl-PL" sz="1600" dirty="0"/>
              <a:t>was </a:t>
            </a:r>
            <a:r>
              <a:rPr lang="pl-PL" sz="1600" dirty="0" err="1"/>
              <a:t>concentrated</a:t>
            </a:r>
            <a:r>
              <a:rPr lang="pl-PL" sz="1600" dirty="0"/>
              <a:t> </a:t>
            </a:r>
            <a:r>
              <a:rPr lang="pl-PL" sz="1600" b="1" dirty="0"/>
              <a:t>in the third and </a:t>
            </a:r>
            <a:r>
              <a:rPr lang="pl-PL" sz="1600" b="1" dirty="0" err="1"/>
              <a:t>forth</a:t>
            </a:r>
            <a:r>
              <a:rPr lang="pl-PL" sz="1600" b="1" dirty="0"/>
              <a:t> </a:t>
            </a:r>
            <a:r>
              <a:rPr lang="pl-PL" sz="1600" b="1" dirty="0" err="1"/>
              <a:t>quarter</a:t>
            </a:r>
            <a:r>
              <a:rPr lang="pl-PL" sz="1600" b="1" dirty="0"/>
              <a:t> of 2020 </a:t>
            </a:r>
            <a:r>
              <a:rPr lang="pl-PL" sz="1600" dirty="0" err="1"/>
              <a:t>totalling</a:t>
            </a:r>
            <a:r>
              <a:rPr lang="pl-PL" sz="1600" dirty="0"/>
              <a:t> 0.9 bilion PLN </a:t>
            </a:r>
            <a:r>
              <a:rPr lang="pl-PL" sz="1600" dirty="0" err="1"/>
              <a:t>or</a:t>
            </a:r>
            <a:r>
              <a:rPr lang="pl-PL" sz="1600" dirty="0"/>
              <a:t> 0.04% GDP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endParaRPr lang="pl-PL" altLang="pl-PL" sz="1604" b="1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altLang="pl-PL" sz="1604" b="1" dirty="0"/>
              <a:t>POIR </a:t>
            </a:r>
            <a:r>
              <a:rPr lang="pl-PL" altLang="pl-PL" sz="1604" dirty="0"/>
              <a:t> – Total sum of 695 </a:t>
            </a:r>
            <a:r>
              <a:rPr lang="pl-PL" altLang="pl-PL" sz="1604" dirty="0" err="1"/>
              <a:t>million</a:t>
            </a:r>
            <a:r>
              <a:rPr lang="pl-PL" altLang="pl-PL" sz="1604" dirty="0"/>
              <a:t> PLN was </a:t>
            </a:r>
            <a:r>
              <a:rPr lang="pl-PL" altLang="pl-PL" sz="1604" dirty="0" err="1"/>
              <a:t>spent</a:t>
            </a:r>
            <a:r>
              <a:rPr lang="pl-PL" altLang="pl-PL" sz="1604" dirty="0"/>
              <a:t> to </a:t>
            </a:r>
            <a:r>
              <a:rPr lang="pl-PL" altLang="pl-PL" sz="1604" dirty="0" err="1"/>
              <a:t>support</a:t>
            </a:r>
            <a:r>
              <a:rPr lang="pl-PL" altLang="pl-PL" sz="1604" dirty="0"/>
              <a:t> enterprises </a:t>
            </a:r>
            <a:r>
              <a:rPr lang="pl-PL" altLang="pl-PL" sz="1604" dirty="0" err="1"/>
              <a:t>primarly</a:t>
            </a:r>
            <a:r>
              <a:rPr lang="pl-PL" altLang="pl-PL" sz="1604" dirty="0"/>
              <a:t> </a:t>
            </a:r>
            <a:r>
              <a:rPr lang="pl-PL" altLang="pl-PL" sz="1604" dirty="0" err="1"/>
              <a:t>located</a:t>
            </a:r>
            <a:r>
              <a:rPr lang="pl-PL" altLang="pl-PL" sz="1604" dirty="0"/>
              <a:t> in Western Poland (83%) and Mazowieckie Region (17%) 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endParaRPr lang="pl-PL" altLang="pl-PL" sz="1604" b="1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altLang="pl-PL" sz="1604" b="1" dirty="0"/>
              <a:t>POPW </a:t>
            </a:r>
            <a:r>
              <a:rPr lang="pl-PL" altLang="pl-PL" sz="1604" dirty="0"/>
              <a:t>– </a:t>
            </a:r>
            <a:r>
              <a:rPr lang="pl-PL" altLang="pl-PL" sz="1604" dirty="0" err="1"/>
              <a:t>Resources</a:t>
            </a:r>
            <a:r>
              <a:rPr lang="pl-PL" altLang="pl-PL" sz="1604" dirty="0"/>
              <a:t> </a:t>
            </a:r>
            <a:r>
              <a:rPr lang="pl-PL" altLang="pl-PL" sz="1604" dirty="0" err="1"/>
              <a:t>equal</a:t>
            </a:r>
            <a:r>
              <a:rPr lang="pl-PL" altLang="pl-PL" sz="1604" dirty="0"/>
              <a:t> to 208 </a:t>
            </a:r>
            <a:r>
              <a:rPr lang="pl-PL" altLang="pl-PL" sz="1604" dirty="0" err="1"/>
              <a:t>million</a:t>
            </a:r>
            <a:r>
              <a:rPr lang="pl-PL" altLang="pl-PL" sz="1604" dirty="0"/>
              <a:t> PLN </a:t>
            </a:r>
            <a:r>
              <a:rPr lang="pl-PL" altLang="pl-PL" sz="1604" dirty="0" err="1"/>
              <a:t>were</a:t>
            </a:r>
            <a:r>
              <a:rPr lang="pl-PL" altLang="pl-PL" sz="1604" dirty="0"/>
              <a:t> </a:t>
            </a:r>
            <a:r>
              <a:rPr lang="pl-PL" altLang="pl-PL" sz="1604" dirty="0" err="1"/>
              <a:t>used</a:t>
            </a:r>
            <a:r>
              <a:rPr lang="pl-PL" altLang="pl-PL" sz="1604" dirty="0"/>
              <a:t> to </a:t>
            </a:r>
            <a:r>
              <a:rPr lang="pl-PL" sz="1600" dirty="0"/>
              <a:t>s</a:t>
            </a:r>
            <a:r>
              <a:rPr lang="en-US" sz="1600" dirty="0" err="1"/>
              <a:t>upport</a:t>
            </a:r>
            <a:r>
              <a:rPr lang="en-US" sz="1600" dirty="0"/>
              <a:t> </a:t>
            </a:r>
            <a:r>
              <a:rPr lang="pl-PL" sz="1600" dirty="0" err="1"/>
              <a:t>entities</a:t>
            </a:r>
            <a:r>
              <a:rPr lang="pl-PL" sz="1600" dirty="0"/>
              <a:t> </a:t>
            </a:r>
            <a:r>
              <a:rPr lang="pl-PL" sz="1600" dirty="0" err="1"/>
              <a:t>located</a:t>
            </a:r>
            <a:r>
              <a:rPr lang="pl-PL" sz="1600" dirty="0"/>
              <a:t> in </a:t>
            </a:r>
            <a:r>
              <a:rPr lang="pl-PL" sz="1600" dirty="0" err="1"/>
              <a:t>Eastern</a:t>
            </a:r>
            <a:r>
              <a:rPr lang="pl-PL" sz="1600" dirty="0"/>
              <a:t> Poland 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endParaRPr lang="pl-PL" sz="1600" dirty="0"/>
          </a:p>
        </p:txBody>
      </p:sp>
      <p:sp>
        <p:nvSpPr>
          <p:cNvPr id="9" name="pole tekstowe 3">
            <a:extLst>
              <a:ext uri="{FF2B5EF4-FFF2-40B4-BE49-F238E27FC236}">
                <a16:creationId xmlns:a16="http://schemas.microsoft.com/office/drawing/2014/main" id="{65DF66A2-2F4B-4F59-A172-C99C693D6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5565" y="5896627"/>
            <a:ext cx="1585690" cy="2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l-PL" altLang="pl-PL" sz="1003" i="1" dirty="0"/>
              <a:t>Source: PARP </a:t>
            </a:r>
            <a:r>
              <a:rPr lang="pl-PL" altLang="pl-PL" sz="1003" i="1" dirty="0" err="1"/>
              <a:t>database</a:t>
            </a:r>
            <a:endParaRPr lang="pl-PL" altLang="pl-PL" sz="1003" i="1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31D4D659-1003-4EFE-85DC-1271749A8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83886"/>
            <a:ext cx="5553342" cy="38697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2">
            <a:extLst>
              <a:ext uri="{FF2B5EF4-FFF2-40B4-BE49-F238E27FC236}">
                <a16:creationId xmlns:a16="http://schemas.microsoft.com/office/drawing/2014/main" id="{49FFB983-EA6F-46B4-BAFE-BFB858C4A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672588"/>
            <a:ext cx="7575957" cy="611298"/>
          </a:xfrm>
        </p:spPr>
        <p:txBody>
          <a:bodyPr/>
          <a:lstStyle/>
          <a:p>
            <a:pPr eaLnBrk="1" hangingPunct="1"/>
            <a:r>
              <a:rPr lang="en-US" altLang="pl-PL" sz="2407" b="1" dirty="0"/>
              <a:t>The </a:t>
            </a:r>
            <a:r>
              <a:rPr lang="pl-PL" altLang="pl-PL" sz="2407" b="1" dirty="0"/>
              <a:t>instrument</a:t>
            </a:r>
            <a:endParaRPr lang="pl-PL" altLang="pl-PL" b="1" dirty="0"/>
          </a:p>
        </p:txBody>
      </p:sp>
      <p:sp>
        <p:nvSpPr>
          <p:cNvPr id="38915" name="Rectangle 13">
            <a:extLst>
              <a:ext uri="{FF2B5EF4-FFF2-40B4-BE49-F238E27FC236}">
                <a16:creationId xmlns:a16="http://schemas.microsoft.com/office/drawing/2014/main" id="{934BACE1-DC86-45CA-92FA-5E278D38DF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8564" y="1403752"/>
            <a:ext cx="5116262" cy="4373010"/>
          </a:xfrm>
        </p:spPr>
        <p:txBody>
          <a:bodyPr/>
          <a:lstStyle/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sz="1600" dirty="0" err="1"/>
              <a:t>Almost</a:t>
            </a:r>
            <a:r>
              <a:rPr lang="pl-PL" sz="1600" dirty="0"/>
              <a:t> </a:t>
            </a:r>
            <a:r>
              <a:rPr lang="pl-PL" sz="1600" b="1" dirty="0"/>
              <a:t>4500 </a:t>
            </a:r>
            <a:r>
              <a:rPr lang="pl-PL" sz="1600" b="1" dirty="0" err="1"/>
              <a:t>individual</a:t>
            </a:r>
            <a:r>
              <a:rPr lang="pl-PL" sz="1600" b="1" dirty="0"/>
              <a:t> </a:t>
            </a:r>
            <a:r>
              <a:rPr lang="pl-PL" sz="1600" b="1" dirty="0" err="1"/>
              <a:t>firms</a:t>
            </a:r>
            <a:r>
              <a:rPr lang="pl-PL" sz="1600" b="1" dirty="0"/>
              <a:t> </a:t>
            </a:r>
            <a:r>
              <a:rPr lang="pl-PL" sz="1600" dirty="0" err="1"/>
              <a:t>received</a:t>
            </a:r>
            <a:r>
              <a:rPr lang="pl-PL" sz="1600" dirty="0"/>
              <a:t> </a:t>
            </a:r>
            <a:r>
              <a:rPr lang="pl-PL" sz="1600" dirty="0" err="1"/>
              <a:t>support</a:t>
            </a:r>
            <a:r>
              <a:rPr lang="pl-PL" sz="1600" dirty="0"/>
              <a:t> 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endParaRPr lang="pl-PL" sz="1600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sz="1600" b="1" dirty="0" err="1"/>
              <a:t>Support</a:t>
            </a:r>
            <a:r>
              <a:rPr lang="pl-PL" sz="1600" b="1" dirty="0"/>
              <a:t> was </a:t>
            </a:r>
            <a:r>
              <a:rPr lang="pl-PL" sz="1600" b="1" dirty="0" err="1"/>
              <a:t>unconditional</a:t>
            </a:r>
            <a:r>
              <a:rPr lang="pl-PL" sz="1600" b="1" dirty="0"/>
              <a:t> </a:t>
            </a:r>
            <a:r>
              <a:rPr lang="pl-PL" sz="1600" dirty="0"/>
              <a:t>– </a:t>
            </a:r>
            <a:r>
              <a:rPr lang="pl-PL" sz="1600" dirty="0" err="1"/>
              <a:t>targetting</a:t>
            </a:r>
            <a:r>
              <a:rPr lang="pl-PL" sz="1600" dirty="0"/>
              <a:t> </a:t>
            </a:r>
            <a:r>
              <a:rPr lang="pl-PL" sz="1600" dirty="0" err="1"/>
              <a:t>all</a:t>
            </a:r>
            <a:r>
              <a:rPr lang="pl-PL" sz="1600" dirty="0"/>
              <a:t> enterprises </a:t>
            </a:r>
            <a:r>
              <a:rPr lang="pl-PL" sz="1600" dirty="0" err="1"/>
              <a:t>that</a:t>
            </a:r>
            <a:r>
              <a:rPr lang="pl-PL" sz="1600" dirty="0"/>
              <a:t> </a:t>
            </a:r>
            <a:r>
              <a:rPr lang="pl-PL" sz="1600" dirty="0" err="1"/>
              <a:t>suffered</a:t>
            </a:r>
            <a:r>
              <a:rPr lang="pl-PL" sz="1600" dirty="0"/>
              <a:t> </a:t>
            </a:r>
            <a:r>
              <a:rPr lang="pl-PL" sz="1600" dirty="0" err="1"/>
              <a:t>significant</a:t>
            </a:r>
            <a:r>
              <a:rPr lang="pl-PL" sz="1600" dirty="0"/>
              <a:t> drop in </a:t>
            </a:r>
            <a:r>
              <a:rPr lang="pl-PL" sz="1600" dirty="0" err="1"/>
              <a:t>sales</a:t>
            </a:r>
            <a:r>
              <a:rPr lang="pl-PL" sz="1600" dirty="0"/>
              <a:t> </a:t>
            </a:r>
            <a:r>
              <a:rPr lang="pl-PL" sz="1600" dirty="0" err="1"/>
              <a:t>due</a:t>
            </a:r>
            <a:r>
              <a:rPr lang="pl-PL" sz="1600" dirty="0"/>
              <a:t> to COVID </a:t>
            </a:r>
            <a:r>
              <a:rPr lang="pl-PL" sz="1600" dirty="0" err="1"/>
              <a:t>pandemic</a:t>
            </a:r>
            <a:endParaRPr lang="pl-PL" sz="1600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endParaRPr lang="pl-PL" sz="1600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sz="1600" b="1" dirty="0" err="1"/>
              <a:t>Two</a:t>
            </a:r>
            <a:r>
              <a:rPr lang="pl-PL" sz="1600" b="1" dirty="0"/>
              <a:t> </a:t>
            </a:r>
            <a:r>
              <a:rPr lang="pl-PL" sz="1600" b="1" dirty="0" err="1"/>
              <a:t>categories</a:t>
            </a:r>
            <a:r>
              <a:rPr lang="pl-PL" sz="1600" b="1" dirty="0"/>
              <a:t> of </a:t>
            </a:r>
            <a:r>
              <a:rPr lang="pl-PL" sz="1600" b="1" dirty="0" err="1"/>
              <a:t>beneficiaries</a:t>
            </a:r>
            <a:r>
              <a:rPr lang="pl-PL" sz="1600" b="1" dirty="0"/>
              <a:t> </a:t>
            </a:r>
            <a:r>
              <a:rPr lang="pl-PL" sz="1600" b="1" dirty="0" err="1"/>
              <a:t>appear</a:t>
            </a:r>
            <a:r>
              <a:rPr lang="pl-PL" sz="1600" b="1" dirty="0"/>
              <a:t> in the </a:t>
            </a:r>
            <a:r>
              <a:rPr lang="pl-PL" sz="1600" b="1" dirty="0" err="1"/>
              <a:t>database</a:t>
            </a:r>
            <a:r>
              <a:rPr lang="pl-PL" sz="1600" b="1" dirty="0"/>
              <a:t> </a:t>
            </a:r>
            <a:r>
              <a:rPr lang="pl-PL" sz="1600" dirty="0"/>
              <a:t>–  </a:t>
            </a:r>
            <a:r>
              <a:rPr lang="pl-PL" sz="1600" b="1" dirty="0" err="1"/>
              <a:t>average</a:t>
            </a:r>
            <a:r>
              <a:rPr lang="pl-PL" sz="1600" b="1" dirty="0"/>
              <a:t> </a:t>
            </a:r>
            <a:r>
              <a:rPr lang="pl-PL" sz="1600" b="1" dirty="0" err="1"/>
              <a:t>subsidy</a:t>
            </a:r>
            <a:r>
              <a:rPr lang="pl-PL" sz="1600" b="1" dirty="0"/>
              <a:t> was </a:t>
            </a:r>
            <a:r>
              <a:rPr lang="pl-PL" sz="1600" b="1" dirty="0" err="1"/>
              <a:t>close</a:t>
            </a:r>
            <a:r>
              <a:rPr lang="pl-PL" sz="1600" b="1" dirty="0"/>
              <a:t> to 200 000 PLN </a:t>
            </a:r>
            <a:r>
              <a:rPr lang="pl-PL" sz="1600" dirty="0" err="1"/>
              <a:t>although</a:t>
            </a:r>
            <a:r>
              <a:rPr lang="pl-PL" sz="1600" dirty="0"/>
              <a:t> </a:t>
            </a:r>
            <a:r>
              <a:rPr lang="pl-PL" sz="1600" dirty="0" err="1"/>
              <a:t>several</a:t>
            </a:r>
            <a:r>
              <a:rPr lang="pl-PL" sz="1600" dirty="0"/>
              <a:t> enterprises </a:t>
            </a:r>
            <a:r>
              <a:rPr lang="pl-PL" sz="1600" dirty="0" err="1"/>
              <a:t>received</a:t>
            </a:r>
            <a:r>
              <a:rPr lang="pl-PL" sz="1600" dirty="0"/>
              <a:t> </a:t>
            </a:r>
            <a:r>
              <a:rPr lang="pl-PL" sz="1600" dirty="0" err="1"/>
              <a:t>more</a:t>
            </a:r>
            <a:r>
              <a:rPr lang="pl-PL" sz="1600" dirty="0"/>
              <a:t> </a:t>
            </a:r>
            <a:r>
              <a:rPr lang="pl-PL" sz="1600" dirty="0" err="1"/>
              <a:t>than</a:t>
            </a:r>
            <a:r>
              <a:rPr lang="pl-PL" sz="1600" dirty="0"/>
              <a:t> 400 000 PLN and </a:t>
            </a:r>
            <a:r>
              <a:rPr lang="pl-PL" sz="1600" dirty="0" err="1"/>
              <a:t>many</a:t>
            </a:r>
            <a:r>
              <a:rPr lang="pl-PL" sz="1600" dirty="0"/>
              <a:t>, less </a:t>
            </a:r>
            <a:r>
              <a:rPr lang="pl-PL" sz="1600" dirty="0" err="1"/>
              <a:t>than</a:t>
            </a:r>
            <a:r>
              <a:rPr lang="pl-PL" sz="1600" dirty="0"/>
              <a:t> 100 000 PLN, with the </a:t>
            </a:r>
            <a:r>
              <a:rPr lang="pl-PL" sz="1600" dirty="0" err="1"/>
              <a:t>smallest</a:t>
            </a:r>
            <a:r>
              <a:rPr lang="pl-PL" sz="1600" dirty="0"/>
              <a:t> grant </a:t>
            </a:r>
            <a:r>
              <a:rPr lang="pl-PL" sz="1600" dirty="0" err="1"/>
              <a:t>equal</a:t>
            </a:r>
            <a:r>
              <a:rPr lang="pl-PL" sz="1600" dirty="0"/>
              <a:t> to 8K. 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sz="1600" dirty="0"/>
              <a:t>In </a:t>
            </a:r>
            <a:r>
              <a:rPr lang="pl-PL" sz="1600" b="1" dirty="0"/>
              <a:t>Western Poland and Mazowieckie </a:t>
            </a:r>
            <a:r>
              <a:rPr lang="pl-PL" sz="1600" dirty="0"/>
              <a:t>region </a:t>
            </a:r>
            <a:r>
              <a:rPr lang="pl-PL" sz="1600" dirty="0" err="1"/>
              <a:t>support</a:t>
            </a:r>
            <a:r>
              <a:rPr lang="pl-PL" sz="1600" dirty="0"/>
              <a:t> in the 4th </a:t>
            </a:r>
            <a:r>
              <a:rPr lang="pl-PL" sz="1600" dirty="0" err="1"/>
              <a:t>quarter</a:t>
            </a:r>
            <a:r>
              <a:rPr lang="pl-PL" sz="1600" dirty="0"/>
              <a:t> was </a:t>
            </a:r>
            <a:r>
              <a:rPr lang="pl-PL" sz="1600" dirty="0" err="1"/>
              <a:t>visibly</a:t>
            </a:r>
            <a:r>
              <a:rPr lang="pl-PL" sz="1600" dirty="0"/>
              <a:t> </a:t>
            </a:r>
            <a:r>
              <a:rPr lang="pl-PL" sz="1600" dirty="0" err="1"/>
              <a:t>smaller</a:t>
            </a:r>
            <a:r>
              <a:rPr lang="pl-PL" sz="1600" dirty="0"/>
              <a:t> </a:t>
            </a:r>
            <a:r>
              <a:rPr lang="pl-PL" sz="1600" dirty="0" err="1"/>
              <a:t>than</a:t>
            </a:r>
            <a:r>
              <a:rPr lang="pl-PL" sz="1600" dirty="0"/>
              <a:t> in the 3rd </a:t>
            </a:r>
            <a:r>
              <a:rPr lang="pl-PL" sz="1600" dirty="0" err="1"/>
              <a:t>quarter</a:t>
            </a:r>
            <a:r>
              <a:rPr lang="pl-PL" sz="1600" dirty="0"/>
              <a:t>, </a:t>
            </a:r>
            <a:r>
              <a:rPr lang="pl-PL" sz="1600" dirty="0" err="1"/>
              <a:t>which</a:t>
            </a:r>
            <a:r>
              <a:rPr lang="pl-PL" sz="1600" dirty="0"/>
              <a:t> was not the </a:t>
            </a:r>
            <a:r>
              <a:rPr lang="pl-PL" sz="1600" dirty="0" err="1"/>
              <a:t>case</a:t>
            </a:r>
            <a:r>
              <a:rPr lang="pl-PL" sz="1600" dirty="0"/>
              <a:t> of </a:t>
            </a:r>
            <a:r>
              <a:rPr lang="pl-PL" sz="1600" dirty="0" err="1"/>
              <a:t>Eastern</a:t>
            </a:r>
            <a:r>
              <a:rPr lang="pl-PL" sz="1600" dirty="0"/>
              <a:t> Poland .</a:t>
            </a:r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8F8E80B4-0B38-4C81-A305-79C4514A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7746" y="6463006"/>
            <a:ext cx="1585690" cy="2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l-PL" altLang="pl-PL" sz="1003" i="1" dirty="0"/>
              <a:t>Source: PARP </a:t>
            </a:r>
            <a:r>
              <a:rPr lang="pl-PL" altLang="pl-PL" sz="1003" i="1" dirty="0" err="1"/>
              <a:t>database</a:t>
            </a:r>
            <a:endParaRPr lang="pl-PL" altLang="pl-PL" sz="1003" i="1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E8680AD-5EAB-4921-8729-033D77FA5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108" y="1283886"/>
            <a:ext cx="4122420" cy="406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2">
            <a:extLst>
              <a:ext uri="{FF2B5EF4-FFF2-40B4-BE49-F238E27FC236}">
                <a16:creationId xmlns:a16="http://schemas.microsoft.com/office/drawing/2014/main" id="{05531A92-5FFB-4D45-8DC4-4C3DC9CE8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55507"/>
            <a:ext cx="9290649" cy="611298"/>
          </a:xfrm>
        </p:spPr>
        <p:txBody>
          <a:bodyPr/>
          <a:lstStyle/>
          <a:p>
            <a:pPr eaLnBrk="1" hangingPunct="1"/>
            <a:r>
              <a:rPr lang="pl-PL" altLang="pl-PL" sz="2407" b="1" dirty="0" err="1"/>
              <a:t>Impact</a:t>
            </a:r>
            <a:r>
              <a:rPr lang="pl-PL" altLang="pl-PL" sz="2407" b="1" dirty="0"/>
              <a:t> on the </a:t>
            </a:r>
            <a:r>
              <a:rPr lang="pl-PL" altLang="pl-PL" sz="2407" b="1" dirty="0" err="1"/>
              <a:t>labor</a:t>
            </a:r>
            <a:r>
              <a:rPr lang="pl-PL" altLang="pl-PL" sz="2407" b="1" dirty="0"/>
              <a:t> market – </a:t>
            </a:r>
            <a:r>
              <a:rPr lang="pl-PL" altLang="pl-PL" sz="2407" b="1" dirty="0" err="1"/>
              <a:t>jobs</a:t>
            </a:r>
            <a:r>
              <a:rPr lang="pl-PL" altLang="pl-PL" sz="2407" b="1" dirty="0"/>
              <a:t> </a:t>
            </a:r>
            <a:r>
              <a:rPr lang="pl-PL" altLang="pl-PL" sz="2407" b="1" dirty="0" err="1"/>
              <a:t>supported</a:t>
            </a:r>
            <a:endParaRPr lang="pl-PL" altLang="pl-PL" b="1" dirty="0"/>
          </a:p>
        </p:txBody>
      </p:sp>
      <p:sp>
        <p:nvSpPr>
          <p:cNvPr id="57347" name="Rectangle 13">
            <a:extLst>
              <a:ext uri="{FF2B5EF4-FFF2-40B4-BE49-F238E27FC236}">
                <a16:creationId xmlns:a16="http://schemas.microsoft.com/office/drawing/2014/main" id="{168A6D5A-4683-4F1B-947F-65DF96F491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5245" y="5041632"/>
            <a:ext cx="11341509" cy="1529954"/>
          </a:xfrm>
        </p:spPr>
        <p:txBody>
          <a:bodyPr/>
          <a:lstStyle/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pl-PL" altLang="pl-PL" sz="1604" b="1" dirty="0" err="1"/>
              <a:t>About</a:t>
            </a:r>
            <a:r>
              <a:rPr lang="pl-PL" altLang="pl-PL" sz="1604" b="1" dirty="0"/>
              <a:t> 42 000 </a:t>
            </a:r>
            <a:r>
              <a:rPr lang="pl-PL" altLang="pl-PL" sz="1604" b="1" dirty="0" err="1"/>
              <a:t>jobs</a:t>
            </a:r>
            <a:r>
              <a:rPr lang="pl-PL" altLang="pl-PL" sz="1604" b="1" dirty="0"/>
              <a:t> </a:t>
            </a:r>
            <a:r>
              <a:rPr lang="pl-PL" altLang="pl-PL" sz="1604" b="1" dirty="0" err="1"/>
              <a:t>were</a:t>
            </a:r>
            <a:r>
              <a:rPr lang="pl-PL" altLang="pl-PL" sz="1604" b="1" dirty="0"/>
              <a:t> </a:t>
            </a:r>
            <a:r>
              <a:rPr lang="pl-PL" altLang="pl-PL" sz="1604" b="1" dirty="0" err="1"/>
              <a:t>supported</a:t>
            </a:r>
            <a:r>
              <a:rPr lang="pl-PL" altLang="pl-PL" sz="1604" b="1" dirty="0"/>
              <a:t> </a:t>
            </a:r>
            <a:r>
              <a:rPr lang="pl-PL" altLang="pl-PL" sz="1604" b="1" dirty="0" err="1"/>
              <a:t>directly</a:t>
            </a:r>
            <a:r>
              <a:rPr lang="pl-PL" altLang="pl-PL" sz="1604" b="1" dirty="0"/>
              <a:t> </a:t>
            </a:r>
            <a:r>
              <a:rPr lang="pl-PL" altLang="pl-PL" sz="1604" dirty="0"/>
              <a:t>by </a:t>
            </a:r>
            <a:r>
              <a:rPr lang="pl-PL" altLang="pl-PL" sz="1604" dirty="0" err="1"/>
              <a:t>both</a:t>
            </a:r>
            <a:r>
              <a:rPr lang="pl-PL" altLang="pl-PL" sz="1604" dirty="0"/>
              <a:t> </a:t>
            </a:r>
            <a:r>
              <a:rPr lang="pl-PL" altLang="pl-PL" sz="1604" dirty="0" err="1"/>
              <a:t>instruments</a:t>
            </a:r>
            <a:r>
              <a:rPr lang="pl-PL" altLang="pl-PL" sz="1604" dirty="0"/>
              <a:t> (3/4 of </a:t>
            </a:r>
            <a:r>
              <a:rPr lang="pl-PL" altLang="pl-PL" sz="1604" dirty="0" err="1"/>
              <a:t>them</a:t>
            </a:r>
            <a:r>
              <a:rPr lang="pl-PL" altLang="pl-PL" sz="1604" dirty="0"/>
              <a:t> in Q3 and 1/4 in Q4 of 2020) 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pl-PL" altLang="pl-PL" sz="1604" dirty="0" err="1"/>
              <a:t>Indirectly</a:t>
            </a:r>
            <a:r>
              <a:rPr lang="pl-PL" altLang="pl-PL" sz="1604" dirty="0"/>
              <a:t> (model </a:t>
            </a:r>
            <a:r>
              <a:rPr lang="pl-PL" altLang="pl-PL" sz="1604" dirty="0" err="1"/>
              <a:t>estimate</a:t>
            </a:r>
            <a:r>
              <a:rPr lang="pl-PL" altLang="pl-PL" sz="1604" dirty="0"/>
              <a:t>) </a:t>
            </a:r>
            <a:r>
              <a:rPr lang="pl-PL" altLang="pl-PL" sz="1604" b="1" dirty="0" err="1"/>
              <a:t>about</a:t>
            </a:r>
            <a:r>
              <a:rPr lang="pl-PL" altLang="pl-PL" sz="1604" b="1" dirty="0"/>
              <a:t> 35000 </a:t>
            </a:r>
            <a:r>
              <a:rPr lang="pl-PL" altLang="pl-PL" sz="1604" b="1" dirty="0" err="1"/>
              <a:t>jobs</a:t>
            </a:r>
            <a:r>
              <a:rPr lang="pl-PL" altLang="pl-PL" sz="1604" b="1" dirty="0"/>
              <a:t> </a:t>
            </a:r>
            <a:r>
              <a:rPr lang="pl-PL" altLang="pl-PL" sz="1604" dirty="0" err="1"/>
              <a:t>were</a:t>
            </a:r>
            <a:r>
              <a:rPr lang="pl-PL" altLang="pl-PL" sz="1604" dirty="0"/>
              <a:t> </a:t>
            </a:r>
            <a:r>
              <a:rPr lang="pl-PL" altLang="pl-PL" sz="1604" dirty="0" err="1"/>
              <a:t>also</a:t>
            </a:r>
            <a:r>
              <a:rPr lang="pl-PL" altLang="pl-PL" sz="1604" dirty="0"/>
              <a:t> </a:t>
            </a:r>
            <a:r>
              <a:rPr lang="pl-PL" altLang="pl-PL" sz="1604" b="1" dirty="0" err="1"/>
              <a:t>supported</a:t>
            </a:r>
            <a:r>
              <a:rPr lang="pl-PL" altLang="pl-PL" sz="1604" b="1" dirty="0"/>
              <a:t> </a:t>
            </a:r>
            <a:r>
              <a:rPr lang="pl-PL" altLang="pl-PL" sz="1604" b="1" dirty="0" err="1"/>
              <a:t>indirectly</a:t>
            </a:r>
            <a:r>
              <a:rPr lang="pl-PL" altLang="pl-PL" sz="1604" b="1" dirty="0"/>
              <a:t> </a:t>
            </a:r>
            <a:r>
              <a:rPr lang="pl-PL" altLang="pl-PL" sz="1604" dirty="0" err="1"/>
              <a:t>through</a:t>
            </a:r>
            <a:r>
              <a:rPr lang="pl-PL" altLang="pl-PL" sz="1604" dirty="0"/>
              <a:t> the </a:t>
            </a:r>
            <a:r>
              <a:rPr lang="pl-PL" altLang="pl-PL" sz="1604" dirty="0" err="1"/>
              <a:t>commercial</a:t>
            </a:r>
            <a:r>
              <a:rPr lang="pl-PL" altLang="pl-PL" sz="1604" dirty="0"/>
              <a:t> </a:t>
            </a:r>
            <a:r>
              <a:rPr lang="pl-PL" altLang="pl-PL" sz="1604" dirty="0" err="1"/>
              <a:t>links</a:t>
            </a:r>
            <a:r>
              <a:rPr lang="pl-PL" altLang="pl-PL" sz="1604" dirty="0"/>
              <a:t> to the Programs’ </a:t>
            </a:r>
            <a:r>
              <a:rPr lang="pl-PL" altLang="pl-PL" sz="1604" dirty="0" err="1"/>
              <a:t>beneficieries</a:t>
            </a:r>
            <a:r>
              <a:rPr lang="pl-PL" altLang="pl-PL" sz="1604" dirty="0"/>
              <a:t> (via </a:t>
            </a:r>
            <a:r>
              <a:rPr lang="pl-PL" altLang="pl-PL" sz="1604" dirty="0" err="1"/>
              <a:t>improved</a:t>
            </a:r>
            <a:r>
              <a:rPr lang="pl-PL" altLang="pl-PL" sz="1604" dirty="0"/>
              <a:t> </a:t>
            </a:r>
            <a:r>
              <a:rPr lang="pl-PL" altLang="pl-PL" sz="1604" dirty="0" err="1"/>
              <a:t>financial</a:t>
            </a:r>
            <a:r>
              <a:rPr lang="pl-PL" altLang="pl-PL" sz="1604" dirty="0"/>
              <a:t> </a:t>
            </a:r>
            <a:r>
              <a:rPr lang="pl-PL" altLang="pl-PL" sz="1604" dirty="0" err="1"/>
              <a:t>position</a:t>
            </a:r>
            <a:r>
              <a:rPr lang="pl-PL" altLang="pl-PL" sz="1604" dirty="0"/>
              <a:t>) </a:t>
            </a:r>
            <a:r>
              <a:rPr lang="pl-PL" altLang="pl-PL" sz="1604" b="1" dirty="0" err="1"/>
              <a:t>totalling</a:t>
            </a:r>
            <a:r>
              <a:rPr lang="pl-PL" altLang="pl-PL" sz="1604" b="1" dirty="0"/>
              <a:t> in </a:t>
            </a:r>
            <a:r>
              <a:rPr lang="pl-PL" altLang="pl-PL" sz="1604" b="1" dirty="0" err="1"/>
              <a:t>around</a:t>
            </a:r>
            <a:r>
              <a:rPr lang="pl-PL" altLang="pl-PL" sz="1604" b="1" dirty="0"/>
              <a:t> 76 000 </a:t>
            </a:r>
            <a:r>
              <a:rPr lang="pl-PL" altLang="pl-PL" sz="1604" b="1" dirty="0" err="1"/>
              <a:t>jobs</a:t>
            </a:r>
            <a:r>
              <a:rPr lang="pl-PL" altLang="pl-PL" sz="1604" dirty="0"/>
              <a:t> </a:t>
            </a:r>
            <a:r>
              <a:rPr lang="pl-PL" altLang="pl-PL" sz="1604" dirty="0" err="1"/>
              <a:t>that</a:t>
            </a:r>
            <a:r>
              <a:rPr lang="pl-PL" altLang="pl-PL" sz="1604" dirty="0"/>
              <a:t> </a:t>
            </a:r>
            <a:r>
              <a:rPr lang="pl-PL" altLang="pl-PL" sz="1604" dirty="0" err="1"/>
              <a:t>benefited</a:t>
            </a:r>
            <a:r>
              <a:rPr lang="pl-PL" altLang="pl-PL" sz="1604" dirty="0"/>
              <a:t> from the </a:t>
            </a:r>
            <a:r>
              <a:rPr lang="pl-PL" altLang="pl-PL" sz="1604" dirty="0" err="1"/>
              <a:t>programme</a:t>
            </a: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pl-PL" altLang="pl-PL" sz="1604" dirty="0" err="1"/>
              <a:t>Therefore</a:t>
            </a:r>
            <a:r>
              <a:rPr lang="pl-PL" altLang="pl-PL" sz="1604" dirty="0"/>
              <a:t> the </a:t>
            </a:r>
            <a:r>
              <a:rPr lang="pl-PL" altLang="pl-PL" sz="1604" dirty="0" err="1"/>
              <a:t>cost</a:t>
            </a:r>
            <a:r>
              <a:rPr lang="pl-PL" altLang="pl-PL" sz="1604" dirty="0"/>
              <a:t> of </a:t>
            </a:r>
            <a:r>
              <a:rPr lang="pl-PL" altLang="pl-PL" sz="1604" dirty="0" err="1"/>
              <a:t>supporting</a:t>
            </a:r>
            <a:r>
              <a:rPr lang="pl-PL" altLang="pl-PL" sz="1604" dirty="0"/>
              <a:t> one </a:t>
            </a:r>
            <a:r>
              <a:rPr lang="pl-PL" altLang="pl-PL" sz="1604" dirty="0" err="1"/>
              <a:t>workplace</a:t>
            </a:r>
            <a:r>
              <a:rPr lang="pl-PL" altLang="pl-PL" sz="1604" dirty="0"/>
              <a:t> </a:t>
            </a:r>
            <a:r>
              <a:rPr lang="pl-PL" altLang="pl-PL" sz="1604" dirty="0" err="1"/>
              <a:t>equalled</a:t>
            </a:r>
            <a:r>
              <a:rPr lang="pl-PL" altLang="pl-PL" sz="1604" dirty="0"/>
              <a:t> to </a:t>
            </a:r>
            <a:r>
              <a:rPr lang="pl-PL" altLang="pl-PL" sz="1604" dirty="0" err="1"/>
              <a:t>about</a:t>
            </a:r>
            <a:r>
              <a:rPr lang="pl-PL" altLang="pl-PL" sz="1604" dirty="0"/>
              <a:t> </a:t>
            </a:r>
            <a:r>
              <a:rPr lang="pl-PL" altLang="pl-PL" sz="1604" b="1" dirty="0"/>
              <a:t>21 600 PLN (</a:t>
            </a:r>
            <a:r>
              <a:rPr lang="pl-PL" altLang="pl-PL" sz="1604" b="1" dirty="0" err="1"/>
              <a:t>directly</a:t>
            </a:r>
            <a:r>
              <a:rPr lang="pl-PL" altLang="pl-PL" sz="1604" b="1" dirty="0"/>
              <a:t>) </a:t>
            </a:r>
            <a:r>
              <a:rPr lang="pl-PL" altLang="pl-PL" sz="1604" dirty="0"/>
              <a:t>and</a:t>
            </a:r>
            <a:r>
              <a:rPr lang="pl-PL" altLang="pl-PL" sz="1604" b="1" dirty="0"/>
              <a:t> 11 800 PLN</a:t>
            </a:r>
            <a:r>
              <a:rPr lang="pl-PL" altLang="pl-PL" sz="1604" dirty="0"/>
              <a:t> </a:t>
            </a:r>
            <a:r>
              <a:rPr lang="pl-PL" altLang="pl-PL" sz="1604" b="1" dirty="0"/>
              <a:t>in </a:t>
            </a:r>
            <a:r>
              <a:rPr lang="pl-PL" altLang="pl-PL" sz="1604" b="1" dirty="0" err="1"/>
              <a:t>total</a:t>
            </a:r>
            <a:endParaRPr lang="pl-PL" altLang="pl-PL" sz="1604" b="1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</p:txBody>
      </p:sp>
      <p:sp>
        <p:nvSpPr>
          <p:cNvPr id="14" name="pole tekstowe 3">
            <a:extLst>
              <a:ext uri="{FF2B5EF4-FFF2-40B4-BE49-F238E27FC236}">
                <a16:creationId xmlns:a16="http://schemas.microsoft.com/office/drawing/2014/main" id="{D5A7CA36-F071-4572-9162-C1D9E292C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5844" y="4913373"/>
            <a:ext cx="2943434" cy="2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l-PL" altLang="pl-PL" sz="1003" i="1" dirty="0"/>
              <a:t>Source: VESPA model </a:t>
            </a:r>
            <a:r>
              <a:rPr lang="pl-PL" altLang="pl-PL" sz="1003" i="1" dirty="0" err="1"/>
              <a:t>simulations</a:t>
            </a:r>
            <a:r>
              <a:rPr lang="pl-PL" altLang="pl-PL" sz="1003" i="1" dirty="0"/>
              <a:t>, WiseEuropa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76AD1CA-8030-433C-90AB-8082EF1B8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65961"/>
            <a:ext cx="3774342" cy="293019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275103B2-504B-4A78-8DB2-53D532A94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224" y="1816368"/>
            <a:ext cx="3571236" cy="2768148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4FACF6E-D49C-4A59-B1E0-64D521459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0666" y="1658981"/>
            <a:ext cx="3648612" cy="31441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2">
            <a:extLst>
              <a:ext uri="{FF2B5EF4-FFF2-40B4-BE49-F238E27FC236}">
                <a16:creationId xmlns:a16="http://schemas.microsoft.com/office/drawing/2014/main" id="{05531A92-5FFB-4D45-8DC4-4C3DC9CE8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55507"/>
            <a:ext cx="9290649" cy="611298"/>
          </a:xfrm>
        </p:spPr>
        <p:txBody>
          <a:bodyPr/>
          <a:lstStyle/>
          <a:p>
            <a:pPr eaLnBrk="1" hangingPunct="1"/>
            <a:r>
              <a:rPr lang="pl-PL" altLang="pl-PL" sz="2407" b="1" dirty="0" err="1"/>
              <a:t>Impact</a:t>
            </a:r>
            <a:r>
              <a:rPr lang="pl-PL" altLang="pl-PL" sz="2407" b="1" dirty="0"/>
              <a:t> on </a:t>
            </a:r>
            <a:r>
              <a:rPr lang="pl-PL" altLang="pl-PL" sz="2407" b="1" dirty="0" err="1"/>
              <a:t>unemployment</a:t>
            </a:r>
            <a:endParaRPr lang="pl-PL" altLang="pl-PL" b="1" dirty="0"/>
          </a:p>
        </p:txBody>
      </p:sp>
      <p:sp>
        <p:nvSpPr>
          <p:cNvPr id="57347" name="Rectangle 13">
            <a:extLst>
              <a:ext uri="{FF2B5EF4-FFF2-40B4-BE49-F238E27FC236}">
                <a16:creationId xmlns:a16="http://schemas.microsoft.com/office/drawing/2014/main" id="{168A6D5A-4683-4F1B-947F-65DF96F491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5699" y="1523685"/>
            <a:ext cx="5104210" cy="4287777"/>
          </a:xfrm>
        </p:spPr>
        <p:txBody>
          <a:bodyPr/>
          <a:lstStyle/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pl-PL" altLang="pl-PL" sz="1604" dirty="0" err="1"/>
              <a:t>Due</a:t>
            </a:r>
            <a:r>
              <a:rPr lang="pl-PL" altLang="pl-PL" sz="1604" dirty="0"/>
              <a:t> to </a:t>
            </a:r>
            <a:r>
              <a:rPr lang="pl-PL" altLang="pl-PL" sz="1604" dirty="0" err="1"/>
              <a:t>limited</a:t>
            </a:r>
            <a:r>
              <a:rPr lang="pl-PL" altLang="pl-PL" sz="1604" dirty="0"/>
              <a:t> </a:t>
            </a:r>
            <a:r>
              <a:rPr lang="pl-PL" altLang="pl-PL" sz="1604" dirty="0" err="1"/>
              <a:t>scale</a:t>
            </a:r>
            <a:r>
              <a:rPr lang="pl-PL" altLang="pl-PL" sz="1604" dirty="0"/>
              <a:t> of the </a:t>
            </a:r>
            <a:r>
              <a:rPr lang="pl-PL" altLang="pl-PL" sz="1604" dirty="0" err="1"/>
              <a:t>programme</a:t>
            </a:r>
            <a:r>
              <a:rPr lang="pl-PL" altLang="pl-PL" sz="1604" dirty="0"/>
              <a:t> (0.04% of GDP) </a:t>
            </a:r>
            <a:r>
              <a:rPr lang="pl-PL" altLang="pl-PL" sz="1604" b="1" dirty="0" err="1"/>
              <a:t>its</a:t>
            </a:r>
            <a:r>
              <a:rPr lang="pl-PL" altLang="pl-PL" sz="1604" b="1" dirty="0"/>
              <a:t> </a:t>
            </a:r>
            <a:r>
              <a:rPr lang="pl-PL" altLang="pl-PL" sz="1604" b="1" dirty="0" err="1"/>
              <a:t>impact</a:t>
            </a:r>
            <a:r>
              <a:rPr lang="pl-PL" altLang="pl-PL" sz="1604" b="1" dirty="0"/>
              <a:t> on </a:t>
            </a:r>
            <a:r>
              <a:rPr lang="pl-PL" altLang="pl-PL" sz="1604" b="1" dirty="0" err="1"/>
              <a:t>unemployment</a:t>
            </a:r>
            <a:r>
              <a:rPr lang="pl-PL" altLang="pl-PL" sz="1604" b="1" dirty="0"/>
              <a:t> was small 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r>
              <a:rPr lang="pl-PL" altLang="pl-PL" sz="1604" dirty="0"/>
              <a:t>Model </a:t>
            </a:r>
            <a:r>
              <a:rPr lang="pl-PL" altLang="pl-PL" sz="1604" dirty="0" err="1"/>
              <a:t>estimates</a:t>
            </a:r>
            <a:r>
              <a:rPr lang="pl-PL" altLang="pl-PL" sz="1604" dirty="0"/>
              <a:t> </a:t>
            </a:r>
            <a:r>
              <a:rPr lang="pl-PL" altLang="pl-PL" sz="1604" dirty="0" err="1"/>
              <a:t>that</a:t>
            </a:r>
            <a:r>
              <a:rPr lang="pl-PL" altLang="pl-PL" sz="1604" dirty="0"/>
              <a:t> </a:t>
            </a:r>
            <a:r>
              <a:rPr lang="pl-PL" altLang="pl-PL" sz="1604" dirty="0" err="1"/>
              <a:t>about</a:t>
            </a:r>
            <a:r>
              <a:rPr lang="pl-PL" altLang="pl-PL" sz="1604" dirty="0"/>
              <a:t> </a:t>
            </a:r>
            <a:r>
              <a:rPr lang="pl-PL" altLang="pl-PL" sz="1604" b="1" dirty="0"/>
              <a:t>7100 </a:t>
            </a:r>
            <a:r>
              <a:rPr lang="pl-PL" altLang="pl-PL" sz="1604" b="1" dirty="0" err="1"/>
              <a:t>jobs</a:t>
            </a:r>
            <a:r>
              <a:rPr lang="pl-PL" altLang="pl-PL" sz="1604" b="1" dirty="0"/>
              <a:t> </a:t>
            </a:r>
            <a:r>
              <a:rPr lang="pl-PL" altLang="pl-PL" sz="1604" b="1" dirty="0" err="1"/>
              <a:t>were</a:t>
            </a:r>
            <a:r>
              <a:rPr lang="pl-PL" altLang="pl-PL" sz="1604" b="1" dirty="0"/>
              <a:t> </a:t>
            </a:r>
            <a:r>
              <a:rPr lang="pl-PL" altLang="pl-PL" sz="1604" b="1" dirty="0" err="1"/>
              <a:t>prevented</a:t>
            </a:r>
            <a:r>
              <a:rPr lang="pl-PL" altLang="pl-PL" sz="1604" b="1" dirty="0"/>
              <a:t> from </a:t>
            </a:r>
            <a:r>
              <a:rPr lang="pl-PL" altLang="pl-PL" sz="1604" b="1" dirty="0" err="1"/>
              <a:t>liquidation</a:t>
            </a:r>
            <a:r>
              <a:rPr lang="pl-PL" altLang="pl-PL" sz="1604" b="1" dirty="0"/>
              <a:t> </a:t>
            </a:r>
            <a:r>
              <a:rPr lang="pl-PL" altLang="pl-PL" sz="1604" dirty="0"/>
              <a:t>(</a:t>
            </a:r>
            <a:r>
              <a:rPr lang="pl-PL" altLang="pl-PL" sz="1604" dirty="0" err="1"/>
              <a:t>compared</a:t>
            </a:r>
            <a:r>
              <a:rPr lang="pl-PL" altLang="pl-PL" sz="1604" dirty="0"/>
              <a:t> to </a:t>
            </a:r>
            <a:r>
              <a:rPr lang="pl-PL" altLang="pl-PL" sz="1604" dirty="0" err="1"/>
              <a:t>about</a:t>
            </a:r>
            <a:r>
              <a:rPr lang="pl-PL" altLang="pl-PL" sz="1604" dirty="0"/>
              <a:t> 470 000 </a:t>
            </a:r>
            <a:r>
              <a:rPr lang="pl-PL" altLang="pl-PL" sz="1604" dirty="0" err="1"/>
              <a:t>prevented</a:t>
            </a:r>
            <a:r>
              <a:rPr lang="pl-PL" altLang="pl-PL" sz="1604" dirty="0"/>
              <a:t> by the </a:t>
            </a:r>
            <a:r>
              <a:rPr lang="pl-PL" altLang="pl-PL" sz="1604" dirty="0" err="1"/>
              <a:t>total</a:t>
            </a:r>
            <a:r>
              <a:rPr lang="pl-PL" altLang="pl-PL" sz="1604" dirty="0"/>
              <a:t> </a:t>
            </a:r>
            <a:r>
              <a:rPr lang="pl-PL" altLang="pl-PL" sz="1604" dirty="0" err="1"/>
              <a:t>government</a:t>
            </a:r>
            <a:r>
              <a:rPr lang="pl-PL" altLang="pl-PL" sz="1604" dirty="0"/>
              <a:t> </a:t>
            </a:r>
            <a:r>
              <a:rPr lang="pl-PL" altLang="pl-PL" sz="1604" dirty="0" err="1"/>
              <a:t>support</a:t>
            </a:r>
            <a:r>
              <a:rPr lang="pl-PL" altLang="pl-PL" sz="1604" dirty="0"/>
              <a:t> </a:t>
            </a:r>
            <a:r>
              <a:rPr lang="pl-PL" altLang="pl-PL" sz="1604" dirty="0" err="1"/>
              <a:t>provided</a:t>
            </a:r>
            <a:r>
              <a:rPr lang="pl-PL" altLang="pl-PL" sz="1604" dirty="0"/>
              <a:t> </a:t>
            </a:r>
            <a:r>
              <a:rPr lang="pl-PL" altLang="pl-PL" sz="1604" dirty="0" err="1"/>
              <a:t>under</a:t>
            </a:r>
            <a:r>
              <a:rPr lang="pl-PL" altLang="pl-PL" sz="1604" dirty="0"/>
              <a:t> the </a:t>
            </a:r>
            <a:r>
              <a:rPr lang="pl-PL" altLang="pl-PL" sz="1604" dirty="0" err="1"/>
              <a:t>umbrella</a:t>
            </a:r>
            <a:r>
              <a:rPr lang="pl-PL" altLang="pl-PL" sz="1604" dirty="0"/>
              <a:t> of the PFR </a:t>
            </a:r>
            <a:r>
              <a:rPr lang="pl-PL" altLang="pl-PL" sz="1604" dirty="0" err="1"/>
              <a:t>group</a:t>
            </a:r>
            <a:r>
              <a:rPr lang="pl-PL" altLang="pl-PL" sz="1604" dirty="0"/>
              <a:t>)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</a:pPr>
            <a:endParaRPr lang="pl-PL" altLang="pl-PL" sz="1604" dirty="0"/>
          </a:p>
        </p:txBody>
      </p:sp>
      <p:sp>
        <p:nvSpPr>
          <p:cNvPr id="9" name="pole tekstowe 3">
            <a:extLst>
              <a:ext uri="{FF2B5EF4-FFF2-40B4-BE49-F238E27FC236}">
                <a16:creationId xmlns:a16="http://schemas.microsoft.com/office/drawing/2014/main" id="{EDFC3F0C-A09C-45CF-B2BB-28B7911CE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5406" y="6280057"/>
            <a:ext cx="2943434" cy="2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l-PL" altLang="pl-PL" sz="1003" i="1" dirty="0"/>
              <a:t>Source: VESPA model </a:t>
            </a:r>
            <a:r>
              <a:rPr lang="pl-PL" altLang="pl-PL" sz="1003" i="1" dirty="0" err="1"/>
              <a:t>simulations</a:t>
            </a:r>
            <a:r>
              <a:rPr lang="pl-PL" altLang="pl-PL" sz="1003" i="1" dirty="0"/>
              <a:t>, WiseEuropa</a:t>
            </a:r>
          </a:p>
        </p:txBody>
      </p:sp>
      <p:sp>
        <p:nvSpPr>
          <p:cNvPr id="10" name="pole tekstowe 3">
            <a:extLst>
              <a:ext uri="{FF2B5EF4-FFF2-40B4-BE49-F238E27FC236}">
                <a16:creationId xmlns:a16="http://schemas.microsoft.com/office/drawing/2014/main" id="{762477D1-1F16-453A-B1DF-EECE8A16E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878" y="6280057"/>
            <a:ext cx="2943434" cy="2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l-PL" altLang="pl-PL" sz="1003" i="1" dirty="0"/>
              <a:t>Source: VESPA model </a:t>
            </a:r>
            <a:r>
              <a:rPr lang="pl-PL" altLang="pl-PL" sz="1003" i="1" dirty="0" err="1"/>
              <a:t>simulations</a:t>
            </a:r>
            <a:r>
              <a:rPr lang="pl-PL" altLang="pl-PL" sz="1003" i="1" dirty="0"/>
              <a:t>, WiseEuropa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E86A6C95-731A-4F13-BD72-801B3DBD5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064" y="1114697"/>
            <a:ext cx="4166616" cy="405384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C918ED4A-9475-475E-AB2C-2E89DBFA4E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544" y="4274110"/>
            <a:ext cx="446722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>
            <a:extLst>
              <a:ext uri="{FF2B5EF4-FFF2-40B4-BE49-F238E27FC236}">
                <a16:creationId xmlns:a16="http://schemas.microsoft.com/office/drawing/2014/main" id="{A689DB74-DF15-4710-821A-E6574A3EC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672588"/>
            <a:ext cx="7575957" cy="611298"/>
          </a:xfrm>
        </p:spPr>
        <p:txBody>
          <a:bodyPr/>
          <a:lstStyle/>
          <a:p>
            <a:pPr eaLnBrk="1" hangingPunct="1"/>
            <a:r>
              <a:rPr lang="pl-PL" altLang="pl-PL" sz="2407" b="1" dirty="0" err="1"/>
              <a:t>Impact</a:t>
            </a:r>
            <a:r>
              <a:rPr lang="pl-PL" altLang="pl-PL" sz="2407" b="1" dirty="0"/>
              <a:t> on GDP</a:t>
            </a:r>
            <a:endParaRPr lang="pl-PL" altLang="pl-PL" b="1" dirty="0"/>
          </a:p>
        </p:txBody>
      </p:sp>
      <p:sp>
        <p:nvSpPr>
          <p:cNvPr id="63490" name="Rectangle 5">
            <a:extLst>
              <a:ext uri="{FF2B5EF4-FFF2-40B4-BE49-F238E27FC236}">
                <a16:creationId xmlns:a16="http://schemas.microsoft.com/office/drawing/2014/main" id="{55BF4492-CDCB-4381-A74B-DEFE8A1E3FD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40774" y="5193645"/>
            <a:ext cx="11067809" cy="1084098"/>
          </a:xfrm>
        </p:spPr>
        <p:txBody>
          <a:bodyPr/>
          <a:lstStyle/>
          <a:p>
            <a:pPr>
              <a:buFont typeface="Times New Roman" panose="02020603050405020304" pitchFamily="18" charset="0"/>
              <a:buAutoNum type="arabicPeriod"/>
            </a:pPr>
            <a:r>
              <a:rPr lang="pl-PL" altLang="pl-PL" sz="1404" dirty="0"/>
              <a:t> </a:t>
            </a:r>
            <a:r>
              <a:rPr lang="en-US" altLang="pl-PL" sz="1404" dirty="0"/>
              <a:t>The impact of OP IE on Polish GDP </a:t>
            </a:r>
            <a:r>
              <a:rPr lang="pl-PL" altLang="pl-PL" sz="1404" dirty="0"/>
              <a:t>of the PARP </a:t>
            </a:r>
            <a:r>
              <a:rPr lang="pl-PL" altLang="pl-PL" sz="1404" dirty="0" err="1"/>
              <a:t>anti</a:t>
            </a:r>
            <a:r>
              <a:rPr lang="pl-PL" altLang="pl-PL" sz="1404" dirty="0"/>
              <a:t>-COVID </a:t>
            </a:r>
            <a:r>
              <a:rPr lang="pl-PL" altLang="pl-PL" sz="1404" dirty="0" err="1"/>
              <a:t>shield</a:t>
            </a:r>
            <a:r>
              <a:rPr lang="pl-PL" altLang="pl-PL" sz="1404" dirty="0"/>
              <a:t> </a:t>
            </a:r>
            <a:r>
              <a:rPr lang="pl-PL" altLang="pl-PL" sz="1404" b="1" dirty="0" err="1"/>
              <a:t>is</a:t>
            </a:r>
            <a:r>
              <a:rPr lang="pl-PL" altLang="pl-PL" sz="1404" b="1" dirty="0"/>
              <a:t> </a:t>
            </a:r>
            <a:r>
              <a:rPr lang="pl-PL" altLang="pl-PL" sz="1404" b="1" dirty="0" err="1"/>
              <a:t>limited</a:t>
            </a:r>
            <a:r>
              <a:rPr lang="pl-PL" altLang="pl-PL" sz="1404" b="1" dirty="0"/>
              <a:t> by the </a:t>
            </a:r>
            <a:r>
              <a:rPr lang="pl-PL" altLang="pl-PL" sz="1404" b="1" dirty="0" err="1"/>
              <a:t>size</a:t>
            </a:r>
            <a:r>
              <a:rPr lang="pl-PL" altLang="pl-PL" sz="1404" b="1" dirty="0"/>
              <a:t> of the </a:t>
            </a:r>
            <a:r>
              <a:rPr lang="pl-PL" altLang="pl-PL" sz="1404" b="1" dirty="0" err="1"/>
              <a:t>support</a:t>
            </a:r>
            <a:r>
              <a:rPr lang="pl-PL" altLang="pl-PL" sz="1404" b="1" dirty="0"/>
              <a:t> </a:t>
            </a:r>
            <a:r>
              <a:rPr lang="pl-PL" altLang="pl-PL" sz="1404" dirty="0"/>
              <a:t>and </a:t>
            </a:r>
            <a:r>
              <a:rPr lang="pl-PL" altLang="pl-PL" sz="1404" dirty="0" err="1"/>
              <a:t>its</a:t>
            </a:r>
            <a:r>
              <a:rPr lang="pl-PL" altLang="pl-PL" sz="1404" dirty="0"/>
              <a:t> </a:t>
            </a:r>
            <a:r>
              <a:rPr lang="pl-PL" altLang="pl-PL" sz="1404" dirty="0" err="1"/>
              <a:t>nature</a:t>
            </a:r>
            <a:r>
              <a:rPr lang="pl-PL" altLang="pl-PL" sz="1404" dirty="0"/>
              <a:t> (</a:t>
            </a:r>
            <a:r>
              <a:rPr lang="pl-PL" altLang="pl-PL" sz="1404" dirty="0" err="1"/>
              <a:t>jobs</a:t>
            </a:r>
            <a:r>
              <a:rPr lang="pl-PL" altLang="pl-PL" sz="1404" dirty="0"/>
              <a:t> </a:t>
            </a:r>
            <a:r>
              <a:rPr lang="pl-PL" altLang="pl-PL" sz="1404" dirty="0" err="1"/>
              <a:t>directed</a:t>
            </a:r>
            <a:r>
              <a:rPr lang="pl-PL" altLang="pl-PL" sz="1404" dirty="0"/>
              <a:t>/not-investment </a:t>
            </a:r>
            <a:r>
              <a:rPr lang="pl-PL" altLang="pl-PL" sz="1404" dirty="0" err="1"/>
              <a:t>subsidy</a:t>
            </a:r>
            <a:r>
              <a:rPr lang="pl-PL" altLang="pl-PL" sz="1404" dirty="0"/>
              <a:t>) – VESPA model </a:t>
            </a:r>
            <a:r>
              <a:rPr lang="pl-PL" altLang="pl-PL" sz="1404" dirty="0" err="1"/>
              <a:t>estimates</a:t>
            </a:r>
            <a:r>
              <a:rPr lang="pl-PL" altLang="pl-PL" sz="1404" dirty="0"/>
              <a:t> </a:t>
            </a:r>
            <a:r>
              <a:rPr lang="pl-PL" altLang="pl-PL" sz="1404" dirty="0" err="1"/>
              <a:t>that</a:t>
            </a:r>
            <a:r>
              <a:rPr lang="pl-PL" altLang="pl-PL" sz="1404" dirty="0"/>
              <a:t> in 2020 </a:t>
            </a:r>
            <a:r>
              <a:rPr lang="pl-PL" altLang="pl-PL" sz="1404" dirty="0" err="1"/>
              <a:t>Polish</a:t>
            </a:r>
            <a:r>
              <a:rPr lang="pl-PL" altLang="pl-PL" sz="1404" dirty="0"/>
              <a:t> GDP </a:t>
            </a:r>
            <a:r>
              <a:rPr lang="pl-PL" altLang="pl-PL" sz="1404" dirty="0" err="1"/>
              <a:t>should</a:t>
            </a:r>
            <a:r>
              <a:rPr lang="pl-PL" altLang="pl-PL" sz="1404" dirty="0"/>
              <a:t> be by </a:t>
            </a:r>
            <a:r>
              <a:rPr lang="pl-PL" altLang="pl-PL" sz="1404" dirty="0" err="1"/>
              <a:t>almost</a:t>
            </a:r>
            <a:r>
              <a:rPr lang="pl-PL" altLang="pl-PL" sz="1404" dirty="0"/>
              <a:t> 0.02% </a:t>
            </a:r>
            <a:r>
              <a:rPr lang="pl-PL" altLang="pl-PL" sz="1404" dirty="0" err="1"/>
              <a:t>larger</a:t>
            </a:r>
            <a:r>
              <a:rPr lang="pl-PL" altLang="pl-PL" sz="1404" dirty="0"/>
              <a:t> </a:t>
            </a:r>
            <a:r>
              <a:rPr lang="pl-PL" altLang="pl-PL" sz="1404" dirty="0" err="1"/>
              <a:t>due</a:t>
            </a:r>
            <a:r>
              <a:rPr lang="pl-PL" altLang="pl-PL" sz="1404" dirty="0"/>
              <a:t> to the </a:t>
            </a:r>
            <a:r>
              <a:rPr lang="pl-PL" altLang="pl-PL" sz="1404" dirty="0" err="1"/>
              <a:t>Programme</a:t>
            </a:r>
            <a:r>
              <a:rPr lang="pl-PL" altLang="pl-PL" sz="1404" dirty="0"/>
              <a:t> (0.06% in 2021)</a:t>
            </a:r>
          </a:p>
          <a:p>
            <a:pPr>
              <a:buFont typeface="Times New Roman" panose="02020603050405020304" pitchFamily="18" charset="0"/>
              <a:buAutoNum type="arabicPeriod"/>
            </a:pPr>
            <a:endParaRPr lang="en-US" altLang="pl-PL" sz="1404" dirty="0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pl-PL" altLang="pl-PL" sz="1404" dirty="0"/>
              <a:t>At the same </a:t>
            </a:r>
            <a:r>
              <a:rPr lang="pl-PL" altLang="pl-PL" sz="1404" dirty="0" err="1"/>
              <a:t>time</a:t>
            </a:r>
            <a:r>
              <a:rPr lang="pl-PL" altLang="pl-PL" sz="1404" dirty="0"/>
              <a:t> </a:t>
            </a:r>
            <a:r>
              <a:rPr lang="pl-PL" altLang="pl-PL" sz="1404" dirty="0" err="1"/>
              <a:t>however</a:t>
            </a:r>
            <a:r>
              <a:rPr lang="pl-PL" altLang="pl-PL" sz="1404" dirty="0"/>
              <a:t> the </a:t>
            </a:r>
            <a:r>
              <a:rPr lang="pl-PL" altLang="pl-PL" sz="1404" dirty="0" err="1"/>
              <a:t>total</a:t>
            </a:r>
            <a:r>
              <a:rPr lang="pl-PL" altLang="pl-PL" sz="1404" dirty="0"/>
              <a:t> </a:t>
            </a:r>
            <a:r>
              <a:rPr lang="pl-PL" altLang="pl-PL" sz="1404" dirty="0" err="1"/>
              <a:t>gain</a:t>
            </a:r>
            <a:r>
              <a:rPr lang="pl-PL" altLang="pl-PL" sz="1404" dirty="0"/>
              <a:t> from the </a:t>
            </a:r>
            <a:r>
              <a:rPr lang="pl-PL" altLang="pl-PL" sz="1404" dirty="0" err="1"/>
              <a:t>programme</a:t>
            </a:r>
            <a:r>
              <a:rPr lang="pl-PL" altLang="pl-PL" sz="1404" dirty="0"/>
              <a:t> </a:t>
            </a:r>
            <a:r>
              <a:rPr lang="pl-PL" altLang="pl-PL" sz="1404" dirty="0" err="1"/>
              <a:t>implementation</a:t>
            </a:r>
            <a:r>
              <a:rPr lang="pl-PL" altLang="pl-PL" sz="1404" dirty="0"/>
              <a:t> </a:t>
            </a:r>
            <a:r>
              <a:rPr lang="pl-PL" altLang="pl-PL" sz="1404" dirty="0" err="1"/>
              <a:t>is</a:t>
            </a:r>
            <a:r>
              <a:rPr lang="pl-PL" altLang="pl-PL" sz="1404" dirty="0"/>
              <a:t> </a:t>
            </a:r>
            <a:r>
              <a:rPr lang="pl-PL" altLang="pl-PL" sz="1404" dirty="0" err="1"/>
              <a:t>positive</a:t>
            </a:r>
            <a:r>
              <a:rPr lang="pl-PL" altLang="pl-PL" sz="1404" dirty="0"/>
              <a:t> – in </a:t>
            </a:r>
            <a:r>
              <a:rPr lang="pl-PL" altLang="pl-PL" sz="1404" dirty="0" err="1"/>
              <a:t>total</a:t>
            </a:r>
            <a:r>
              <a:rPr lang="pl-PL" altLang="pl-PL" sz="1404" dirty="0"/>
              <a:t> </a:t>
            </a:r>
            <a:r>
              <a:rPr lang="pl-PL" altLang="pl-PL" sz="1404" dirty="0" err="1"/>
              <a:t>between</a:t>
            </a:r>
            <a:r>
              <a:rPr lang="pl-PL" altLang="pl-PL" sz="1404" dirty="0"/>
              <a:t> 2020 and 2024 </a:t>
            </a:r>
            <a:r>
              <a:rPr lang="pl-PL" altLang="pl-PL" sz="1404" dirty="0" err="1"/>
              <a:t>Polish</a:t>
            </a:r>
            <a:r>
              <a:rPr lang="pl-PL" altLang="pl-PL" sz="1404" dirty="0"/>
              <a:t> GDP </a:t>
            </a:r>
            <a:r>
              <a:rPr lang="pl-PL" altLang="pl-PL" sz="1404" dirty="0" err="1"/>
              <a:t>would</a:t>
            </a:r>
            <a:r>
              <a:rPr lang="pl-PL" altLang="pl-PL" sz="1404" dirty="0"/>
              <a:t> be by </a:t>
            </a:r>
            <a:r>
              <a:rPr lang="pl-PL" altLang="pl-PL" sz="1404" dirty="0" err="1"/>
              <a:t>about</a:t>
            </a:r>
            <a:r>
              <a:rPr lang="pl-PL" altLang="pl-PL" sz="1404" dirty="0"/>
              <a:t> </a:t>
            </a:r>
            <a:r>
              <a:rPr lang="pl-PL" altLang="pl-PL" sz="1404" b="1" dirty="0"/>
              <a:t>3 bilion PLN </a:t>
            </a:r>
            <a:r>
              <a:rPr lang="pl-PL" altLang="pl-PL" sz="1404" b="1" dirty="0" err="1"/>
              <a:t>smaller</a:t>
            </a:r>
            <a:r>
              <a:rPr lang="pl-PL" altLang="pl-PL" sz="1404" b="1" dirty="0"/>
              <a:t> </a:t>
            </a:r>
            <a:r>
              <a:rPr lang="pl-PL" altLang="pl-PL" sz="1404" b="1" dirty="0" err="1"/>
              <a:t>without</a:t>
            </a:r>
            <a:r>
              <a:rPr lang="pl-PL" altLang="pl-PL" sz="1404" b="1" dirty="0"/>
              <a:t> the PARP suport </a:t>
            </a:r>
            <a:r>
              <a:rPr lang="pl-PL" altLang="pl-PL" sz="1404" dirty="0"/>
              <a:t>(</a:t>
            </a:r>
            <a:r>
              <a:rPr lang="pl-PL" altLang="pl-PL" sz="1404" dirty="0" err="1"/>
              <a:t>compared</a:t>
            </a:r>
            <a:r>
              <a:rPr lang="pl-PL" altLang="pl-PL" sz="1404" dirty="0"/>
              <a:t> to 0.9 bilion </a:t>
            </a:r>
            <a:r>
              <a:rPr lang="pl-PL" altLang="pl-PL" sz="1404" dirty="0" err="1"/>
              <a:t>upfront</a:t>
            </a:r>
            <a:r>
              <a:rPr lang="pl-PL" altLang="pl-PL" sz="1404" dirty="0"/>
              <a:t> </a:t>
            </a:r>
            <a:r>
              <a:rPr lang="pl-PL" altLang="pl-PL" sz="1404" dirty="0" err="1"/>
              <a:t>cost</a:t>
            </a:r>
            <a:r>
              <a:rPr lang="pl-PL" altLang="pl-PL" sz="1404" dirty="0"/>
              <a:t> of the </a:t>
            </a:r>
            <a:r>
              <a:rPr lang="pl-PL" altLang="pl-PL" sz="1404" dirty="0" err="1"/>
              <a:t>Programme</a:t>
            </a:r>
            <a:r>
              <a:rPr lang="pl-PL" altLang="pl-PL" sz="1404" dirty="0"/>
              <a:t> =&gt; net </a:t>
            </a:r>
            <a:r>
              <a:rPr lang="pl-PL" altLang="pl-PL" sz="1404" dirty="0" err="1"/>
              <a:t>gain</a:t>
            </a:r>
            <a:r>
              <a:rPr lang="pl-PL" altLang="pl-PL" sz="1404" dirty="0"/>
              <a:t> = 2.1 </a:t>
            </a:r>
            <a:r>
              <a:rPr lang="pl-PL" altLang="pl-PL" sz="1404" dirty="0" err="1"/>
              <a:t>billion</a:t>
            </a:r>
            <a:r>
              <a:rPr lang="pl-PL" altLang="pl-PL" sz="1404" dirty="0"/>
              <a:t>) </a:t>
            </a:r>
          </a:p>
          <a:p>
            <a:pPr>
              <a:buFont typeface="Times New Roman" panose="02020603050405020304" pitchFamily="18" charset="0"/>
              <a:buAutoNum type="arabicPeriod"/>
            </a:pPr>
            <a:endParaRPr lang="pl-PL" altLang="pl-PL" sz="1404" dirty="0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pl-PL" altLang="pl-PL" sz="1404" dirty="0"/>
              <a:t> In </a:t>
            </a:r>
            <a:r>
              <a:rPr lang="pl-PL" altLang="pl-PL" sz="1404" dirty="0" err="1"/>
              <a:t>case</a:t>
            </a:r>
            <a:r>
              <a:rPr lang="pl-PL" altLang="pl-PL" sz="1404" dirty="0"/>
              <a:t> of the </a:t>
            </a:r>
            <a:r>
              <a:rPr lang="pl-PL" altLang="pl-PL" sz="1404" dirty="0" err="1"/>
              <a:t>whole</a:t>
            </a:r>
            <a:r>
              <a:rPr lang="pl-PL" altLang="pl-PL" sz="1404" dirty="0"/>
              <a:t> </a:t>
            </a:r>
            <a:r>
              <a:rPr lang="pl-PL" altLang="pl-PL" sz="1404" b="1" dirty="0"/>
              <a:t>PFR </a:t>
            </a:r>
            <a:r>
              <a:rPr lang="pl-PL" altLang="pl-PL" sz="1404" b="1" dirty="0" err="1"/>
              <a:t>group</a:t>
            </a:r>
            <a:r>
              <a:rPr lang="pl-PL" altLang="pl-PL" sz="1404" b="1" dirty="0"/>
              <a:t> the net </a:t>
            </a:r>
            <a:r>
              <a:rPr lang="pl-PL" altLang="pl-PL" sz="1404" b="1" dirty="0" err="1"/>
              <a:t>gain</a:t>
            </a:r>
            <a:r>
              <a:rPr lang="pl-PL" altLang="pl-PL" sz="1404" b="1" dirty="0"/>
              <a:t> </a:t>
            </a:r>
            <a:r>
              <a:rPr lang="pl-PL" altLang="pl-PL" sz="1404" dirty="0" err="1"/>
              <a:t>between</a:t>
            </a:r>
            <a:r>
              <a:rPr lang="pl-PL" altLang="pl-PL" sz="1404" dirty="0"/>
              <a:t> 2020 and 2024 </a:t>
            </a:r>
            <a:r>
              <a:rPr lang="pl-PL" altLang="pl-PL" sz="1404" dirty="0" err="1"/>
              <a:t>can</a:t>
            </a:r>
            <a:r>
              <a:rPr lang="pl-PL" altLang="pl-PL" sz="1404" dirty="0"/>
              <a:t> be </a:t>
            </a:r>
            <a:r>
              <a:rPr lang="pl-PL" altLang="pl-PL" sz="1404" dirty="0" err="1"/>
              <a:t>estimated</a:t>
            </a:r>
            <a:r>
              <a:rPr lang="pl-PL" altLang="pl-PL" sz="1404" dirty="0"/>
              <a:t> </a:t>
            </a:r>
            <a:r>
              <a:rPr lang="pl-PL" altLang="pl-PL" sz="1404" dirty="0" err="1"/>
              <a:t>at</a:t>
            </a:r>
            <a:r>
              <a:rPr lang="pl-PL" altLang="pl-PL" sz="1404" dirty="0"/>
              <a:t> </a:t>
            </a:r>
            <a:r>
              <a:rPr lang="pl-PL" altLang="pl-PL" sz="1404" b="1" dirty="0"/>
              <a:t>130 </a:t>
            </a:r>
            <a:r>
              <a:rPr lang="pl-PL" altLang="pl-PL" sz="1404" b="1" dirty="0" err="1"/>
              <a:t>billion</a:t>
            </a:r>
            <a:r>
              <a:rPr lang="pl-PL" altLang="pl-PL" sz="1404" b="1" dirty="0"/>
              <a:t> PLN</a:t>
            </a:r>
          </a:p>
          <a:p>
            <a:pPr>
              <a:buFont typeface="Times New Roman" panose="02020603050405020304" pitchFamily="18" charset="0"/>
              <a:buAutoNum type="arabicPeriod"/>
            </a:pPr>
            <a:endParaRPr lang="pl-PL" altLang="pl-PL" sz="1404" dirty="0"/>
          </a:p>
        </p:txBody>
      </p:sp>
      <p:sp>
        <p:nvSpPr>
          <p:cNvPr id="63491" name="pole tekstowe 3">
            <a:extLst>
              <a:ext uri="{FF2B5EF4-FFF2-40B4-BE49-F238E27FC236}">
                <a16:creationId xmlns:a16="http://schemas.microsoft.com/office/drawing/2014/main" id="{91CD07A7-84C2-4239-B261-3B0B1D787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5844" y="4913373"/>
            <a:ext cx="2943434" cy="2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l-PL" altLang="pl-PL" sz="1003" i="1" dirty="0"/>
              <a:t>Source: VESPA model </a:t>
            </a:r>
            <a:r>
              <a:rPr lang="pl-PL" altLang="pl-PL" sz="1003" i="1" dirty="0" err="1"/>
              <a:t>simulations</a:t>
            </a:r>
            <a:r>
              <a:rPr lang="pl-PL" altLang="pl-PL" sz="1003" i="1" dirty="0"/>
              <a:t>, WiseEuropa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EA4F24C-6961-434D-9C2B-F7F0DE570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45" y="1602378"/>
            <a:ext cx="3826537" cy="3124846"/>
          </a:xfrm>
          <a:prstGeom prst="rect">
            <a:avLst/>
          </a:prstGeom>
        </p:spPr>
      </p:pic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444CBBCE-FABF-47F4-B9B7-550AC2233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1863634" y="3918857"/>
            <a:ext cx="261257" cy="20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DE1B0C5-B81D-4043-9B87-C911AE29B44C}"/>
              </a:ext>
            </a:extLst>
          </p:cNvPr>
          <p:cNvSpPr txBox="1"/>
          <p:nvPr/>
        </p:nvSpPr>
        <p:spPr>
          <a:xfrm>
            <a:off x="1146756" y="4161464"/>
            <a:ext cx="24272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>
                <a:solidFill>
                  <a:srgbClr val="C00000"/>
                </a:solidFill>
              </a:rPr>
              <a:t>Dark and </a:t>
            </a:r>
            <a:r>
              <a:rPr lang="pl-PL" sz="800" dirty="0" err="1">
                <a:solidFill>
                  <a:srgbClr val="C00000"/>
                </a:solidFill>
              </a:rPr>
              <a:t>light</a:t>
            </a:r>
            <a:r>
              <a:rPr lang="pl-PL" sz="800" dirty="0">
                <a:solidFill>
                  <a:srgbClr val="C00000"/>
                </a:solidFill>
              </a:rPr>
              <a:t> </a:t>
            </a:r>
            <a:r>
              <a:rPr lang="pl-PL" sz="800" dirty="0" err="1">
                <a:solidFill>
                  <a:srgbClr val="C00000"/>
                </a:solidFill>
              </a:rPr>
              <a:t>gray</a:t>
            </a:r>
            <a:r>
              <a:rPr lang="pl-PL" sz="800" dirty="0">
                <a:solidFill>
                  <a:srgbClr val="C00000"/>
                </a:solidFill>
              </a:rPr>
              <a:t> lines </a:t>
            </a:r>
            <a:r>
              <a:rPr lang="pl-PL" sz="800" dirty="0" err="1">
                <a:solidFill>
                  <a:srgbClr val="C00000"/>
                </a:solidFill>
              </a:rPr>
              <a:t>are</a:t>
            </a:r>
            <a:r>
              <a:rPr lang="pl-PL" sz="800" dirty="0">
                <a:solidFill>
                  <a:srgbClr val="C00000"/>
                </a:solidFill>
              </a:rPr>
              <a:t> </a:t>
            </a:r>
            <a:r>
              <a:rPr lang="pl-PL" sz="800" dirty="0" err="1">
                <a:solidFill>
                  <a:srgbClr val="C00000"/>
                </a:solidFill>
              </a:rPr>
              <a:t>visibly</a:t>
            </a:r>
            <a:r>
              <a:rPr lang="pl-PL" sz="800" dirty="0">
                <a:solidFill>
                  <a:srgbClr val="C00000"/>
                </a:solidFill>
              </a:rPr>
              <a:t> hard to </a:t>
            </a:r>
            <a:r>
              <a:rPr lang="pl-PL" sz="800" dirty="0" err="1">
                <a:solidFill>
                  <a:srgbClr val="C00000"/>
                </a:solidFill>
              </a:rPr>
              <a:t>distinguish</a:t>
            </a:r>
            <a:endParaRPr lang="en-US" sz="800" dirty="0">
              <a:solidFill>
                <a:srgbClr val="C00000"/>
              </a:solidFill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4BC72B2C-7657-41C6-9F9B-F61A1A0C3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2534" y="1371736"/>
            <a:ext cx="4036025" cy="342948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7A895647-24AD-4496-B847-E1E0423C7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559" y="1371736"/>
            <a:ext cx="3609532" cy="32634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8ED0069-D79E-461D-8C59-1B5FE5346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136" y="876266"/>
            <a:ext cx="7575957" cy="611298"/>
          </a:xfrm>
        </p:spPr>
        <p:txBody>
          <a:bodyPr/>
          <a:lstStyle/>
          <a:p>
            <a:pPr eaLnBrk="1" hangingPunct="1"/>
            <a:r>
              <a:rPr lang="pl-PL" altLang="pl-PL" sz="2407" b="1" dirty="0" err="1"/>
              <a:t>Other</a:t>
            </a:r>
            <a:r>
              <a:rPr lang="pl-PL" altLang="pl-PL" sz="2407" b="1" dirty="0"/>
              <a:t> </a:t>
            </a:r>
            <a:r>
              <a:rPr lang="pl-PL" altLang="pl-PL" sz="2407" b="1" dirty="0" err="1"/>
              <a:t>results</a:t>
            </a:r>
            <a:r>
              <a:rPr lang="pl-PL" altLang="pl-PL" sz="2407" b="1" dirty="0"/>
              <a:t> and </a:t>
            </a:r>
            <a:r>
              <a:rPr lang="pl-PL" altLang="pl-PL" sz="2407" b="1" dirty="0" err="1"/>
              <a:t>summary</a:t>
            </a:r>
            <a:endParaRPr lang="pl-PL" altLang="pl-PL" b="1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BC1CA73-D2BE-4843-9E68-1B8C48C83F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9343" y="1577594"/>
            <a:ext cx="11162581" cy="4516283"/>
          </a:xfrm>
        </p:spPr>
        <p:txBody>
          <a:bodyPr/>
          <a:lstStyle/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b="1" dirty="0"/>
              <a:t>The intervention, </a:t>
            </a:r>
            <a:r>
              <a:rPr lang="en-US" dirty="0"/>
              <a:t>despite the relatively low </a:t>
            </a:r>
            <a:r>
              <a:rPr lang="pl-PL" dirty="0" err="1"/>
              <a:t>value</a:t>
            </a:r>
            <a:r>
              <a:rPr lang="pl-PL" dirty="0"/>
              <a:t> </a:t>
            </a:r>
            <a:r>
              <a:rPr lang="en-US" dirty="0"/>
              <a:t>compared to macroeconomic aggregates, </a:t>
            </a:r>
            <a:r>
              <a:rPr lang="en-US" b="1" dirty="0"/>
              <a:t>brought benefits at the macro level </a:t>
            </a:r>
            <a:r>
              <a:rPr lang="en-US" dirty="0"/>
              <a:t>(cumulative GDP growth during the intervention period </a:t>
            </a:r>
            <a:r>
              <a:rPr lang="pl-PL" dirty="0" err="1"/>
              <a:t>equal</a:t>
            </a:r>
            <a:r>
              <a:rPr lang="pl-PL" dirty="0"/>
              <a:t> to</a:t>
            </a:r>
            <a:r>
              <a:rPr lang="en-US" dirty="0"/>
              <a:t> PLN </a:t>
            </a:r>
            <a:r>
              <a:rPr lang="pl-PL" dirty="0"/>
              <a:t>3 </a:t>
            </a:r>
            <a:r>
              <a:rPr lang="en-US" dirty="0"/>
              <a:t>billion</a:t>
            </a:r>
            <a:r>
              <a:rPr lang="pl-PL" dirty="0"/>
              <a:t>, </a:t>
            </a:r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/>
              <a:t>unemployed</a:t>
            </a:r>
            <a:r>
              <a:rPr lang="pl-PL" dirty="0"/>
              <a:t> </a:t>
            </a:r>
            <a:r>
              <a:rPr lang="pl-PL" dirty="0" err="1"/>
              <a:t>smaller</a:t>
            </a:r>
            <a:r>
              <a:rPr lang="pl-PL" dirty="0"/>
              <a:t> by 7K etc.</a:t>
            </a:r>
            <a:r>
              <a:rPr lang="en-US" dirty="0"/>
              <a:t>)</a:t>
            </a:r>
            <a:endParaRPr lang="pl-PL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b="1" dirty="0"/>
              <a:t>The largest effects </a:t>
            </a:r>
            <a:r>
              <a:rPr lang="en-US" dirty="0"/>
              <a:t>(mainly due to the largest outlays)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en-US" i="1" dirty="0"/>
              <a:t>had </a:t>
            </a:r>
            <a:r>
              <a:rPr lang="pl-PL" i="1" dirty="0"/>
              <a:t>on Western Poland </a:t>
            </a:r>
            <a:r>
              <a:rPr lang="pl-PL" i="1" dirty="0" err="1"/>
              <a:t>where</a:t>
            </a:r>
            <a:r>
              <a:rPr lang="pl-PL" i="1" dirty="0"/>
              <a:t> GDP </a:t>
            </a:r>
            <a:r>
              <a:rPr lang="pl-PL" i="1" dirty="0" err="1"/>
              <a:t>should</a:t>
            </a:r>
            <a:r>
              <a:rPr lang="pl-PL" i="1" dirty="0"/>
              <a:t> be </a:t>
            </a:r>
            <a:r>
              <a:rPr lang="pl-PL" i="1" dirty="0" err="1"/>
              <a:t>higher</a:t>
            </a:r>
            <a:r>
              <a:rPr lang="pl-PL" i="1" dirty="0"/>
              <a:t> by </a:t>
            </a:r>
            <a:r>
              <a:rPr lang="pl-PL" i="1" dirty="0" err="1"/>
              <a:t>almost</a:t>
            </a:r>
            <a:r>
              <a:rPr lang="pl-PL" i="1" dirty="0"/>
              <a:t> 0.14% in 2021</a:t>
            </a:r>
            <a:r>
              <a:rPr lang="en-US" dirty="0"/>
              <a:t> </a:t>
            </a:r>
            <a:r>
              <a:rPr lang="pl-PL" dirty="0"/>
              <a:t>(</a:t>
            </a:r>
            <a:r>
              <a:rPr lang="pl-PL" dirty="0" err="1"/>
              <a:t>compared</a:t>
            </a:r>
            <a:r>
              <a:rPr lang="pl-PL" dirty="0"/>
              <a:t> to the no – </a:t>
            </a:r>
            <a:r>
              <a:rPr lang="pl-PL" dirty="0" err="1"/>
              <a:t>support</a:t>
            </a:r>
            <a:r>
              <a:rPr lang="pl-PL" dirty="0"/>
              <a:t> </a:t>
            </a:r>
            <a:r>
              <a:rPr lang="pl-PL" dirty="0" err="1"/>
              <a:t>scenario</a:t>
            </a:r>
            <a:r>
              <a:rPr lang="pl-PL" dirty="0"/>
              <a:t> with COVID19) </a:t>
            </a:r>
            <a:r>
              <a:rPr lang="en-US" dirty="0"/>
              <a:t>although outlays on </a:t>
            </a:r>
            <a:r>
              <a:rPr lang="pl-PL" dirty="0" err="1"/>
              <a:t>Eastern</a:t>
            </a:r>
            <a:r>
              <a:rPr lang="pl-PL" dirty="0"/>
              <a:t> Poland and Mazowsze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en-US" dirty="0"/>
              <a:t>had a lasting effect on GDP</a:t>
            </a:r>
            <a:r>
              <a:rPr lang="pl-PL" dirty="0"/>
              <a:t>,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pl-PL" dirty="0"/>
              <a:t>PARP </a:t>
            </a:r>
            <a:r>
              <a:rPr lang="pl-PL" dirty="0" err="1"/>
              <a:t>anti</a:t>
            </a:r>
            <a:r>
              <a:rPr lang="pl-PL" dirty="0"/>
              <a:t>-COVID </a:t>
            </a:r>
            <a:r>
              <a:rPr lang="pl-PL" dirty="0" err="1"/>
              <a:t>shield</a:t>
            </a:r>
            <a:r>
              <a:rPr lang="pl-PL" dirty="0"/>
              <a:t> </a:t>
            </a:r>
            <a:r>
              <a:rPr lang="pl-PL" b="1" dirty="0" err="1"/>
              <a:t>had</a:t>
            </a:r>
            <a:r>
              <a:rPr lang="pl-PL" b="1" dirty="0"/>
              <a:t> </a:t>
            </a:r>
            <a:r>
              <a:rPr lang="pl-PL" b="1" dirty="0" err="1"/>
              <a:t>also</a:t>
            </a:r>
            <a:r>
              <a:rPr lang="pl-PL" b="1" dirty="0"/>
              <a:t> small </a:t>
            </a:r>
            <a:r>
              <a:rPr lang="pl-PL" b="1" dirty="0" err="1"/>
              <a:t>negative</a:t>
            </a:r>
            <a:r>
              <a:rPr lang="pl-PL" b="1" dirty="0"/>
              <a:t> </a:t>
            </a:r>
            <a:r>
              <a:rPr lang="pl-PL" b="1" dirty="0" err="1"/>
              <a:t>impact</a:t>
            </a:r>
            <a:r>
              <a:rPr lang="pl-PL" b="1" dirty="0"/>
              <a:t> on </a:t>
            </a:r>
            <a:r>
              <a:rPr lang="pl-PL" b="1" dirty="0" err="1"/>
              <a:t>productivity</a:t>
            </a:r>
            <a:r>
              <a:rPr lang="pl-PL" b="1" dirty="0"/>
              <a:t> </a:t>
            </a:r>
            <a:r>
              <a:rPr lang="pl-PL" b="1" dirty="0" err="1"/>
              <a:t>that</a:t>
            </a:r>
            <a:r>
              <a:rPr lang="pl-PL" b="1" dirty="0"/>
              <a:t> </a:t>
            </a:r>
            <a:r>
              <a:rPr lang="pl-PL" b="1" dirty="0" err="1"/>
              <a:t>should</a:t>
            </a:r>
            <a:r>
              <a:rPr lang="pl-PL" b="1" dirty="0"/>
              <a:t> </a:t>
            </a:r>
            <a:r>
              <a:rPr lang="pl-PL" b="1" dirty="0" err="1"/>
              <a:t>fall</a:t>
            </a:r>
            <a:r>
              <a:rPr lang="pl-PL" b="1" dirty="0"/>
              <a:t> by </a:t>
            </a:r>
            <a:r>
              <a:rPr lang="pl-PL" b="1" dirty="0" err="1"/>
              <a:t>about</a:t>
            </a:r>
            <a:r>
              <a:rPr lang="pl-PL" b="1" dirty="0"/>
              <a:t> 0.04% in 2021-2022 </a:t>
            </a:r>
            <a:r>
              <a:rPr lang="pl-PL" b="1" dirty="0" err="1"/>
              <a:t>years</a:t>
            </a:r>
            <a:r>
              <a:rPr lang="en-US" dirty="0"/>
              <a:t>, </a:t>
            </a:r>
            <a:r>
              <a:rPr lang="pl-PL" dirty="0" err="1"/>
              <a:t>due</a:t>
            </a:r>
            <a:r>
              <a:rPr lang="pl-PL" dirty="0"/>
              <a:t> to the </a:t>
            </a:r>
            <a:r>
              <a:rPr lang="pl-PL" dirty="0" err="1"/>
              <a:t>nature</a:t>
            </a:r>
            <a:r>
              <a:rPr lang="pl-PL" dirty="0"/>
              <a:t> of the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tried</a:t>
            </a:r>
            <a:r>
              <a:rPr lang="pl-PL" dirty="0"/>
              <a:t> to </a:t>
            </a:r>
            <a:r>
              <a:rPr lang="pl-PL" dirty="0" err="1"/>
              <a:t>protect</a:t>
            </a:r>
            <a:r>
              <a:rPr lang="pl-PL" dirty="0"/>
              <a:t> </a:t>
            </a:r>
            <a:r>
              <a:rPr lang="pl-PL" dirty="0" err="1"/>
              <a:t>jobs</a:t>
            </a:r>
            <a:r>
              <a:rPr lang="pl-PL" dirty="0"/>
              <a:t> and enterprises </a:t>
            </a:r>
            <a:r>
              <a:rPr lang="pl-PL" dirty="0" err="1"/>
              <a:t>against</a:t>
            </a:r>
            <a:r>
              <a:rPr lang="pl-PL" dirty="0"/>
              <a:t> the </a:t>
            </a:r>
            <a:r>
              <a:rPr lang="pl-PL" dirty="0" err="1"/>
              <a:t>bunkruptcy</a:t>
            </a:r>
            <a:r>
              <a:rPr lang="pl-PL" dirty="0"/>
              <a:t>, </a:t>
            </a:r>
            <a:r>
              <a:rPr lang="pl-PL" dirty="0" err="1"/>
              <a:t>foresaking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productivity</a:t>
            </a:r>
            <a:r>
              <a:rPr lang="pl-PL" dirty="0"/>
              <a:t> for </a:t>
            </a:r>
            <a:r>
              <a:rPr lang="pl-PL" dirty="0" err="1"/>
              <a:t>several</a:t>
            </a:r>
            <a:r>
              <a:rPr lang="pl-PL" dirty="0"/>
              <a:t> </a:t>
            </a:r>
            <a:r>
              <a:rPr lang="pl-PL" dirty="0" err="1"/>
              <a:t>years</a:t>
            </a:r>
            <a:endParaRPr lang="pl-PL" dirty="0"/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r>
              <a:rPr lang="en-US" b="1" dirty="0"/>
              <a:t>Fiscal effect </a:t>
            </a:r>
            <a:r>
              <a:rPr lang="en-US" dirty="0"/>
              <a:t>- as a result of interventions, the </a:t>
            </a:r>
            <a:r>
              <a:rPr lang="en-US" b="1" dirty="0"/>
              <a:t>Treasury </a:t>
            </a:r>
            <a:r>
              <a:rPr lang="pl-PL" b="1" dirty="0" err="1"/>
              <a:t>should</a:t>
            </a:r>
            <a:r>
              <a:rPr lang="pl-PL" b="1" dirty="0"/>
              <a:t> </a:t>
            </a:r>
            <a:r>
              <a:rPr lang="en-US" b="1" dirty="0"/>
              <a:t>obtain around PLN </a:t>
            </a:r>
            <a:r>
              <a:rPr lang="pl-PL" b="1" dirty="0"/>
              <a:t>1.2 </a:t>
            </a:r>
            <a:r>
              <a:rPr lang="en-US" b="1" dirty="0"/>
              <a:t>billion </a:t>
            </a:r>
            <a:r>
              <a:rPr lang="pl-PL" b="1" dirty="0"/>
              <a:t>of </a:t>
            </a:r>
            <a:r>
              <a:rPr lang="pl-PL" b="1" dirty="0" err="1"/>
              <a:t>revenues</a:t>
            </a:r>
            <a:r>
              <a:rPr lang="pl-PL" b="1" dirty="0"/>
              <a:t> – </a:t>
            </a:r>
            <a:r>
              <a:rPr lang="pl-PL" b="1" dirty="0" err="1"/>
              <a:t>therefore</a:t>
            </a:r>
            <a:r>
              <a:rPr lang="pl-PL" b="1" dirty="0"/>
              <a:t> the suport </a:t>
            </a:r>
            <a:r>
              <a:rPr lang="pl-PL" b="1" dirty="0" err="1"/>
              <a:t>will</a:t>
            </a:r>
            <a:r>
              <a:rPr lang="pl-PL" b="1" dirty="0"/>
              <a:t> </a:t>
            </a:r>
            <a:r>
              <a:rPr lang="pl-PL" b="1" dirty="0" err="1"/>
              <a:t>pay</a:t>
            </a:r>
            <a:r>
              <a:rPr lang="pl-PL" b="1" dirty="0"/>
              <a:t> </a:t>
            </a:r>
            <a:r>
              <a:rPr lang="pl-PL" b="1" dirty="0" err="1"/>
              <a:t>itself</a:t>
            </a:r>
            <a:r>
              <a:rPr lang="pl-PL" b="1" dirty="0"/>
              <a:t> </a:t>
            </a:r>
            <a:r>
              <a:rPr lang="pl-PL" b="1" dirty="0" err="1"/>
              <a:t>back</a:t>
            </a:r>
            <a:r>
              <a:rPr lang="pl-PL" b="1" dirty="0"/>
              <a:t> </a:t>
            </a:r>
            <a:r>
              <a:rPr lang="pl-PL" dirty="0" err="1"/>
              <a:t>between</a:t>
            </a:r>
            <a:r>
              <a:rPr lang="pl-PL" dirty="0"/>
              <a:t> 2021-2024 </a:t>
            </a:r>
            <a:r>
              <a:rPr lang="en-US" dirty="0"/>
              <a:t>most</a:t>
            </a:r>
            <a:r>
              <a:rPr lang="pl-PL" dirty="0" err="1"/>
              <a:t>ly</a:t>
            </a:r>
            <a:r>
              <a:rPr lang="en-US" dirty="0"/>
              <a:t> thanks to higher contributions to </a:t>
            </a:r>
            <a:r>
              <a:rPr lang="pl-PL" dirty="0" err="1"/>
              <a:t>Social</a:t>
            </a:r>
            <a:r>
              <a:rPr lang="pl-PL" dirty="0"/>
              <a:t> Security and </a:t>
            </a:r>
            <a:r>
              <a:rPr lang="en-US" dirty="0"/>
              <a:t>the Tax Office </a:t>
            </a:r>
            <a:r>
              <a:rPr lang="pl-PL" dirty="0"/>
              <a:t>(</a:t>
            </a:r>
            <a:r>
              <a:rPr lang="en-US" dirty="0"/>
              <a:t>PIT</a:t>
            </a:r>
            <a:r>
              <a:rPr lang="pl-PL" dirty="0"/>
              <a:t> and VAT)</a:t>
            </a:r>
          </a:p>
          <a:p>
            <a:pPr marL="292918" indent="-292918">
              <a:lnSpc>
                <a:spcPct val="150000"/>
              </a:lnSpc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/>
            </a:pPr>
            <a:endParaRPr lang="pl-PL" altLang="pl-PL" dirty="0"/>
          </a:p>
          <a:p>
            <a:pPr marL="385251">
              <a:lnSpc>
                <a:spcPct val="150000"/>
              </a:lnSpc>
              <a:buClr>
                <a:srgbClr val="95A1BD"/>
              </a:buClr>
              <a:defRPr/>
            </a:pPr>
            <a:endParaRPr lang="pl-PL" alt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PARP">
      <a:dk1>
        <a:sysClr val="windowText" lastClr="000000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D2796D"/>
      </a:accent2>
      <a:accent3>
        <a:srgbClr val="626769"/>
      </a:accent3>
      <a:accent4>
        <a:srgbClr val="A4A8AB"/>
      </a:accent4>
      <a:accent5>
        <a:srgbClr val="0C7492"/>
      </a:accent5>
      <a:accent6>
        <a:srgbClr val="F7A600"/>
      </a:accent6>
      <a:hlink>
        <a:srgbClr val="B61928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1056</Words>
  <Application>Microsoft Office PowerPoint</Application>
  <PresentationFormat>Panoramiczny</PresentationFormat>
  <Paragraphs>88</Paragraphs>
  <Slides>10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1_Office Theme</vt:lpstr>
      <vt:lpstr>Subsidies from PO IR and PO PW and counteracting the economic effects of COVID19 pandemic in 2020-2024 </vt:lpstr>
      <vt:lpstr>Model VESPA</vt:lpstr>
      <vt:lpstr>Analitical goals</vt:lpstr>
      <vt:lpstr>The instrument</vt:lpstr>
      <vt:lpstr>The instrument</vt:lpstr>
      <vt:lpstr>Impact on the labor market – jobs supported</vt:lpstr>
      <vt:lpstr>Impact on unemployment</vt:lpstr>
      <vt:lpstr>Impact on GDP</vt:lpstr>
      <vt:lpstr>Other results and summary</vt:lpstr>
      <vt:lpstr>Prezentacja programu PowerPoint</vt:lpstr>
    </vt:vector>
  </TitlesOfParts>
  <Company>PARP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programme supporting SME’s innovation based on the DSGE model</dc:title>
  <dc:creator>Jędrzejowski Andrzej</dc:creator>
  <cp:lastModifiedBy>Marlena Skrzypczak</cp:lastModifiedBy>
  <cp:revision>62</cp:revision>
  <dcterms:created xsi:type="dcterms:W3CDTF">2019-10-21T11:35:54Z</dcterms:created>
  <dcterms:modified xsi:type="dcterms:W3CDTF">2021-06-08T07:35:13Z</dcterms:modified>
</cp:coreProperties>
</file>