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8" r:id="rId3"/>
    <p:sldId id="277" r:id="rId4"/>
    <p:sldId id="260" r:id="rId5"/>
    <p:sldId id="264" r:id="rId6"/>
    <p:sldId id="262" r:id="rId7"/>
    <p:sldId id="265" r:id="rId8"/>
    <p:sldId id="266" r:id="rId9"/>
    <p:sldId id="267" r:id="rId10"/>
    <p:sldId id="272" r:id="rId11"/>
    <p:sldId id="278" r:id="rId12"/>
    <p:sldId id="273" r:id="rId13"/>
    <p:sldId id="275" r:id="rId14"/>
    <p:sldId id="270" r:id="rId15"/>
    <p:sldId id="269" r:id="rId16"/>
    <p:sldId id="268" r:id="rId17"/>
    <p:sldId id="274" r:id="rId18"/>
    <p:sldId id="271"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łgorzata Zub" initials="MZ" lastIdx="7" clrIdx="0">
    <p:extLst>
      <p:ext uri="{19B8F6BF-5375-455C-9EA6-DF929625EA0E}">
        <p15:presenceInfo xmlns:p15="http://schemas.microsoft.com/office/powerpoint/2012/main" userId="c62e36b087f405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898989"/>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01" autoAdjust="0"/>
    <p:restoredTop sz="73622" autoAdjust="0"/>
  </p:normalViewPr>
  <p:slideViewPr>
    <p:cSldViewPr snapToGrid="0">
      <p:cViewPr varScale="1">
        <p:scale>
          <a:sx n="46" d="100"/>
          <a:sy n="46" d="100"/>
        </p:scale>
        <p:origin x="532" y="44"/>
      </p:cViewPr>
      <p:guideLst/>
    </p:cSldViewPr>
  </p:slideViewPr>
  <p:outlineViewPr>
    <p:cViewPr>
      <p:scale>
        <a:sx n="33" d="100"/>
        <a:sy n="33" d="100"/>
      </p:scale>
      <p:origin x="0" y="-2563"/>
    </p:cViewPr>
  </p:outlineViewPr>
  <p:notesTextViewPr>
    <p:cViewPr>
      <p:scale>
        <a:sx n="100" d="100"/>
        <a:sy n="100" d="100"/>
      </p:scale>
      <p:origin x="0" y="0"/>
    </p:cViewPr>
  </p:notesTextViewPr>
  <p:sorterViewPr>
    <p:cViewPr>
      <p:scale>
        <a:sx n="200" d="100"/>
        <a:sy n="200" d="100"/>
      </p:scale>
      <p:origin x="0" y="-95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Agnieszka\AppData\Local\Temp\wykres_pp-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956483700407015E-2"/>
          <c:y val="0.13930680632026288"/>
          <c:w val="0.90432024801247668"/>
          <c:h val="0.66713020225043418"/>
        </c:manualLayout>
      </c:layout>
      <c:areaChart>
        <c:grouping val="stacked"/>
        <c:varyColors val="0"/>
        <c:ser>
          <c:idx val="0"/>
          <c:order val="0"/>
          <c:tx>
            <c:strRef>
              <c:f>Foglio1!$B$1</c:f>
              <c:strCache>
                <c:ptCount val="1"/>
                <c:pt idx="0">
                  <c:v>grades 1 through 3</c:v>
                </c:pt>
              </c:strCache>
            </c:strRef>
          </c:tx>
          <c:spPr>
            <a:solidFill>
              <a:schemeClr val="accent6"/>
            </a:solidFill>
            <a:ln>
              <a:noFill/>
            </a:ln>
            <a:effectLst/>
          </c:spPr>
          <c:cat>
            <c:strRef>
              <c:f>Foglio1!$A$2:$A$17</c:f>
              <c:strCache>
                <c:ptCount val="16"/>
                <c:pt idx="0">
                  <c:v>January 2020-</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January 2021-</c:v>
                </c:pt>
                <c:pt idx="13">
                  <c:v>February</c:v>
                </c:pt>
                <c:pt idx="14">
                  <c:v>March</c:v>
                </c:pt>
                <c:pt idx="15">
                  <c:v>April</c:v>
                </c:pt>
              </c:strCache>
            </c:strRef>
          </c:cat>
          <c:val>
            <c:numRef>
              <c:f>Foglio1!$B$2:$B$17</c:f>
              <c:numCache>
                <c:formatCode>General</c:formatCode>
                <c:ptCount val="16"/>
              </c:numCache>
            </c:numRef>
          </c:val>
          <c:extLst>
            <c:ext xmlns:c16="http://schemas.microsoft.com/office/drawing/2014/chart" uri="{C3380CC4-5D6E-409C-BE32-E72D297353CC}">
              <c16:uniqueId val="{00000000-B37A-40BB-B8EC-D98FDC3794F7}"/>
            </c:ext>
          </c:extLst>
        </c:ser>
        <c:ser>
          <c:idx val="1"/>
          <c:order val="1"/>
          <c:tx>
            <c:strRef>
              <c:f>Foglio1!$C$1</c:f>
              <c:strCache>
                <c:ptCount val="1"/>
                <c:pt idx="0">
                  <c:v>grades 4+</c:v>
                </c:pt>
              </c:strCache>
            </c:strRef>
          </c:tx>
          <c:spPr>
            <a:solidFill>
              <a:schemeClr val="accent1"/>
            </a:solidFill>
            <a:ln>
              <a:noFill/>
            </a:ln>
            <a:effectLst/>
          </c:spPr>
          <c:cat>
            <c:strRef>
              <c:f>Foglio1!$A$2:$A$17</c:f>
              <c:strCache>
                <c:ptCount val="16"/>
                <c:pt idx="0">
                  <c:v>January 2020-</c:v>
                </c:pt>
                <c:pt idx="1">
                  <c:v>February</c:v>
                </c:pt>
                <c:pt idx="2">
                  <c:v>March</c:v>
                </c:pt>
                <c:pt idx="3">
                  <c:v>April</c:v>
                </c:pt>
                <c:pt idx="4">
                  <c:v>May</c:v>
                </c:pt>
                <c:pt idx="5">
                  <c:v>June</c:v>
                </c:pt>
                <c:pt idx="6">
                  <c:v>July</c:v>
                </c:pt>
                <c:pt idx="7">
                  <c:v>August</c:v>
                </c:pt>
                <c:pt idx="8">
                  <c:v>September</c:v>
                </c:pt>
                <c:pt idx="9">
                  <c:v>October</c:v>
                </c:pt>
                <c:pt idx="10">
                  <c:v>November</c:v>
                </c:pt>
                <c:pt idx="11">
                  <c:v>December</c:v>
                </c:pt>
                <c:pt idx="12">
                  <c:v>January 2021-</c:v>
                </c:pt>
                <c:pt idx="13">
                  <c:v>February</c:v>
                </c:pt>
                <c:pt idx="14">
                  <c:v>March</c:v>
                </c:pt>
                <c:pt idx="15">
                  <c:v>April</c:v>
                </c:pt>
              </c:strCache>
            </c:strRef>
          </c:cat>
          <c:val>
            <c:numRef>
              <c:f>Foglio1!$C$2:$C$17</c:f>
              <c:numCache>
                <c:formatCode>General</c:formatCode>
                <c:ptCount val="16"/>
              </c:numCache>
            </c:numRef>
          </c:val>
          <c:extLst>
            <c:ext xmlns:c16="http://schemas.microsoft.com/office/drawing/2014/chart" uri="{C3380CC4-5D6E-409C-BE32-E72D297353CC}">
              <c16:uniqueId val="{00000001-B37A-40BB-B8EC-D98FDC3794F7}"/>
            </c:ext>
          </c:extLst>
        </c:ser>
        <c:dLbls>
          <c:showLegendKey val="0"/>
          <c:showVal val="0"/>
          <c:showCatName val="0"/>
          <c:showSerName val="0"/>
          <c:showPercent val="0"/>
          <c:showBubbleSize val="0"/>
        </c:dLbls>
        <c:axId val="608673519"/>
        <c:axId val="608683919"/>
      </c:areaChart>
      <c:catAx>
        <c:axId val="608673519"/>
        <c:scaling>
          <c:orientation val="minMax"/>
        </c:scaling>
        <c:delete val="0"/>
        <c:axPos val="b"/>
        <c:numFmt formatCode="General" sourceLinked="1"/>
        <c:majorTickMark val="none"/>
        <c:minorTickMark val="none"/>
        <c:tickLblPos val="low"/>
        <c:spPr>
          <a:noFill/>
          <a:ln w="41275" cap="flat" cmpd="sng" algn="ctr">
            <a:solidFill>
              <a:schemeClr val="tx1"/>
            </a:solidFill>
            <a:round/>
            <a:headEnd type="none"/>
            <a:tailEnd type="stealth"/>
          </a:ln>
          <a:effectLst/>
        </c:spPr>
        <c:txPr>
          <a:bodyPr rot="-60000000" spcFirstLastPara="1" vertOverflow="ellipsis" vert="horz" wrap="square" anchor="ctr" anchorCtr="1"/>
          <a:lstStyle/>
          <a:p>
            <a:pPr algn="just">
              <a:defRPr sz="1000" b="0" i="0" u="none" strike="noStrike" kern="1200" baseline="0">
                <a:solidFill>
                  <a:schemeClr val="tx1">
                    <a:lumMod val="65000"/>
                    <a:lumOff val="35000"/>
                  </a:schemeClr>
                </a:solidFill>
                <a:latin typeface="+mn-lt"/>
                <a:ea typeface="+mn-ea"/>
                <a:cs typeface="+mn-cs"/>
              </a:defRPr>
            </a:pPr>
            <a:endParaRPr lang="pl-PL"/>
          </a:p>
        </c:txPr>
        <c:crossAx val="608683919"/>
        <c:crosses val="autoZero"/>
        <c:auto val="1"/>
        <c:lblAlgn val="ctr"/>
        <c:lblOffset val="100"/>
        <c:noMultiLvlLbl val="0"/>
      </c:catAx>
      <c:valAx>
        <c:axId val="608683919"/>
        <c:scaling>
          <c:orientation val="minMax"/>
        </c:scaling>
        <c:delete val="1"/>
        <c:axPos val="l"/>
        <c:numFmt formatCode="General" sourceLinked="1"/>
        <c:majorTickMark val="none"/>
        <c:minorTickMark val="none"/>
        <c:tickLblPos val="nextTo"/>
        <c:crossAx val="608673519"/>
        <c:crosses val="autoZero"/>
        <c:crossBetween val="midCat"/>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dirty="0" err="1"/>
              <a:t>June</a:t>
            </a:r>
            <a:r>
              <a:rPr lang="pl-PL" dirty="0"/>
              <a:t> 2020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tx>
            <c:strRef>
              <c:f>Foglio1!$B$1</c:f>
              <c:strCache>
                <c:ptCount val="1"/>
                <c:pt idx="0">
                  <c:v>Internet access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Foglio1!$A$2:$A$4</c:f>
              <c:strCache>
                <c:ptCount val="3"/>
                <c:pt idx="0">
                  <c:v>owned by school</c:v>
                </c:pt>
                <c:pt idx="1">
                  <c:v>private and owned by school</c:v>
                </c:pt>
                <c:pt idx="2">
                  <c:v>private</c:v>
                </c:pt>
              </c:strCache>
            </c:strRef>
          </c:cat>
          <c:val>
            <c:numRef>
              <c:f>Foglio1!$B$2:$B$4</c:f>
              <c:numCache>
                <c:formatCode>0%</c:formatCode>
                <c:ptCount val="3"/>
                <c:pt idx="0">
                  <c:v>0.04</c:v>
                </c:pt>
                <c:pt idx="1">
                  <c:v>0.03</c:v>
                </c:pt>
                <c:pt idx="2">
                  <c:v>0.93</c:v>
                </c:pt>
              </c:numCache>
            </c:numRef>
          </c:val>
          <c:extLst>
            <c:ext xmlns:c16="http://schemas.microsoft.com/office/drawing/2014/chart" uri="{C3380CC4-5D6E-409C-BE32-E72D297353CC}">
              <c16:uniqueId val="{00000000-9783-4FE0-B970-E7DE488347F7}"/>
            </c:ext>
          </c:extLst>
        </c:ser>
        <c:ser>
          <c:idx val="1"/>
          <c:order val="1"/>
          <c:tx>
            <c:strRef>
              <c:f>Foglio1!$C$1</c:f>
              <c:strCache>
                <c:ptCount val="1"/>
                <c:pt idx="0">
                  <c:v>Computer device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Foglio1!$A$2:$A$4</c:f>
              <c:strCache>
                <c:ptCount val="3"/>
                <c:pt idx="0">
                  <c:v>owned by school</c:v>
                </c:pt>
                <c:pt idx="1">
                  <c:v>private and owned by school</c:v>
                </c:pt>
                <c:pt idx="2">
                  <c:v>private</c:v>
                </c:pt>
              </c:strCache>
            </c:strRef>
          </c:cat>
          <c:val>
            <c:numRef>
              <c:f>Foglio1!$C$2:$C$4</c:f>
              <c:numCache>
                <c:formatCode>0%</c:formatCode>
                <c:ptCount val="3"/>
                <c:pt idx="0">
                  <c:v>0.15</c:v>
                </c:pt>
                <c:pt idx="1">
                  <c:v>0.08</c:v>
                </c:pt>
                <c:pt idx="2">
                  <c:v>0.77</c:v>
                </c:pt>
              </c:numCache>
            </c:numRef>
          </c:val>
          <c:extLst>
            <c:ext xmlns:c16="http://schemas.microsoft.com/office/drawing/2014/chart" uri="{C3380CC4-5D6E-409C-BE32-E72D297353CC}">
              <c16:uniqueId val="{00000001-9783-4FE0-B970-E7DE488347F7}"/>
            </c:ext>
          </c:extLst>
        </c:ser>
        <c:dLbls>
          <c:showLegendKey val="0"/>
          <c:showVal val="0"/>
          <c:showCatName val="0"/>
          <c:showSerName val="0"/>
          <c:showPercent val="0"/>
          <c:showBubbleSize val="0"/>
        </c:dLbls>
        <c:gapWidth val="182"/>
        <c:axId val="571585583"/>
        <c:axId val="571586415"/>
      </c:barChart>
      <c:catAx>
        <c:axId val="5715855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571586415"/>
        <c:crosses val="autoZero"/>
        <c:auto val="1"/>
        <c:lblAlgn val="ctr"/>
        <c:lblOffset val="100"/>
        <c:noMultiLvlLbl val="0"/>
      </c:catAx>
      <c:valAx>
        <c:axId val="5715864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571585583"/>
        <c:crosses val="autoZero"/>
        <c:crossBetween val="between"/>
        <c:majorUnit val="0.1"/>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dirty="0"/>
              <a:t>End of </a:t>
            </a:r>
            <a:r>
              <a:rPr lang="pl-PL" dirty="0" err="1"/>
              <a:t>academic</a:t>
            </a:r>
            <a:r>
              <a:rPr lang="pl-PL" dirty="0"/>
              <a:t> </a:t>
            </a:r>
            <a:r>
              <a:rPr lang="pl-PL" dirty="0" err="1"/>
              <a:t>year</a:t>
            </a:r>
            <a:r>
              <a:rPr lang="pl-PL" dirty="0"/>
              <a:t> 2016/2017</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tx>
            <c:strRef>
              <c:f>Foglio1!$B$1</c:f>
              <c:strCache>
                <c:ptCount val="1"/>
                <c:pt idx="0">
                  <c:v>Higher secondary schools</c:v>
                </c:pt>
              </c:strCache>
            </c:strRef>
          </c:tx>
          <c:spPr>
            <a:solidFill>
              <a:schemeClr val="accent1"/>
            </a:solidFill>
            <a:ln>
              <a:noFill/>
            </a:ln>
            <a:effectLst/>
          </c:spPr>
          <c:invertIfNegative val="0"/>
          <c:cat>
            <c:strRef>
              <c:f>Foglio1!$A$2:$A$4</c:f>
              <c:strCache>
                <c:ptCount val="3"/>
                <c:pt idx="0">
                  <c:v>other sites, movies etc.</c:v>
                </c:pt>
                <c:pt idx="1">
                  <c:v>e-resources by commercial editors</c:v>
                </c:pt>
                <c:pt idx="2">
                  <c:v>epodreczniki.pl</c:v>
                </c:pt>
              </c:strCache>
            </c:strRef>
          </c:cat>
          <c:val>
            <c:numRef>
              <c:f>Foglio1!$B$2:$B$4</c:f>
              <c:numCache>
                <c:formatCode>0%</c:formatCode>
                <c:ptCount val="3"/>
                <c:pt idx="0">
                  <c:v>0.84</c:v>
                </c:pt>
                <c:pt idx="1">
                  <c:v>0.59</c:v>
                </c:pt>
                <c:pt idx="2">
                  <c:v>0.28000000000000003</c:v>
                </c:pt>
              </c:numCache>
            </c:numRef>
          </c:val>
          <c:extLst>
            <c:ext xmlns:c16="http://schemas.microsoft.com/office/drawing/2014/chart" uri="{C3380CC4-5D6E-409C-BE32-E72D297353CC}">
              <c16:uniqueId val="{00000000-D5CE-4ACF-B765-6042B06CBB73}"/>
            </c:ext>
          </c:extLst>
        </c:ser>
        <c:ser>
          <c:idx val="1"/>
          <c:order val="1"/>
          <c:tx>
            <c:strRef>
              <c:f>Foglio1!$C$1</c:f>
              <c:strCache>
                <c:ptCount val="1"/>
                <c:pt idx="0">
                  <c:v>Primary and lower secondary schools </c:v>
                </c:pt>
              </c:strCache>
            </c:strRef>
          </c:tx>
          <c:spPr>
            <a:solidFill>
              <a:schemeClr val="accent2"/>
            </a:solidFill>
            <a:ln>
              <a:noFill/>
            </a:ln>
            <a:effectLst/>
          </c:spPr>
          <c:invertIfNegative val="0"/>
          <c:cat>
            <c:strRef>
              <c:f>Foglio1!$A$2:$A$4</c:f>
              <c:strCache>
                <c:ptCount val="3"/>
                <c:pt idx="0">
                  <c:v>other sites, movies etc.</c:v>
                </c:pt>
                <c:pt idx="1">
                  <c:v>e-resources by commercial editors</c:v>
                </c:pt>
                <c:pt idx="2">
                  <c:v>epodreczniki.pl</c:v>
                </c:pt>
              </c:strCache>
            </c:strRef>
          </c:cat>
          <c:val>
            <c:numRef>
              <c:f>Foglio1!$C$2:$C$4</c:f>
              <c:numCache>
                <c:formatCode>0%</c:formatCode>
                <c:ptCount val="3"/>
                <c:pt idx="0">
                  <c:v>0.89</c:v>
                </c:pt>
                <c:pt idx="1">
                  <c:v>0.7</c:v>
                </c:pt>
                <c:pt idx="2">
                  <c:v>0.5</c:v>
                </c:pt>
              </c:numCache>
            </c:numRef>
          </c:val>
          <c:extLst>
            <c:ext xmlns:c16="http://schemas.microsoft.com/office/drawing/2014/chart" uri="{C3380CC4-5D6E-409C-BE32-E72D297353CC}">
              <c16:uniqueId val="{00000001-D5CE-4ACF-B765-6042B06CBB73}"/>
            </c:ext>
          </c:extLst>
        </c:ser>
        <c:dLbls>
          <c:showLegendKey val="0"/>
          <c:showVal val="0"/>
          <c:showCatName val="0"/>
          <c:showSerName val="0"/>
          <c:showPercent val="0"/>
          <c:showBubbleSize val="0"/>
        </c:dLbls>
        <c:gapWidth val="182"/>
        <c:axId val="571585583"/>
        <c:axId val="571586415"/>
      </c:barChart>
      <c:catAx>
        <c:axId val="5715855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571586415"/>
        <c:crosses val="autoZero"/>
        <c:auto val="1"/>
        <c:lblAlgn val="ctr"/>
        <c:lblOffset val="100"/>
        <c:noMultiLvlLbl val="0"/>
      </c:catAx>
      <c:valAx>
        <c:axId val="5715864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57158558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pl-PL" dirty="0" err="1"/>
              <a:t>Beginning</a:t>
            </a:r>
            <a:r>
              <a:rPr lang="pl-PL" dirty="0"/>
              <a:t> of</a:t>
            </a:r>
            <a:r>
              <a:rPr lang="pl-PL" baseline="0" dirty="0"/>
              <a:t> ac. </a:t>
            </a:r>
            <a:r>
              <a:rPr lang="pl-PL" baseline="0" dirty="0" err="1"/>
              <a:t>year</a:t>
            </a:r>
            <a:r>
              <a:rPr lang="pl-PL" baseline="0" dirty="0"/>
              <a:t> 2020/2021 (</a:t>
            </a:r>
            <a:r>
              <a:rPr lang="pl-PL" baseline="0" dirty="0" err="1"/>
              <a:t>remote</a:t>
            </a:r>
            <a:r>
              <a:rPr lang="pl-PL" baseline="0" dirty="0"/>
              <a:t> </a:t>
            </a:r>
            <a:r>
              <a:rPr lang="pl-PL" baseline="0" dirty="0" err="1"/>
              <a:t>educ</a:t>
            </a:r>
            <a:r>
              <a:rPr lang="pl-PL" baseline="0" dirty="0"/>
              <a:t>.)</a:t>
            </a:r>
            <a:endParaRPr lang="pl-PL" dirty="0"/>
          </a:p>
        </c:rich>
      </c:tx>
      <c:layout>
        <c:manualLayout>
          <c:xMode val="edge"/>
          <c:yMode val="edge"/>
          <c:x val="4.5088372282989696E-2"/>
          <c:y val="2.043049746997360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tx>
            <c:strRef>
              <c:f>Foglio1!$B$1</c:f>
              <c:strCache>
                <c:ptCount val="1"/>
                <c:pt idx="0">
                  <c:v>Primary and secondary schools</c:v>
                </c:pt>
              </c:strCache>
            </c:strRef>
          </c:tx>
          <c:spPr>
            <a:solidFill>
              <a:srgbClr val="002060"/>
            </a:solidFill>
            <a:ln>
              <a:noFill/>
            </a:ln>
            <a:effectLst/>
          </c:spPr>
          <c:invertIfNegative val="0"/>
          <c:cat>
            <c:strRef>
              <c:f>Foglio1!$A$2:$A$5</c:f>
              <c:strCache>
                <c:ptCount val="4"/>
                <c:pt idx="0">
                  <c:v>Youtube and other video sites</c:v>
                </c:pt>
                <c:pt idx="1">
                  <c:v>e-resources by commercial editors</c:v>
                </c:pt>
                <c:pt idx="2">
                  <c:v>teachers' blogs and websites</c:v>
                </c:pt>
                <c:pt idx="3">
                  <c:v>epodreczniki.pl</c:v>
                </c:pt>
              </c:strCache>
            </c:strRef>
          </c:cat>
          <c:val>
            <c:numRef>
              <c:f>Foglio1!$B$2:$B$5</c:f>
              <c:numCache>
                <c:formatCode>0%</c:formatCode>
                <c:ptCount val="4"/>
                <c:pt idx="0">
                  <c:v>0.84</c:v>
                </c:pt>
                <c:pt idx="1">
                  <c:v>0.55000000000000004</c:v>
                </c:pt>
                <c:pt idx="2">
                  <c:v>0.51</c:v>
                </c:pt>
                <c:pt idx="3">
                  <c:v>0.49</c:v>
                </c:pt>
              </c:numCache>
            </c:numRef>
          </c:val>
          <c:extLst>
            <c:ext xmlns:c16="http://schemas.microsoft.com/office/drawing/2014/chart" uri="{C3380CC4-5D6E-409C-BE32-E72D297353CC}">
              <c16:uniqueId val="{00000000-6AA0-4697-9DD6-9E0D67259B90}"/>
            </c:ext>
          </c:extLst>
        </c:ser>
        <c:dLbls>
          <c:showLegendKey val="0"/>
          <c:showVal val="0"/>
          <c:showCatName val="0"/>
          <c:showSerName val="0"/>
          <c:showPercent val="0"/>
          <c:showBubbleSize val="0"/>
        </c:dLbls>
        <c:gapWidth val="182"/>
        <c:axId val="571585583"/>
        <c:axId val="571586415"/>
      </c:barChart>
      <c:catAx>
        <c:axId val="57158558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571586415"/>
        <c:crosses val="autoZero"/>
        <c:auto val="1"/>
        <c:lblAlgn val="ctr"/>
        <c:lblOffset val="100"/>
        <c:noMultiLvlLbl val="0"/>
      </c:catAx>
      <c:valAx>
        <c:axId val="5715864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57158558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436965634314562"/>
          <c:y val="4.5103497534889542E-2"/>
          <c:w val="0.50672956975753103"/>
          <c:h val="0.77408863083339008"/>
        </c:manualLayout>
      </c:layout>
      <c:barChart>
        <c:barDir val="bar"/>
        <c:grouping val="percentStacked"/>
        <c:varyColors val="0"/>
        <c:ser>
          <c:idx val="0"/>
          <c:order val="0"/>
          <c:tx>
            <c:strRef>
              <c:f>'N1F N11C'!$C$6</c:f>
              <c:strCache>
                <c:ptCount val="1"/>
                <c:pt idx="0">
                  <c:v>Zdecydowanie przydatne</c:v>
                </c:pt>
              </c:strCache>
            </c:strRef>
          </c:tx>
          <c:spPr>
            <a:solidFill>
              <a:srgbClr val="54823B"/>
            </a:solidFill>
            <a:ln>
              <a:noFill/>
            </a:ln>
            <a:effectLst/>
          </c:spPr>
          <c:invertIfNegative val="0"/>
          <c:dLbls>
            <c:spPr>
              <a:noFill/>
              <a:ln>
                <a:noFill/>
              </a:ln>
              <a:effectLst/>
            </c:spPr>
            <c:txPr>
              <a:bodyPr rot="0" vert="horz"/>
              <a:lstStyle/>
              <a:p>
                <a:pPr>
                  <a:defRPr>
                    <a:solidFill>
                      <a:schemeClr val="bg1"/>
                    </a:solidFill>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'N1F N11C'!$A$7:$B$12</c:f>
              <c:multiLvlStrCache>
                <c:ptCount val="3"/>
                <c:lvl>
                  <c:pt idx="0">
                    <c:v>Prowadzący edukację zdalną w okresie kwiecień-czerwiec 2020</c:v>
                  </c:pt>
                  <c:pt idx="1">
                    <c:v>Prowadzący edukację zdalną jesienią i zimą 2020/2021 r.</c:v>
                  </c:pt>
                  <c:pt idx="2">
                    <c:v>Prowadzący edukację zdalną w obu tych okresach</c:v>
                  </c:pt>
                </c:lvl>
                <c:lvl>
                  <c:pt idx="0">
                    <c:v>N. szkoleni z TIK (fale 4 i 5)</c:v>
                  </c:pt>
                </c:lvl>
              </c:multiLvlStrCache>
              <c:extLst/>
            </c:multiLvlStrRef>
          </c:cat>
          <c:val>
            <c:numRef>
              <c:f>'N1F N11C'!$C$7:$C$12</c:f>
              <c:numCache>
                <c:formatCode>0%</c:formatCode>
                <c:ptCount val="3"/>
                <c:pt idx="0">
                  <c:v>0.46950000000000003</c:v>
                </c:pt>
                <c:pt idx="1">
                  <c:v>0.39369999999999999</c:v>
                </c:pt>
                <c:pt idx="2">
                  <c:v>0.49930000000000002</c:v>
                </c:pt>
              </c:numCache>
              <c:extLst/>
            </c:numRef>
          </c:val>
          <c:extLst>
            <c:ext xmlns:c16="http://schemas.microsoft.com/office/drawing/2014/chart" uri="{C3380CC4-5D6E-409C-BE32-E72D297353CC}">
              <c16:uniqueId val="{00000000-B849-45CF-A980-5C581E9D14C0}"/>
            </c:ext>
          </c:extLst>
        </c:ser>
        <c:ser>
          <c:idx val="1"/>
          <c:order val="1"/>
          <c:tx>
            <c:strRef>
              <c:f>'N1F N11C'!$D$6</c:f>
              <c:strCache>
                <c:ptCount val="1"/>
                <c:pt idx="0">
                  <c:v>Raczej przydatne</c:v>
                </c:pt>
              </c:strCache>
            </c:strRef>
          </c:tx>
          <c:spPr>
            <a:solidFill>
              <a:srgbClr val="A8D08D"/>
            </a:solidFill>
            <a:ln>
              <a:noFill/>
            </a:ln>
            <a:effectLst/>
          </c:spPr>
          <c:invertIfNegative val="0"/>
          <c:dLbls>
            <c:spPr>
              <a:noFill/>
              <a:ln>
                <a:noFill/>
              </a:ln>
              <a:effectLst/>
            </c:spPr>
            <c:txPr>
              <a:bodyPr rot="0" vert="horz"/>
              <a:lstStyle/>
              <a:p>
                <a:pPr>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'N1F N11C'!$A$7:$B$12</c:f>
              <c:multiLvlStrCache>
                <c:ptCount val="3"/>
                <c:lvl>
                  <c:pt idx="0">
                    <c:v>Prowadzący edukację zdalną w okresie kwiecień-czerwiec 2020</c:v>
                  </c:pt>
                  <c:pt idx="1">
                    <c:v>Prowadzący edukację zdalną jesienią i zimą 2020/2021 r.</c:v>
                  </c:pt>
                  <c:pt idx="2">
                    <c:v>Prowadzący edukację zdalną w obu tych okresach</c:v>
                  </c:pt>
                </c:lvl>
                <c:lvl>
                  <c:pt idx="0">
                    <c:v>N. szkoleni z TIK (fale 4 i 5)</c:v>
                  </c:pt>
                </c:lvl>
              </c:multiLvlStrCache>
              <c:extLst/>
            </c:multiLvlStrRef>
          </c:cat>
          <c:val>
            <c:numRef>
              <c:f>'N1F N11C'!$D$7:$D$12</c:f>
              <c:numCache>
                <c:formatCode>0%</c:formatCode>
                <c:ptCount val="3"/>
                <c:pt idx="0">
                  <c:v>0.42729999999999996</c:v>
                </c:pt>
                <c:pt idx="1">
                  <c:v>0.48509999999999998</c:v>
                </c:pt>
                <c:pt idx="2">
                  <c:v>0.41310000000000002</c:v>
                </c:pt>
              </c:numCache>
              <c:extLst/>
            </c:numRef>
          </c:val>
          <c:extLst>
            <c:ext xmlns:c16="http://schemas.microsoft.com/office/drawing/2014/chart" uri="{C3380CC4-5D6E-409C-BE32-E72D297353CC}">
              <c16:uniqueId val="{00000001-B849-45CF-A980-5C581E9D14C0}"/>
            </c:ext>
          </c:extLst>
        </c:ser>
        <c:ser>
          <c:idx val="2"/>
          <c:order val="2"/>
          <c:tx>
            <c:strRef>
              <c:f>'N1F N11C'!$E$6</c:f>
              <c:strCache>
                <c:ptCount val="1"/>
                <c:pt idx="0">
                  <c:v>Raczej nieprzydatne</c:v>
                </c:pt>
              </c:strCache>
            </c:strRef>
          </c:tx>
          <c:spPr>
            <a:solidFill>
              <a:srgbClr val="DD6565"/>
            </a:solidFill>
            <a:ln>
              <a:noFill/>
            </a:ln>
            <a:effectLst/>
          </c:spPr>
          <c:invertIfNegative val="0"/>
          <c:dLbls>
            <c:spPr>
              <a:noFill/>
              <a:ln>
                <a:noFill/>
              </a:ln>
              <a:effectLst/>
            </c:spPr>
            <c:txPr>
              <a:bodyPr rot="0" vert="horz"/>
              <a:lstStyle/>
              <a:p>
                <a:pPr>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'N1F N11C'!$A$7:$B$12</c:f>
              <c:multiLvlStrCache>
                <c:ptCount val="3"/>
                <c:lvl>
                  <c:pt idx="0">
                    <c:v>Prowadzący edukację zdalną w okresie kwiecień-czerwiec 2020</c:v>
                  </c:pt>
                  <c:pt idx="1">
                    <c:v>Prowadzący edukację zdalną jesienią i zimą 2020/2021 r.</c:v>
                  </c:pt>
                  <c:pt idx="2">
                    <c:v>Prowadzący edukację zdalną w obu tych okresach</c:v>
                  </c:pt>
                </c:lvl>
                <c:lvl>
                  <c:pt idx="0">
                    <c:v>N. szkoleni z TIK (fale 4 i 5)</c:v>
                  </c:pt>
                </c:lvl>
              </c:multiLvlStrCache>
              <c:extLst/>
            </c:multiLvlStrRef>
          </c:cat>
          <c:val>
            <c:numRef>
              <c:f>'N1F N11C'!$E$7:$E$12</c:f>
              <c:numCache>
                <c:formatCode>0%</c:formatCode>
                <c:ptCount val="3"/>
                <c:pt idx="0">
                  <c:v>4.07E-2</c:v>
                </c:pt>
                <c:pt idx="1">
                  <c:v>4.8399999999999999E-2</c:v>
                </c:pt>
                <c:pt idx="2">
                  <c:v>4.5100000000000001E-2</c:v>
                </c:pt>
              </c:numCache>
              <c:extLst/>
            </c:numRef>
          </c:val>
          <c:extLst>
            <c:ext xmlns:c16="http://schemas.microsoft.com/office/drawing/2014/chart" uri="{C3380CC4-5D6E-409C-BE32-E72D297353CC}">
              <c16:uniqueId val="{00000002-B849-45CF-A980-5C581E9D14C0}"/>
            </c:ext>
          </c:extLst>
        </c:ser>
        <c:ser>
          <c:idx val="3"/>
          <c:order val="3"/>
          <c:tx>
            <c:strRef>
              <c:f>'N1F N11C'!$F$6</c:f>
              <c:strCache>
                <c:ptCount val="1"/>
                <c:pt idx="0">
                  <c:v>Zdecydowanie nieprzydatne</c:v>
                </c:pt>
              </c:strCache>
            </c:strRef>
          </c:tx>
          <c:spPr>
            <a:solidFill>
              <a:srgbClr val="B92A25"/>
            </a:solidFill>
            <a:ln>
              <a:noFill/>
            </a:ln>
            <a:effectLst/>
          </c:spPr>
          <c:invertIfNegative val="0"/>
          <c:dLbls>
            <c:dLbl>
              <c:idx val="0"/>
              <c:layout>
                <c:manualLayout>
                  <c:x val="0"/>
                  <c:y val="7.558333072131097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849-45CF-A980-5C581E9D14C0}"/>
                </c:ext>
              </c:extLst>
            </c:dLbl>
            <c:dLbl>
              <c:idx val="1"/>
              <c:layout>
                <c:manualLayout>
                  <c:x val="2.3188998554795879E-3"/>
                  <c:y val="9.069999686557320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849-45CF-A980-5C581E9D14C0}"/>
                </c:ext>
              </c:extLst>
            </c:dLbl>
            <c:dLbl>
              <c:idx val="2"/>
              <c:layout>
                <c:manualLayout>
                  <c:x val="0"/>
                  <c:y val="8.566110815081909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849-45CF-A980-5C581E9D14C0}"/>
                </c:ext>
              </c:extLst>
            </c:dLbl>
            <c:spPr>
              <a:noFill/>
              <a:ln>
                <a:noFill/>
              </a:ln>
              <a:effectLst/>
            </c:spPr>
            <c:txPr>
              <a:bodyPr rot="0" vert="horz"/>
              <a:lstStyle/>
              <a:p>
                <a:pPr>
                  <a:defRPr/>
                </a:pPr>
                <a:endParaRPr lang="pl-P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'N1F N11C'!$A$7:$B$12</c:f>
              <c:multiLvlStrCache>
                <c:ptCount val="3"/>
                <c:lvl>
                  <c:pt idx="0">
                    <c:v>Prowadzący edukację zdalną w okresie kwiecień-czerwiec 2020</c:v>
                  </c:pt>
                  <c:pt idx="1">
                    <c:v>Prowadzący edukację zdalną jesienią i zimą 2020/2021 r.</c:v>
                  </c:pt>
                  <c:pt idx="2">
                    <c:v>Prowadzący edukację zdalną w obu tych okresach</c:v>
                  </c:pt>
                </c:lvl>
                <c:lvl>
                  <c:pt idx="0">
                    <c:v>N. szkoleni z TIK (fale 4 i 5)</c:v>
                  </c:pt>
                </c:lvl>
              </c:multiLvlStrCache>
              <c:extLst/>
            </c:multiLvlStrRef>
          </c:cat>
          <c:val>
            <c:numRef>
              <c:f>'N1F N11C'!$F$7:$F$12</c:f>
              <c:numCache>
                <c:formatCode>0%</c:formatCode>
                <c:ptCount val="3"/>
                <c:pt idx="0">
                  <c:v>1.0200000000000001E-2</c:v>
                </c:pt>
                <c:pt idx="1">
                  <c:v>1.6899999999999998E-2</c:v>
                </c:pt>
                <c:pt idx="2">
                  <c:v>7.7000000000000002E-3</c:v>
                </c:pt>
              </c:numCache>
              <c:extLst/>
            </c:numRef>
          </c:val>
          <c:extLst>
            <c:ext xmlns:c16="http://schemas.microsoft.com/office/drawing/2014/chart" uri="{C3380CC4-5D6E-409C-BE32-E72D297353CC}">
              <c16:uniqueId val="{00000006-B849-45CF-A980-5C581E9D14C0}"/>
            </c:ext>
          </c:extLst>
        </c:ser>
        <c:ser>
          <c:idx val="4"/>
          <c:order val="4"/>
          <c:tx>
            <c:strRef>
              <c:f>'N1F N11C'!$G$6</c:f>
              <c:strCache>
                <c:ptCount val="1"/>
                <c:pt idx="0">
                  <c:v>Trudno powiedzieć</c:v>
                </c:pt>
              </c:strCache>
            </c:strRef>
          </c:tx>
          <c:spPr>
            <a:solidFill>
              <a:srgbClr val="AFABAB"/>
            </a:solidFill>
          </c:spPr>
          <c:invertIfNegative val="0"/>
          <c:dLbls>
            <c:dLbl>
              <c:idx val="0"/>
              <c:layout>
                <c:manualLayout>
                  <c:x val="1.1594499277397939E-2"/>
                  <c:y val="3.9676289094861154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849-45CF-A980-5C581E9D14C0}"/>
                </c:ext>
              </c:extLst>
            </c:dLbl>
            <c:dLbl>
              <c:idx val="1"/>
              <c:layout>
                <c:manualLayout>
                  <c:x val="6.9566995664387633E-3"/>
                  <c:y val="4.618927963607908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849-45CF-A980-5C581E9D14C0}"/>
                </c:ext>
              </c:extLst>
            </c:dLbl>
            <c:dLbl>
              <c:idx val="2"/>
              <c:layout>
                <c:manualLayout>
                  <c:x val="6.956699566438593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849-45CF-A980-5C581E9D14C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'N1F N11C'!$A$7:$B$12</c:f>
              <c:multiLvlStrCache>
                <c:ptCount val="3"/>
                <c:lvl>
                  <c:pt idx="0">
                    <c:v>Prowadzący edukację zdalną w okresie kwiecień-czerwiec 2020</c:v>
                  </c:pt>
                  <c:pt idx="1">
                    <c:v>Prowadzący edukację zdalną jesienią i zimą 2020/2021 r.</c:v>
                  </c:pt>
                  <c:pt idx="2">
                    <c:v>Prowadzący edukację zdalną w obu tych okresach</c:v>
                  </c:pt>
                </c:lvl>
                <c:lvl>
                  <c:pt idx="0">
                    <c:v>N. szkoleni z TIK (fale 4 i 5)</c:v>
                  </c:pt>
                </c:lvl>
              </c:multiLvlStrCache>
              <c:extLst/>
            </c:multiLvlStrRef>
          </c:cat>
          <c:val>
            <c:numRef>
              <c:f>'N1F N11C'!$G$7:$G$12</c:f>
              <c:numCache>
                <c:formatCode>0%</c:formatCode>
                <c:ptCount val="3"/>
                <c:pt idx="0">
                  <c:v>5.2300000000000006E-2</c:v>
                </c:pt>
                <c:pt idx="1">
                  <c:v>5.5800000000000002E-2</c:v>
                </c:pt>
                <c:pt idx="2">
                  <c:v>3.4799999999999998E-2</c:v>
                </c:pt>
              </c:numCache>
              <c:extLst/>
            </c:numRef>
          </c:val>
          <c:extLst>
            <c:ext xmlns:c16="http://schemas.microsoft.com/office/drawing/2014/chart" uri="{C3380CC4-5D6E-409C-BE32-E72D297353CC}">
              <c16:uniqueId val="{0000000A-B849-45CF-A980-5C581E9D14C0}"/>
            </c:ext>
          </c:extLst>
        </c:ser>
        <c:dLbls>
          <c:showLegendKey val="0"/>
          <c:showVal val="0"/>
          <c:showCatName val="0"/>
          <c:showSerName val="0"/>
          <c:showPercent val="0"/>
          <c:showBubbleSize val="0"/>
        </c:dLbls>
        <c:gapWidth val="100"/>
        <c:overlap val="100"/>
        <c:axId val="248527488"/>
        <c:axId val="248537472"/>
      </c:barChart>
      <c:catAx>
        <c:axId val="248527488"/>
        <c:scaling>
          <c:orientation val="maxMin"/>
        </c:scaling>
        <c:delete val="0"/>
        <c:axPos val="l"/>
        <c:numFmt formatCode="General" sourceLinked="1"/>
        <c:majorTickMark val="out"/>
        <c:minorTickMark val="none"/>
        <c:tickLblPos val="nextTo"/>
        <c:spPr>
          <a:noFill/>
          <a:ln w="0" cap="flat" cmpd="sng" algn="ctr">
            <a:noFill/>
            <a:round/>
          </a:ln>
          <a:effectLst/>
        </c:spPr>
        <c:txPr>
          <a:bodyPr rot="-60000000" vert="horz"/>
          <a:lstStyle/>
          <a:p>
            <a:pPr>
              <a:defRPr/>
            </a:pPr>
            <a:endParaRPr lang="pl-PL"/>
          </a:p>
        </c:txPr>
        <c:crossAx val="248537472"/>
        <c:crosses val="autoZero"/>
        <c:auto val="0"/>
        <c:lblAlgn val="ctr"/>
        <c:lblOffset val="1"/>
        <c:noMultiLvlLbl val="0"/>
      </c:catAx>
      <c:valAx>
        <c:axId val="248537472"/>
        <c:scaling>
          <c:orientation val="minMax"/>
        </c:scaling>
        <c:delete val="0"/>
        <c:axPos val="t"/>
        <c:majorGridlines>
          <c:spPr>
            <a:ln w="9525" cap="flat" cmpd="sng" algn="ctr">
              <a:noFill/>
              <a:round/>
            </a:ln>
            <a:effectLst/>
          </c:spPr>
        </c:majorGridlines>
        <c:numFmt formatCode="0%" sourceLinked="1"/>
        <c:majorTickMark val="out"/>
        <c:minorTickMark val="none"/>
        <c:tickLblPos val="nextTo"/>
        <c:spPr>
          <a:noFill/>
          <a:ln>
            <a:solidFill>
              <a:sysClr val="windowText" lastClr="000000">
                <a:lumMod val="15000"/>
                <a:lumOff val="85000"/>
              </a:sysClr>
            </a:solidFill>
          </a:ln>
          <a:effectLst/>
        </c:spPr>
        <c:txPr>
          <a:bodyPr rot="-60000000" vert="horz"/>
          <a:lstStyle/>
          <a:p>
            <a:pPr>
              <a:defRPr/>
            </a:pPr>
            <a:endParaRPr lang="pl-PL"/>
          </a:p>
        </c:txPr>
        <c:crossAx val="248527488"/>
        <c:crosses val="autoZero"/>
        <c:crossBetween val="between"/>
        <c:majorUnit val="0.2"/>
      </c:valAx>
      <c:spPr>
        <a:noFill/>
        <a:ln w="0">
          <a:solidFill>
            <a:srgbClr val="4472C4">
              <a:alpha val="0"/>
            </a:srgbClr>
          </a:solidFill>
        </a:ln>
        <a:effectLst/>
      </c:spPr>
    </c:plotArea>
    <c:legend>
      <c:legendPos val="b"/>
      <c:layout>
        <c:manualLayout>
          <c:xMode val="edge"/>
          <c:yMode val="edge"/>
          <c:x val="8.2230191896018906E-2"/>
          <c:y val="0.84653144999692198"/>
          <c:w val="0.8921498345701171"/>
          <c:h val="0.1407339583973726"/>
        </c:manualLayout>
      </c:layout>
      <c:overlay val="0"/>
      <c:spPr>
        <a:noFill/>
        <a:ln>
          <a:noFill/>
        </a:ln>
        <a:effectLst/>
      </c:spPr>
      <c:txPr>
        <a:bodyPr rot="0" vert="horz"/>
        <a:lstStyle/>
        <a:p>
          <a:pPr>
            <a:defRPr/>
          </a:pPr>
          <a:endParaRPr lang="pl-PL"/>
        </a:p>
      </c:txPr>
    </c:legend>
    <c:plotVisOnly val="1"/>
    <c:dispBlanksAs val="gap"/>
    <c:showDLblsOverMax val="0"/>
  </c:chart>
  <c:spPr>
    <a:solidFill>
      <a:sysClr val="window" lastClr="FFFFFF"/>
    </a:solidFill>
    <a:ln w="9525" cap="flat" cmpd="sng" algn="ctr">
      <a:solidFill>
        <a:sysClr val="window" lastClr="FFFFFF"/>
      </a:solidFill>
      <a:round/>
    </a:ln>
    <a:effectLst/>
  </c:spPr>
  <c:txPr>
    <a:bodyPr/>
    <a:lstStyle/>
    <a:p>
      <a:pPr>
        <a:defRPr sz="1600">
          <a:solidFill>
            <a:schemeClr val="tx1"/>
          </a:solidFill>
        </a:defRPr>
      </a:pPr>
      <a:endParaRPr lang="pl-PL"/>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72E641-A5F5-482E-AD47-C4607FC9F5DA}" type="doc">
      <dgm:prSet loTypeId="urn:microsoft.com/office/officeart/2005/8/layout/process1" loCatId="process" qsTypeId="urn:microsoft.com/office/officeart/2005/8/quickstyle/simple1" qsCatId="simple" csTypeId="urn:microsoft.com/office/officeart/2005/8/colors/accent1_2" csCatId="accent1" phldr="1"/>
      <dgm:spPr/>
    </dgm:pt>
    <dgm:pt modelId="{B123D075-F9FF-43E1-90AB-6E4C2DA9AE12}">
      <dgm:prSet phldrT="[Tekst]"/>
      <dgm:spPr/>
      <dgm:t>
        <a:bodyPr/>
        <a:lstStyle/>
        <a:p>
          <a:r>
            <a:rPr lang="pl-PL" dirty="0" err="1"/>
            <a:t>Teachers</a:t>
          </a:r>
          <a:r>
            <a:rPr lang="pl-PL" dirty="0"/>
            <a:t>’ </a:t>
          </a:r>
          <a:r>
            <a:rPr lang="pl-PL" dirty="0" err="1"/>
            <a:t>wellbeing</a:t>
          </a:r>
          <a:r>
            <a:rPr lang="pl-PL" dirty="0"/>
            <a:t> and </a:t>
          </a:r>
          <a:r>
            <a:rPr lang="pl-PL" dirty="0" err="1"/>
            <a:t>competences</a:t>
          </a:r>
          <a:endParaRPr lang="pl-PL" dirty="0"/>
        </a:p>
      </dgm:t>
    </dgm:pt>
    <dgm:pt modelId="{CB84A50A-388D-4445-B31B-B01C89629151}" type="parTrans" cxnId="{F2DD71D3-B69C-40E1-BF47-6FB2FFF1D5E8}">
      <dgm:prSet/>
      <dgm:spPr/>
      <dgm:t>
        <a:bodyPr/>
        <a:lstStyle/>
        <a:p>
          <a:endParaRPr lang="pl-PL"/>
        </a:p>
      </dgm:t>
    </dgm:pt>
    <dgm:pt modelId="{2E171759-BD37-4A04-B184-DDE7BF2373AE}" type="sibTrans" cxnId="{F2DD71D3-B69C-40E1-BF47-6FB2FFF1D5E8}">
      <dgm:prSet/>
      <dgm:spPr/>
      <dgm:t>
        <a:bodyPr/>
        <a:lstStyle/>
        <a:p>
          <a:endParaRPr lang="pl-PL"/>
        </a:p>
      </dgm:t>
    </dgm:pt>
    <dgm:pt modelId="{B459F018-F33E-4A55-A50A-81EFA3598144}">
      <dgm:prSet phldrT="[Tekst]"/>
      <dgm:spPr/>
      <dgm:t>
        <a:bodyPr/>
        <a:lstStyle/>
        <a:p>
          <a:r>
            <a:rPr lang="pl-PL" dirty="0" err="1"/>
            <a:t>Results</a:t>
          </a:r>
          <a:r>
            <a:rPr lang="pl-PL" dirty="0"/>
            <a:t> of </a:t>
          </a:r>
          <a:r>
            <a:rPr lang="pl-PL" dirty="0" err="1"/>
            <a:t>teachers</a:t>
          </a:r>
          <a:r>
            <a:rPr lang="pl-PL" dirty="0"/>
            <a:t>’ </a:t>
          </a:r>
          <a:r>
            <a:rPr lang="pl-PL" dirty="0" err="1"/>
            <a:t>work</a:t>
          </a:r>
          <a:endParaRPr lang="pl-PL" dirty="0"/>
        </a:p>
      </dgm:t>
    </dgm:pt>
    <dgm:pt modelId="{DE30B7F7-3E01-470D-BE91-297092229EAB}" type="parTrans" cxnId="{1AE4640D-B44E-468F-B75A-1621405D87E8}">
      <dgm:prSet/>
      <dgm:spPr/>
      <dgm:t>
        <a:bodyPr/>
        <a:lstStyle/>
        <a:p>
          <a:endParaRPr lang="pl-PL"/>
        </a:p>
      </dgm:t>
    </dgm:pt>
    <dgm:pt modelId="{F74314DF-256A-4154-A1FB-0504B3C2D0BD}" type="sibTrans" cxnId="{1AE4640D-B44E-468F-B75A-1621405D87E8}">
      <dgm:prSet/>
      <dgm:spPr/>
      <dgm:t>
        <a:bodyPr/>
        <a:lstStyle/>
        <a:p>
          <a:endParaRPr lang="pl-PL"/>
        </a:p>
      </dgm:t>
    </dgm:pt>
    <dgm:pt modelId="{7C46DF0C-0AF0-433E-BE4C-93B6373EDD17}" type="pres">
      <dgm:prSet presAssocID="{8672E641-A5F5-482E-AD47-C4607FC9F5DA}" presName="Name0" presStyleCnt="0">
        <dgm:presLayoutVars>
          <dgm:dir/>
          <dgm:resizeHandles val="exact"/>
        </dgm:presLayoutVars>
      </dgm:prSet>
      <dgm:spPr/>
    </dgm:pt>
    <dgm:pt modelId="{582130A9-D47E-4D9A-A8BE-A49BD42C6BE4}" type="pres">
      <dgm:prSet presAssocID="{B123D075-F9FF-43E1-90AB-6E4C2DA9AE12}" presName="node" presStyleLbl="node1" presStyleIdx="0" presStyleCnt="2">
        <dgm:presLayoutVars>
          <dgm:bulletEnabled val="1"/>
        </dgm:presLayoutVars>
      </dgm:prSet>
      <dgm:spPr/>
    </dgm:pt>
    <dgm:pt modelId="{4EE5ACEC-ABE1-4F0A-96D3-38FCB83DF16C}" type="pres">
      <dgm:prSet presAssocID="{2E171759-BD37-4A04-B184-DDE7BF2373AE}" presName="sibTrans" presStyleLbl="sibTrans2D1" presStyleIdx="0" presStyleCnt="1"/>
      <dgm:spPr/>
    </dgm:pt>
    <dgm:pt modelId="{523C3F15-4782-495A-BD73-AEEE6939A6C6}" type="pres">
      <dgm:prSet presAssocID="{2E171759-BD37-4A04-B184-DDE7BF2373AE}" presName="connectorText" presStyleLbl="sibTrans2D1" presStyleIdx="0" presStyleCnt="1"/>
      <dgm:spPr/>
    </dgm:pt>
    <dgm:pt modelId="{127925E4-84E6-4CC4-9AAF-6E8E0903C24B}" type="pres">
      <dgm:prSet presAssocID="{B459F018-F33E-4A55-A50A-81EFA3598144}" presName="node" presStyleLbl="node1" presStyleIdx="1" presStyleCnt="2">
        <dgm:presLayoutVars>
          <dgm:bulletEnabled val="1"/>
        </dgm:presLayoutVars>
      </dgm:prSet>
      <dgm:spPr/>
    </dgm:pt>
  </dgm:ptLst>
  <dgm:cxnLst>
    <dgm:cxn modelId="{1AE4640D-B44E-468F-B75A-1621405D87E8}" srcId="{8672E641-A5F5-482E-AD47-C4607FC9F5DA}" destId="{B459F018-F33E-4A55-A50A-81EFA3598144}" srcOrd="1" destOrd="0" parTransId="{DE30B7F7-3E01-470D-BE91-297092229EAB}" sibTransId="{F74314DF-256A-4154-A1FB-0504B3C2D0BD}"/>
    <dgm:cxn modelId="{F0307DAB-4185-4FA2-BC66-68482941BB5C}" type="presOf" srcId="{B123D075-F9FF-43E1-90AB-6E4C2DA9AE12}" destId="{582130A9-D47E-4D9A-A8BE-A49BD42C6BE4}" srcOrd="0" destOrd="0" presId="urn:microsoft.com/office/officeart/2005/8/layout/process1"/>
    <dgm:cxn modelId="{D3D89ABF-0396-41E1-9EDC-DD28F79062E2}" type="presOf" srcId="{B459F018-F33E-4A55-A50A-81EFA3598144}" destId="{127925E4-84E6-4CC4-9AAF-6E8E0903C24B}" srcOrd="0" destOrd="0" presId="urn:microsoft.com/office/officeart/2005/8/layout/process1"/>
    <dgm:cxn modelId="{ED59E1CA-11F0-4404-A323-F574DE10480F}" type="presOf" srcId="{8672E641-A5F5-482E-AD47-C4607FC9F5DA}" destId="{7C46DF0C-0AF0-433E-BE4C-93B6373EDD17}" srcOrd="0" destOrd="0" presId="urn:microsoft.com/office/officeart/2005/8/layout/process1"/>
    <dgm:cxn modelId="{8A4419CF-19A2-4EC8-B645-47F53F3B3C6C}" type="presOf" srcId="{2E171759-BD37-4A04-B184-DDE7BF2373AE}" destId="{4EE5ACEC-ABE1-4F0A-96D3-38FCB83DF16C}" srcOrd="0" destOrd="0" presId="urn:microsoft.com/office/officeart/2005/8/layout/process1"/>
    <dgm:cxn modelId="{F2DD71D3-B69C-40E1-BF47-6FB2FFF1D5E8}" srcId="{8672E641-A5F5-482E-AD47-C4607FC9F5DA}" destId="{B123D075-F9FF-43E1-90AB-6E4C2DA9AE12}" srcOrd="0" destOrd="0" parTransId="{CB84A50A-388D-4445-B31B-B01C89629151}" sibTransId="{2E171759-BD37-4A04-B184-DDE7BF2373AE}"/>
    <dgm:cxn modelId="{D24E9EFD-E17B-4B38-B506-E382927D8972}" type="presOf" srcId="{2E171759-BD37-4A04-B184-DDE7BF2373AE}" destId="{523C3F15-4782-495A-BD73-AEEE6939A6C6}" srcOrd="1" destOrd="0" presId="urn:microsoft.com/office/officeart/2005/8/layout/process1"/>
    <dgm:cxn modelId="{59929337-E250-417D-8707-2EED4B7DD921}" type="presParOf" srcId="{7C46DF0C-0AF0-433E-BE4C-93B6373EDD17}" destId="{582130A9-D47E-4D9A-A8BE-A49BD42C6BE4}" srcOrd="0" destOrd="0" presId="urn:microsoft.com/office/officeart/2005/8/layout/process1"/>
    <dgm:cxn modelId="{CF493B51-E769-427C-A756-B3BD020BFB74}" type="presParOf" srcId="{7C46DF0C-0AF0-433E-BE4C-93B6373EDD17}" destId="{4EE5ACEC-ABE1-4F0A-96D3-38FCB83DF16C}" srcOrd="1" destOrd="0" presId="urn:microsoft.com/office/officeart/2005/8/layout/process1"/>
    <dgm:cxn modelId="{CF04B5BE-621E-42F9-8249-3D7128BB439C}" type="presParOf" srcId="{4EE5ACEC-ABE1-4F0A-96D3-38FCB83DF16C}" destId="{523C3F15-4782-495A-BD73-AEEE6939A6C6}" srcOrd="0" destOrd="0" presId="urn:microsoft.com/office/officeart/2005/8/layout/process1"/>
    <dgm:cxn modelId="{AF257540-336C-47DE-88EB-7ED81828F37E}" type="presParOf" srcId="{7C46DF0C-0AF0-433E-BE4C-93B6373EDD17}" destId="{127925E4-84E6-4CC4-9AAF-6E8E0903C24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130A9-D47E-4D9A-A8BE-A49BD42C6BE4}">
      <dsp:nvSpPr>
        <dsp:cNvPr id="0" name=""/>
        <dsp:cNvSpPr/>
      </dsp:nvSpPr>
      <dsp:spPr>
        <a:xfrm>
          <a:off x="671" y="117847"/>
          <a:ext cx="1432904" cy="900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err="1"/>
            <a:t>Teachers</a:t>
          </a:r>
          <a:r>
            <a:rPr lang="pl-PL" sz="1700" kern="1200" dirty="0"/>
            <a:t>’ </a:t>
          </a:r>
          <a:r>
            <a:rPr lang="pl-PL" sz="1700" kern="1200" dirty="0" err="1"/>
            <a:t>wellbeing</a:t>
          </a:r>
          <a:r>
            <a:rPr lang="pl-PL" sz="1700" kern="1200" dirty="0"/>
            <a:t> and </a:t>
          </a:r>
          <a:r>
            <a:rPr lang="pl-PL" sz="1700" kern="1200" dirty="0" err="1"/>
            <a:t>competences</a:t>
          </a:r>
          <a:endParaRPr lang="pl-PL" sz="1700" kern="1200" dirty="0"/>
        </a:p>
      </dsp:txBody>
      <dsp:txXfrm>
        <a:off x="27032" y="144208"/>
        <a:ext cx="1380182" cy="847320"/>
      </dsp:txXfrm>
    </dsp:sp>
    <dsp:sp modelId="{4EE5ACEC-ABE1-4F0A-96D3-38FCB83DF16C}">
      <dsp:nvSpPr>
        <dsp:cNvPr id="0" name=""/>
        <dsp:cNvSpPr/>
      </dsp:nvSpPr>
      <dsp:spPr>
        <a:xfrm>
          <a:off x="1576866" y="390188"/>
          <a:ext cx="303775" cy="3553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1576866" y="461260"/>
        <a:ext cx="212643" cy="213216"/>
      </dsp:txXfrm>
    </dsp:sp>
    <dsp:sp modelId="{127925E4-84E6-4CC4-9AAF-6E8E0903C24B}">
      <dsp:nvSpPr>
        <dsp:cNvPr id="0" name=""/>
        <dsp:cNvSpPr/>
      </dsp:nvSpPr>
      <dsp:spPr>
        <a:xfrm>
          <a:off x="2006737" y="117847"/>
          <a:ext cx="1432904" cy="90004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err="1"/>
            <a:t>Results</a:t>
          </a:r>
          <a:r>
            <a:rPr lang="pl-PL" sz="1700" kern="1200" dirty="0"/>
            <a:t> of </a:t>
          </a:r>
          <a:r>
            <a:rPr lang="pl-PL" sz="1700" kern="1200" dirty="0" err="1"/>
            <a:t>teachers</a:t>
          </a:r>
          <a:r>
            <a:rPr lang="pl-PL" sz="1700" kern="1200" dirty="0"/>
            <a:t>’ </a:t>
          </a:r>
          <a:r>
            <a:rPr lang="pl-PL" sz="1700" kern="1200" dirty="0" err="1"/>
            <a:t>work</a:t>
          </a:r>
          <a:endParaRPr lang="pl-PL" sz="1700" kern="1200" dirty="0"/>
        </a:p>
      </dsp:txBody>
      <dsp:txXfrm>
        <a:off x="2033098" y="144208"/>
        <a:ext cx="1380182" cy="84732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0.62802</cdr:x>
      <cdr:y>0.70996</cdr:y>
    </cdr:from>
    <cdr:to>
      <cdr:x>0.96377</cdr:x>
      <cdr:y>0.76787</cdr:y>
    </cdr:to>
    <cdr:sp macro="" textlink="">
      <cdr:nvSpPr>
        <cdr:cNvPr id="2" name="Rettangolo 1">
          <a:extLst xmlns:a="http://schemas.openxmlformats.org/drawingml/2006/main">
            <a:ext uri="{FF2B5EF4-FFF2-40B4-BE49-F238E27FC236}">
              <a16:creationId xmlns:a16="http://schemas.microsoft.com/office/drawing/2014/main" id="{54776969-62C0-4E88-9AC7-EA8BE0406FE2}"/>
            </a:ext>
          </a:extLst>
        </cdr:cNvPr>
        <cdr:cNvSpPr/>
      </cdr:nvSpPr>
      <cdr:spPr>
        <a:xfrm xmlns:a="http://schemas.openxmlformats.org/drawingml/2006/main">
          <a:off x="6603998" y="3089274"/>
          <a:ext cx="3530601" cy="252000"/>
        </a:xfrm>
        <a:prstGeom xmlns:a="http://schemas.openxmlformats.org/drawingml/2006/main" prst="rect">
          <a:avLst/>
        </a:prstGeom>
        <a:solidFill xmlns:a="http://schemas.openxmlformats.org/drawingml/2006/main">
          <a:schemeClr val="accent1"/>
        </a:solidFill>
        <a:ln xmlns:a="http://schemas.openxmlformats.org/drawingml/2006/main">
          <a:solidFill>
            <a:schemeClr val="accent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pl-PL"/>
        </a:p>
      </cdr:txBody>
    </cdr:sp>
  </cdr:relSizeAnchor>
  <cdr:relSizeAnchor xmlns:cdr="http://schemas.openxmlformats.org/drawingml/2006/chartDrawing">
    <cdr:from>
      <cdr:x>0.56884</cdr:x>
      <cdr:y>0.70996</cdr:y>
    </cdr:from>
    <cdr:to>
      <cdr:x>0.62772</cdr:x>
      <cdr:y>0.76787</cdr:y>
    </cdr:to>
    <cdr:sp macro="" textlink="">
      <cdr:nvSpPr>
        <cdr:cNvPr id="3" name="Triangolo rettangolo 2">
          <a:extLst xmlns:a="http://schemas.openxmlformats.org/drawingml/2006/main">
            <a:ext uri="{FF2B5EF4-FFF2-40B4-BE49-F238E27FC236}">
              <a16:creationId xmlns:a16="http://schemas.microsoft.com/office/drawing/2014/main" id="{014594DF-2AE5-4629-B1BA-5301E902F732}"/>
            </a:ext>
          </a:extLst>
        </cdr:cNvPr>
        <cdr:cNvSpPr/>
      </cdr:nvSpPr>
      <cdr:spPr>
        <a:xfrm xmlns:a="http://schemas.openxmlformats.org/drawingml/2006/main" flipH="1">
          <a:off x="5981700" y="3089274"/>
          <a:ext cx="619125" cy="252000"/>
        </a:xfrm>
        <a:prstGeom xmlns:a="http://schemas.openxmlformats.org/drawingml/2006/main" prst="rtTriangle">
          <a:avLst/>
        </a:prstGeom>
        <a:solidFill xmlns:a="http://schemas.openxmlformats.org/drawingml/2006/main">
          <a:schemeClr val="accent1"/>
        </a:solidFill>
        <a:ln xmlns:a="http://schemas.openxmlformats.org/drawingml/2006/main">
          <a:solidFill>
            <a:schemeClr val="accent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pl-PL"/>
        </a:p>
      </cdr:txBody>
    </cdr:sp>
  </cdr:relSizeAnchor>
  <cdr:relSizeAnchor xmlns:cdr="http://schemas.openxmlformats.org/drawingml/2006/chartDrawing">
    <cdr:from>
      <cdr:x>0.20018</cdr:x>
      <cdr:y>0.60758</cdr:y>
    </cdr:from>
    <cdr:to>
      <cdr:x>0.33152</cdr:x>
      <cdr:y>0.6655</cdr:y>
    </cdr:to>
    <cdr:sp macro="" textlink="">
      <cdr:nvSpPr>
        <cdr:cNvPr id="4" name="Rettangolo 3">
          <a:extLst xmlns:a="http://schemas.openxmlformats.org/drawingml/2006/main">
            <a:ext uri="{FF2B5EF4-FFF2-40B4-BE49-F238E27FC236}">
              <a16:creationId xmlns:a16="http://schemas.microsoft.com/office/drawing/2014/main" id="{54776969-62C0-4E88-9AC7-EA8BE0406FE2}"/>
            </a:ext>
          </a:extLst>
        </cdr:cNvPr>
        <cdr:cNvSpPr/>
      </cdr:nvSpPr>
      <cdr:spPr>
        <a:xfrm xmlns:a="http://schemas.openxmlformats.org/drawingml/2006/main">
          <a:off x="2105024" y="2643806"/>
          <a:ext cx="1381126" cy="252000"/>
        </a:xfrm>
        <a:prstGeom xmlns:a="http://schemas.openxmlformats.org/drawingml/2006/main" prst="rect">
          <a:avLst/>
        </a:prstGeom>
        <a:solidFill xmlns:a="http://schemas.openxmlformats.org/drawingml/2006/main">
          <a:schemeClr val="accent6"/>
        </a:solidFill>
        <a:ln xmlns:a="http://schemas.openxmlformats.org/drawingml/2006/main">
          <a:solidFill>
            <a:schemeClr val="accent6"/>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pl-PL"/>
        </a:p>
      </cdr:txBody>
    </cdr:sp>
  </cdr:relSizeAnchor>
  <cdr:relSizeAnchor xmlns:cdr="http://schemas.openxmlformats.org/drawingml/2006/chartDrawing">
    <cdr:from>
      <cdr:x>0.66078</cdr:x>
      <cdr:y>0.60321</cdr:y>
    </cdr:from>
    <cdr:to>
      <cdr:x>0.96377</cdr:x>
      <cdr:y>0.66112</cdr:y>
    </cdr:to>
    <cdr:sp macro="" textlink="">
      <cdr:nvSpPr>
        <cdr:cNvPr id="6" name="Rettangolo 5">
          <a:extLst xmlns:a="http://schemas.openxmlformats.org/drawingml/2006/main">
            <a:ext uri="{FF2B5EF4-FFF2-40B4-BE49-F238E27FC236}">
              <a16:creationId xmlns:a16="http://schemas.microsoft.com/office/drawing/2014/main" id="{8C4A2FC6-94CE-459A-BBDD-F2DBE8933861}"/>
            </a:ext>
          </a:extLst>
        </cdr:cNvPr>
        <cdr:cNvSpPr/>
      </cdr:nvSpPr>
      <cdr:spPr>
        <a:xfrm xmlns:a="http://schemas.openxmlformats.org/drawingml/2006/main">
          <a:off x="6948486" y="2624756"/>
          <a:ext cx="3186113" cy="252000"/>
        </a:xfrm>
        <a:prstGeom xmlns:a="http://schemas.openxmlformats.org/drawingml/2006/main" prst="rect">
          <a:avLst/>
        </a:prstGeom>
        <a:solidFill xmlns:a="http://schemas.openxmlformats.org/drawingml/2006/main">
          <a:schemeClr val="accent6"/>
        </a:solidFill>
        <a:ln xmlns:a="http://schemas.openxmlformats.org/drawingml/2006/main">
          <a:solidFill>
            <a:schemeClr val="accent6"/>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pl-PL"/>
        </a:p>
      </cdr:txBody>
    </cdr:sp>
  </cdr:relSizeAnchor>
  <cdr:relSizeAnchor xmlns:cdr="http://schemas.openxmlformats.org/drawingml/2006/chartDrawing">
    <cdr:from>
      <cdr:x>0.30978</cdr:x>
      <cdr:y>0.44127</cdr:y>
    </cdr:from>
    <cdr:to>
      <cdr:x>0.38134</cdr:x>
      <cdr:y>0.50597</cdr:y>
    </cdr:to>
    <cdr:sp macro="" textlink="">
      <cdr:nvSpPr>
        <cdr:cNvPr id="8" name="Fumetto: rettangolo 7">
          <a:extLst xmlns:a="http://schemas.openxmlformats.org/drawingml/2006/main">
            <a:ext uri="{FF2B5EF4-FFF2-40B4-BE49-F238E27FC236}">
              <a16:creationId xmlns:a16="http://schemas.microsoft.com/office/drawing/2014/main" id="{367067CB-1B82-44FE-B30C-CD5B41AD79F5}"/>
            </a:ext>
          </a:extLst>
        </cdr:cNvPr>
        <cdr:cNvSpPr/>
      </cdr:nvSpPr>
      <cdr:spPr>
        <a:xfrm xmlns:a="http://schemas.openxmlformats.org/drawingml/2006/main">
          <a:off x="3257549" y="1920113"/>
          <a:ext cx="752476" cy="281541"/>
        </a:xfrm>
        <a:prstGeom xmlns:a="http://schemas.openxmlformats.org/drawingml/2006/main" prst="wedgeRectCallout">
          <a:avLst>
            <a:gd name="adj1" fmla="val -20833"/>
            <a:gd name="adj2" fmla="val 130536"/>
          </a:avLst>
        </a:prstGeom>
        <a:ln xmlns:a="http://schemas.openxmlformats.org/drawingml/2006/main">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pl-PL"/>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xmlns:a="http://schemas.openxmlformats.org/drawingml/2006/main">
          <a:pPr algn="ctr"/>
          <a:r>
            <a:rPr lang="pl-PL" sz="1600" dirty="0"/>
            <a:t>25.05</a:t>
          </a:r>
        </a:p>
      </cdr:txBody>
    </cdr:sp>
  </cdr:relSizeAnchor>
  <cdr:relSizeAnchor xmlns:cdr="http://schemas.openxmlformats.org/drawingml/2006/chartDrawing">
    <cdr:from>
      <cdr:x>0.36806</cdr:x>
      <cdr:y>0.54367</cdr:y>
    </cdr:from>
    <cdr:to>
      <cdr:x>0.43961</cdr:x>
      <cdr:y>0.60837</cdr:y>
    </cdr:to>
    <cdr:sp macro="" textlink="">
      <cdr:nvSpPr>
        <cdr:cNvPr id="9" name="Fumetto: rettangolo 8">
          <a:extLst xmlns:a="http://schemas.openxmlformats.org/drawingml/2006/main">
            <a:ext uri="{FF2B5EF4-FFF2-40B4-BE49-F238E27FC236}">
              <a16:creationId xmlns:a16="http://schemas.microsoft.com/office/drawing/2014/main" id="{3EAA5861-E34B-49BE-A4BC-073E3BABEE9A}"/>
            </a:ext>
          </a:extLst>
        </cdr:cNvPr>
        <cdr:cNvSpPr/>
      </cdr:nvSpPr>
      <cdr:spPr>
        <a:xfrm xmlns:a="http://schemas.openxmlformats.org/drawingml/2006/main">
          <a:off x="3870324" y="2365701"/>
          <a:ext cx="752476" cy="281541"/>
        </a:xfrm>
        <a:prstGeom xmlns:a="http://schemas.openxmlformats.org/drawingml/2006/main" prst="wedgeRectCallout">
          <a:avLst>
            <a:gd name="adj1" fmla="val -20833"/>
            <a:gd name="adj2" fmla="val 130536"/>
          </a:avLst>
        </a:prstGeom>
        <a:ln xmlns:a="http://schemas.openxmlformats.org/drawingml/2006/main">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pl-PL" sz="1600" dirty="0"/>
            <a:t>26.06</a:t>
          </a:r>
        </a:p>
      </cdr:txBody>
    </cdr:sp>
  </cdr:relSizeAnchor>
  <cdr:relSizeAnchor xmlns:cdr="http://schemas.openxmlformats.org/drawingml/2006/chartDrawing">
    <cdr:from>
      <cdr:x>0.63979</cdr:x>
      <cdr:y>0.44271</cdr:y>
    </cdr:from>
    <cdr:to>
      <cdr:x>0.71135</cdr:x>
      <cdr:y>0.50742</cdr:y>
    </cdr:to>
    <cdr:sp macro="" textlink="">
      <cdr:nvSpPr>
        <cdr:cNvPr id="10" name="Fumetto: rettangolo 9">
          <a:extLst xmlns:a="http://schemas.openxmlformats.org/drawingml/2006/main">
            <a:ext uri="{FF2B5EF4-FFF2-40B4-BE49-F238E27FC236}">
              <a16:creationId xmlns:a16="http://schemas.microsoft.com/office/drawing/2014/main" id="{617E4B31-229B-4EE2-BD69-889EC7E34265}"/>
            </a:ext>
          </a:extLst>
        </cdr:cNvPr>
        <cdr:cNvSpPr/>
      </cdr:nvSpPr>
      <cdr:spPr>
        <a:xfrm xmlns:a="http://schemas.openxmlformats.org/drawingml/2006/main">
          <a:off x="6727824" y="1926395"/>
          <a:ext cx="752476" cy="281541"/>
        </a:xfrm>
        <a:prstGeom xmlns:a="http://schemas.openxmlformats.org/drawingml/2006/main" prst="wedgeRectCallout">
          <a:avLst>
            <a:gd name="adj1" fmla="val -20833"/>
            <a:gd name="adj2" fmla="val 130536"/>
          </a:avLst>
        </a:prstGeom>
        <a:ln xmlns:a="http://schemas.openxmlformats.org/drawingml/2006/main">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pl-PL" sz="1600" dirty="0"/>
            <a:t>9.11</a:t>
          </a:r>
        </a:p>
      </cdr:txBody>
    </cdr:sp>
  </cdr:relSizeAnchor>
  <cdr:relSizeAnchor xmlns:cdr="http://schemas.openxmlformats.org/drawingml/2006/chartDrawing">
    <cdr:from>
      <cdr:x>0.57729</cdr:x>
      <cdr:y>0.55802</cdr:y>
    </cdr:from>
    <cdr:to>
      <cdr:x>0.64885</cdr:x>
      <cdr:y>0.62272</cdr:y>
    </cdr:to>
    <cdr:sp macro="" textlink="">
      <cdr:nvSpPr>
        <cdr:cNvPr id="11" name="Fumetto: rettangolo 10">
          <a:extLst xmlns:a="http://schemas.openxmlformats.org/drawingml/2006/main">
            <a:ext uri="{FF2B5EF4-FFF2-40B4-BE49-F238E27FC236}">
              <a16:creationId xmlns:a16="http://schemas.microsoft.com/office/drawing/2014/main" id="{617E4B31-229B-4EE2-BD69-889EC7E34265}"/>
            </a:ext>
          </a:extLst>
        </cdr:cNvPr>
        <cdr:cNvSpPr/>
      </cdr:nvSpPr>
      <cdr:spPr>
        <a:xfrm xmlns:a="http://schemas.openxmlformats.org/drawingml/2006/main">
          <a:off x="6070599" y="2428113"/>
          <a:ext cx="752476" cy="281541"/>
        </a:xfrm>
        <a:prstGeom xmlns:a="http://schemas.openxmlformats.org/drawingml/2006/main" prst="wedgeRectCallout">
          <a:avLst>
            <a:gd name="adj1" fmla="val 19673"/>
            <a:gd name="adj2" fmla="val 133919"/>
          </a:avLst>
        </a:prstGeom>
        <a:ln xmlns:a="http://schemas.openxmlformats.org/drawingml/2006/main">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pl-PL" sz="1600" dirty="0"/>
            <a:t>26.10</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0.16974</cdr:y>
    </cdr:from>
    <cdr:to>
      <cdr:x>0.03989</cdr:x>
      <cdr:y>0.80603</cdr:y>
    </cdr:to>
    <cdr:sp macro="" textlink="">
      <cdr:nvSpPr>
        <cdr:cNvPr id="2" name="Rettangolo 1">
          <a:extLst xmlns:a="http://schemas.openxmlformats.org/drawingml/2006/main">
            <a:ext uri="{FF2B5EF4-FFF2-40B4-BE49-F238E27FC236}">
              <a16:creationId xmlns:a16="http://schemas.microsoft.com/office/drawing/2014/main" id="{965BCC58-AD18-4FA7-9E60-C73665899711}"/>
            </a:ext>
          </a:extLst>
        </cdr:cNvPr>
        <cdr:cNvSpPr/>
      </cdr:nvSpPr>
      <cdr:spPr>
        <a:xfrm xmlns:a="http://schemas.openxmlformats.org/drawingml/2006/main">
          <a:off x="0" y="670202"/>
          <a:ext cx="361950" cy="2512424"/>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pl-PL"/>
        </a:p>
      </cdr:txBody>
    </cdr:sp>
  </cdr:relSizeAnchor>
  <cdr:relSizeAnchor xmlns:cdr="http://schemas.openxmlformats.org/drawingml/2006/chartDrawing">
    <cdr:from>
      <cdr:x>0.01445</cdr:x>
      <cdr:y>0.13807</cdr:y>
    </cdr:from>
    <cdr:to>
      <cdr:x>0.50813</cdr:x>
      <cdr:y>0.31806</cdr:y>
    </cdr:to>
    <cdr:sp macro="" textlink="">
      <cdr:nvSpPr>
        <cdr:cNvPr id="3" name="pole tekstowe 2">
          <a:extLst xmlns:a="http://schemas.openxmlformats.org/drawingml/2006/main">
            <a:ext uri="{FF2B5EF4-FFF2-40B4-BE49-F238E27FC236}">
              <a16:creationId xmlns:a16="http://schemas.microsoft.com/office/drawing/2014/main" id="{FC85D06C-2AA7-4EF4-A5E2-6039BD802D16}"/>
            </a:ext>
          </a:extLst>
        </cdr:cNvPr>
        <cdr:cNvSpPr txBox="1"/>
      </cdr:nvSpPr>
      <cdr:spPr>
        <a:xfrm xmlns:a="http://schemas.openxmlformats.org/drawingml/2006/main">
          <a:off x="131135" y="545156"/>
          <a:ext cx="4478965" cy="710691"/>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nchor="ctr"/>
        <a:lstStyle xmlns:a="http://schemas.openxmlformats.org/drawingml/2006/main"/>
        <a:p xmlns:a="http://schemas.openxmlformats.org/drawingml/2006/main">
          <a:r>
            <a:rPr lang="pl-PL" sz="1600" dirty="0" err="1"/>
            <a:t>Conducting</a:t>
          </a:r>
          <a:r>
            <a:rPr lang="pl-PL" sz="1600" dirty="0"/>
            <a:t> </a:t>
          </a:r>
          <a:r>
            <a:rPr lang="pl-PL" sz="1600" dirty="0" err="1"/>
            <a:t>remote</a:t>
          </a:r>
          <a:r>
            <a:rPr lang="pl-PL" sz="1600" dirty="0"/>
            <a:t> </a:t>
          </a:r>
          <a:r>
            <a:rPr lang="pl-PL" sz="1600" dirty="0" err="1"/>
            <a:t>education</a:t>
          </a:r>
          <a:r>
            <a:rPr lang="pl-PL" sz="1600" dirty="0"/>
            <a:t> in </a:t>
          </a:r>
          <a:r>
            <a:rPr lang="pl-PL" sz="1600" dirty="0" err="1"/>
            <a:t>April</a:t>
          </a:r>
          <a:r>
            <a:rPr lang="pl-PL" sz="1600" dirty="0"/>
            <a:t> to </a:t>
          </a:r>
          <a:r>
            <a:rPr lang="pl-PL" sz="1600" dirty="0" err="1"/>
            <a:t>June</a:t>
          </a:r>
          <a:r>
            <a:rPr lang="pl-PL" sz="1600" dirty="0"/>
            <a:t> 2020</a:t>
          </a:r>
        </a:p>
      </cdr:txBody>
    </cdr:sp>
  </cdr:relSizeAnchor>
  <cdr:relSizeAnchor xmlns:cdr="http://schemas.openxmlformats.org/drawingml/2006/chartDrawing">
    <cdr:from>
      <cdr:x>0</cdr:x>
      <cdr:y>0.38898</cdr:y>
    </cdr:from>
    <cdr:to>
      <cdr:x>0.50813</cdr:x>
      <cdr:y>0.56897</cdr:y>
    </cdr:to>
    <cdr:sp macro="" textlink="">
      <cdr:nvSpPr>
        <cdr:cNvPr id="4" name="pole tekstowe 1">
          <a:extLst xmlns:a="http://schemas.openxmlformats.org/drawingml/2006/main">
            <a:ext uri="{FF2B5EF4-FFF2-40B4-BE49-F238E27FC236}">
              <a16:creationId xmlns:a16="http://schemas.microsoft.com/office/drawing/2014/main" id="{9CE10578-3415-4C26-9202-02FF2C228371}"/>
            </a:ext>
          </a:extLst>
        </cdr:cNvPr>
        <cdr:cNvSpPr txBox="1"/>
      </cdr:nvSpPr>
      <cdr:spPr>
        <a:xfrm xmlns:a="http://schemas.openxmlformats.org/drawingml/2006/main">
          <a:off x="-1485900" y="1535884"/>
          <a:ext cx="4610100" cy="710691"/>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600" dirty="0" err="1"/>
            <a:t>Conducting</a:t>
          </a:r>
          <a:r>
            <a:rPr lang="pl-PL" sz="1600" dirty="0"/>
            <a:t> </a:t>
          </a:r>
          <a:r>
            <a:rPr lang="pl-PL" sz="1600" dirty="0" err="1"/>
            <a:t>remote</a:t>
          </a:r>
          <a:r>
            <a:rPr lang="pl-PL" sz="1600" dirty="0"/>
            <a:t> </a:t>
          </a:r>
          <a:r>
            <a:rPr lang="pl-PL" sz="1600" dirty="0" err="1"/>
            <a:t>education</a:t>
          </a:r>
          <a:r>
            <a:rPr lang="pl-PL" sz="1600" dirty="0"/>
            <a:t> </a:t>
          </a:r>
          <a:r>
            <a:rPr lang="pl-PL" sz="1600" dirty="0" err="1"/>
            <a:t>fall</a:t>
          </a:r>
          <a:r>
            <a:rPr lang="pl-PL" sz="1600" dirty="0"/>
            <a:t> &amp; winter2020/2021</a:t>
          </a:r>
        </a:p>
      </cdr:txBody>
    </cdr:sp>
  </cdr:relSizeAnchor>
  <cdr:relSizeAnchor xmlns:cdr="http://schemas.openxmlformats.org/drawingml/2006/chartDrawing">
    <cdr:from>
      <cdr:x>0.02725</cdr:x>
      <cdr:y>0.64641</cdr:y>
    </cdr:from>
    <cdr:to>
      <cdr:x>0.5</cdr:x>
      <cdr:y>0.8264</cdr:y>
    </cdr:to>
    <cdr:sp macro="" textlink="">
      <cdr:nvSpPr>
        <cdr:cNvPr id="5" name="pole tekstowe 1">
          <a:extLst xmlns:a="http://schemas.openxmlformats.org/drawingml/2006/main">
            <a:ext uri="{FF2B5EF4-FFF2-40B4-BE49-F238E27FC236}">
              <a16:creationId xmlns:a16="http://schemas.microsoft.com/office/drawing/2014/main" id="{9CE10578-3415-4C26-9202-02FF2C228371}"/>
            </a:ext>
          </a:extLst>
        </cdr:cNvPr>
        <cdr:cNvSpPr txBox="1"/>
      </cdr:nvSpPr>
      <cdr:spPr>
        <a:xfrm xmlns:a="http://schemas.openxmlformats.org/drawingml/2006/main">
          <a:off x="247207" y="2552347"/>
          <a:ext cx="4289156" cy="710691"/>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pl-PL" sz="1600" dirty="0" err="1"/>
            <a:t>Conducting</a:t>
          </a:r>
          <a:r>
            <a:rPr lang="pl-PL" sz="1600" dirty="0"/>
            <a:t> </a:t>
          </a:r>
          <a:r>
            <a:rPr lang="pl-PL" sz="1600" dirty="0" err="1"/>
            <a:t>remote</a:t>
          </a:r>
          <a:r>
            <a:rPr lang="pl-PL" sz="1600" dirty="0"/>
            <a:t> </a:t>
          </a:r>
          <a:r>
            <a:rPr lang="pl-PL" sz="1600" dirty="0" err="1"/>
            <a:t>education</a:t>
          </a:r>
          <a:r>
            <a:rPr lang="pl-PL" sz="1600" dirty="0"/>
            <a:t> in </a:t>
          </a:r>
          <a:r>
            <a:rPr lang="pl-PL" sz="1600" dirty="0" err="1"/>
            <a:t>both</a:t>
          </a:r>
          <a:r>
            <a:rPr lang="pl-PL" sz="1600" dirty="0"/>
            <a:t> </a:t>
          </a:r>
          <a:r>
            <a:rPr lang="pl-PL" sz="1600" dirty="0" err="1"/>
            <a:t>periods</a:t>
          </a:r>
          <a:endParaRPr lang="pl-PL" sz="1600" dirty="0"/>
        </a:p>
      </cdr:txBody>
    </cdr:sp>
  </cdr:relSizeAnchor>
  <cdr:relSizeAnchor xmlns:cdr="http://schemas.openxmlformats.org/drawingml/2006/chartDrawing">
    <cdr:from>
      <cdr:x>0.11177</cdr:x>
      <cdr:y>0.84638</cdr:y>
    </cdr:from>
    <cdr:to>
      <cdr:x>0.37194</cdr:x>
      <cdr:y>1</cdr:y>
    </cdr:to>
    <cdr:sp macro="" textlink="">
      <cdr:nvSpPr>
        <cdr:cNvPr id="6" name="pole tekstowe 5">
          <a:extLst xmlns:a="http://schemas.openxmlformats.org/drawingml/2006/main">
            <a:ext uri="{FF2B5EF4-FFF2-40B4-BE49-F238E27FC236}">
              <a16:creationId xmlns:a16="http://schemas.microsoft.com/office/drawing/2014/main" id="{F60354BE-D1A8-4396-8EF3-B05F4CA19AA8}"/>
            </a:ext>
          </a:extLst>
        </cdr:cNvPr>
        <cdr:cNvSpPr txBox="1"/>
      </cdr:nvSpPr>
      <cdr:spPr>
        <a:xfrm xmlns:a="http://schemas.openxmlformats.org/drawingml/2006/main">
          <a:off x="1014060" y="3341963"/>
          <a:ext cx="2360427" cy="606551"/>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none" rtlCol="0"/>
        <a:lstStyle xmlns:a="http://schemas.openxmlformats.org/drawingml/2006/main"/>
        <a:p xmlns:a="http://schemas.openxmlformats.org/drawingml/2006/main">
          <a:r>
            <a:rPr lang="pl-PL" sz="1600" dirty="0" err="1"/>
            <a:t>Definitely</a:t>
          </a:r>
          <a:r>
            <a:rPr lang="pl-PL" sz="1600" dirty="0"/>
            <a:t> </a:t>
          </a:r>
          <a:r>
            <a:rPr lang="pl-PL" sz="1600" dirty="0" err="1"/>
            <a:t>useful</a:t>
          </a:r>
          <a:endParaRPr lang="pl-PL" sz="1600" dirty="0"/>
        </a:p>
        <a:p xmlns:a="http://schemas.openxmlformats.org/drawingml/2006/main">
          <a:r>
            <a:rPr lang="pl-PL" sz="1600" dirty="0" err="1"/>
            <a:t>Definitely</a:t>
          </a:r>
          <a:r>
            <a:rPr lang="pl-PL" sz="1600" dirty="0"/>
            <a:t> </a:t>
          </a:r>
          <a:r>
            <a:rPr lang="pl-PL" sz="1600" dirty="0" err="1"/>
            <a:t>useless</a:t>
          </a:r>
          <a:endParaRPr lang="pl-PL" sz="1600" dirty="0"/>
        </a:p>
      </cdr:txBody>
    </cdr:sp>
  </cdr:relSizeAnchor>
  <cdr:relSizeAnchor xmlns:cdr="http://schemas.openxmlformats.org/drawingml/2006/chartDrawing">
    <cdr:from>
      <cdr:x>0.41269</cdr:x>
      <cdr:y>0.84638</cdr:y>
    </cdr:from>
    <cdr:to>
      <cdr:x>0.67286</cdr:x>
      <cdr:y>1</cdr:y>
    </cdr:to>
    <cdr:sp macro="" textlink="">
      <cdr:nvSpPr>
        <cdr:cNvPr id="7" name="pole tekstowe 1">
          <a:extLst xmlns:a="http://schemas.openxmlformats.org/drawingml/2006/main">
            <a:ext uri="{FF2B5EF4-FFF2-40B4-BE49-F238E27FC236}">
              <a16:creationId xmlns:a16="http://schemas.microsoft.com/office/drawing/2014/main" id="{DE8BB3EB-BDD5-488C-978A-3A6C4BD4245F}"/>
            </a:ext>
          </a:extLst>
        </cdr:cNvPr>
        <cdr:cNvSpPr txBox="1"/>
      </cdr:nvSpPr>
      <cdr:spPr>
        <a:xfrm xmlns:a="http://schemas.openxmlformats.org/drawingml/2006/main">
          <a:off x="3744265" y="3341963"/>
          <a:ext cx="2360427" cy="606551"/>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600" dirty="0" err="1"/>
            <a:t>Rather</a:t>
          </a:r>
          <a:r>
            <a:rPr lang="pl-PL" sz="1600" dirty="0"/>
            <a:t> </a:t>
          </a:r>
          <a:r>
            <a:rPr lang="pl-PL" sz="1600" dirty="0" err="1"/>
            <a:t>useful</a:t>
          </a:r>
          <a:endParaRPr lang="pl-PL" sz="1600" dirty="0"/>
        </a:p>
        <a:p xmlns:a="http://schemas.openxmlformats.org/drawingml/2006/main">
          <a:r>
            <a:rPr lang="pl-PL" sz="1600" dirty="0" err="1"/>
            <a:t>Difficult</a:t>
          </a:r>
          <a:r>
            <a:rPr lang="pl-PL" sz="1600" dirty="0"/>
            <a:t> to </a:t>
          </a:r>
          <a:r>
            <a:rPr lang="pl-PL" sz="1600" dirty="0" err="1"/>
            <a:t>say</a:t>
          </a:r>
          <a:endParaRPr lang="pl-PL" sz="1600" dirty="0"/>
        </a:p>
      </cdr:txBody>
    </cdr:sp>
  </cdr:relSizeAnchor>
  <cdr:relSizeAnchor xmlns:cdr="http://schemas.openxmlformats.org/drawingml/2006/chartDrawing">
    <cdr:from>
      <cdr:x>0.71154</cdr:x>
      <cdr:y>0.84291</cdr:y>
    </cdr:from>
    <cdr:to>
      <cdr:x>0.9717</cdr:x>
      <cdr:y>0.99652</cdr:y>
    </cdr:to>
    <cdr:sp macro="" textlink="">
      <cdr:nvSpPr>
        <cdr:cNvPr id="8" name="pole tekstowe 1">
          <a:extLst xmlns:a="http://schemas.openxmlformats.org/drawingml/2006/main">
            <a:ext uri="{FF2B5EF4-FFF2-40B4-BE49-F238E27FC236}">
              <a16:creationId xmlns:a16="http://schemas.microsoft.com/office/drawing/2014/main" id="{DE8BB3EB-BDD5-488C-978A-3A6C4BD4245F}"/>
            </a:ext>
          </a:extLst>
        </cdr:cNvPr>
        <cdr:cNvSpPr txBox="1"/>
      </cdr:nvSpPr>
      <cdr:spPr>
        <a:xfrm xmlns:a="http://schemas.openxmlformats.org/drawingml/2006/main">
          <a:off x="6455567" y="3328229"/>
          <a:ext cx="2360427" cy="606551"/>
        </a:xfrm>
        <a:prstGeom xmlns:a="http://schemas.openxmlformats.org/drawingml/2006/main" prst="rect">
          <a:avLst/>
        </a:prstGeom>
        <a:solidFill xmlns:a="http://schemas.openxmlformats.org/drawingml/2006/main">
          <a:schemeClr val="bg1"/>
        </a:solidFill>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600" dirty="0" err="1"/>
            <a:t>Rather</a:t>
          </a:r>
          <a:r>
            <a:rPr lang="pl-PL" sz="1600" dirty="0"/>
            <a:t> not </a:t>
          </a:r>
          <a:r>
            <a:rPr lang="pl-PL" sz="1600" dirty="0" err="1"/>
            <a:t>useful</a:t>
          </a:r>
          <a:endParaRPr lang="pl-PL"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4E6EE6-1D85-4B67-8B60-70368184ACB8}" type="datetimeFigureOut">
              <a:rPr lang="pl-PL" smtClean="0"/>
              <a:t>2021-06-08</a:t>
            </a:fld>
            <a:endParaRPr lang="pl-PL"/>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FE111A-B6FC-4DAE-B58D-EB9ED43AE23F}" type="slidenum">
              <a:rPr lang="pl-PL" smtClean="0"/>
              <a:t>‹#›</a:t>
            </a:fld>
            <a:endParaRPr lang="pl-PL"/>
          </a:p>
        </p:txBody>
      </p:sp>
    </p:spTree>
    <p:extLst>
      <p:ext uri="{BB962C8B-B14F-4D97-AF65-F5344CB8AC3E}">
        <p14:creationId xmlns:p14="http://schemas.microsoft.com/office/powerpoint/2010/main" val="2089142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200" b="0" i="0" kern="1200" dirty="0">
                <a:solidFill>
                  <a:schemeClr val="tx1"/>
                </a:solidFill>
                <a:effectLst/>
                <a:latin typeface="+mn-lt"/>
                <a:ea typeface="+mn-ea"/>
                <a:cs typeface="+mn-cs"/>
              </a:rPr>
              <a:t>In our presentation, we limit ourselves to </a:t>
            </a:r>
            <a:r>
              <a:rPr lang="pl-PL" sz="1200" b="0" i="0" kern="1200" dirty="0" err="1">
                <a:solidFill>
                  <a:schemeClr val="tx1"/>
                </a:solidFill>
                <a:effectLst/>
                <a:latin typeface="+mn-lt"/>
                <a:ea typeface="+mn-ea"/>
                <a:cs typeface="+mn-cs"/>
              </a:rPr>
              <a:t>primary</a:t>
            </a:r>
            <a:r>
              <a:rPr lang="pl-PL" sz="1200" b="0" i="0" kern="1200" dirty="0">
                <a:solidFill>
                  <a:schemeClr val="tx1"/>
                </a:solidFill>
                <a:effectLst/>
                <a:latin typeface="+mn-lt"/>
                <a:ea typeface="+mn-ea"/>
                <a:cs typeface="+mn-cs"/>
              </a:rPr>
              <a:t> and </a:t>
            </a:r>
            <a:r>
              <a:rPr lang="pl-PL" sz="1200" b="0" i="0" kern="1200" dirty="0" err="1">
                <a:solidFill>
                  <a:schemeClr val="tx1"/>
                </a:solidFill>
                <a:effectLst/>
                <a:latin typeface="+mn-lt"/>
                <a:ea typeface="+mn-ea"/>
                <a:cs typeface="+mn-cs"/>
              </a:rPr>
              <a:t>secondary</a:t>
            </a:r>
            <a:r>
              <a:rPr lang="en-US" sz="1200" b="0" i="0" kern="1200" dirty="0">
                <a:solidFill>
                  <a:schemeClr val="tx1"/>
                </a:solidFill>
                <a:effectLst/>
                <a:latin typeface="+mn-lt"/>
                <a:ea typeface="+mn-ea"/>
                <a:cs typeface="+mn-cs"/>
              </a:rPr>
              <a:t> education. We are interested in how cohesion policy has helped and can help in facing the challenges posed by the pandemic, especially the </a:t>
            </a:r>
            <a:r>
              <a:rPr lang="pl-PL" sz="1200" b="0" i="0" kern="1200" dirty="0" err="1">
                <a:solidFill>
                  <a:schemeClr val="tx1"/>
                </a:solidFill>
                <a:effectLst/>
                <a:latin typeface="+mn-lt"/>
                <a:ea typeface="+mn-ea"/>
                <a:cs typeface="+mn-cs"/>
              </a:rPr>
              <a:t>challenges</a:t>
            </a:r>
            <a:r>
              <a:rPr lang="pl-PL" sz="1200" b="0" i="0" kern="1200" dirty="0">
                <a:solidFill>
                  <a:schemeClr val="tx1"/>
                </a:solidFill>
                <a:effectLst/>
                <a:latin typeface="+mn-lt"/>
                <a:ea typeface="+mn-ea"/>
                <a:cs typeface="+mn-cs"/>
              </a:rPr>
              <a:t> of </a:t>
            </a:r>
            <a:r>
              <a:rPr lang="en-US" sz="1200" b="0" i="0" kern="1200" dirty="0">
                <a:solidFill>
                  <a:schemeClr val="tx1"/>
                </a:solidFill>
                <a:effectLst/>
                <a:latin typeface="+mn-lt"/>
                <a:ea typeface="+mn-ea"/>
                <a:cs typeface="+mn-cs"/>
              </a:rPr>
              <a:t>distance </a:t>
            </a:r>
            <a:r>
              <a:rPr lang="pl-PL" sz="1200" b="0" i="0" kern="1200" dirty="0" err="1">
                <a:solidFill>
                  <a:schemeClr val="tx1"/>
                </a:solidFill>
                <a:effectLst/>
                <a:latin typeface="+mn-lt"/>
                <a:ea typeface="+mn-ea"/>
                <a:cs typeface="+mn-cs"/>
              </a:rPr>
              <a:t>education</a:t>
            </a:r>
            <a:r>
              <a:rPr lang="en-US" sz="1200" b="0" i="0" kern="1200" dirty="0">
                <a:solidFill>
                  <a:schemeClr val="tx1"/>
                </a:solidFill>
                <a:effectLst/>
                <a:latin typeface="+mn-lt"/>
                <a:ea typeface="+mn-ea"/>
                <a:cs typeface="+mn-cs"/>
              </a:rPr>
              <a:t>. </a:t>
            </a:r>
            <a:r>
              <a:rPr lang="pl-PL" sz="1200" b="0" i="0" kern="1200" dirty="0" err="1">
                <a:solidFill>
                  <a:schemeClr val="tx1"/>
                </a:solidFill>
                <a:effectLst/>
                <a:latin typeface="+mn-lt"/>
                <a:ea typeface="+mn-ea"/>
                <a:cs typeface="+mn-cs"/>
              </a:rPr>
              <a:t>Our</a:t>
            </a:r>
            <a:r>
              <a:rPr lang="pl-PL" sz="1200" b="0" i="0" kern="1200" dirty="0">
                <a:solidFill>
                  <a:schemeClr val="tx1"/>
                </a:solidFill>
                <a:effectLst/>
                <a:latin typeface="+mn-lt"/>
                <a:ea typeface="+mn-ea"/>
                <a:cs typeface="+mn-cs"/>
              </a:rPr>
              <a:t> </a:t>
            </a:r>
            <a:r>
              <a:rPr lang="pl-PL" sz="1200" b="0" i="0" kern="1200" dirty="0" err="1">
                <a:solidFill>
                  <a:schemeClr val="tx1"/>
                </a:solidFill>
                <a:effectLst/>
                <a:latin typeface="+mn-lt"/>
                <a:ea typeface="+mn-ea"/>
                <a:cs typeface="+mn-cs"/>
              </a:rPr>
              <a:t>work</a:t>
            </a:r>
            <a:r>
              <a:rPr lang="pl-PL" sz="1200" b="0" i="0" kern="1200" dirty="0">
                <a:solidFill>
                  <a:schemeClr val="tx1"/>
                </a:solidFill>
                <a:effectLst/>
                <a:latin typeface="+mn-lt"/>
                <a:ea typeface="+mn-ea"/>
                <a:cs typeface="+mn-cs"/>
              </a:rPr>
              <a:t> </a:t>
            </a:r>
            <a:r>
              <a:rPr lang="pl-PL" sz="1200" b="0" i="0" kern="1200" dirty="0" err="1">
                <a:solidFill>
                  <a:schemeClr val="tx1"/>
                </a:solidFill>
                <a:effectLst/>
                <a:latin typeface="+mn-lt"/>
                <a:ea typeface="+mn-ea"/>
                <a:cs typeface="+mn-cs"/>
              </a:rPr>
              <a:t>is</a:t>
            </a:r>
            <a:r>
              <a:rPr lang="pl-PL" sz="1200" b="0" i="0" kern="1200" dirty="0">
                <a:solidFill>
                  <a:schemeClr val="tx1"/>
                </a:solidFill>
                <a:effectLst/>
                <a:latin typeface="+mn-lt"/>
                <a:ea typeface="+mn-ea"/>
                <a:cs typeface="+mn-cs"/>
              </a:rPr>
              <a:t> </a:t>
            </a:r>
            <a:r>
              <a:rPr lang="pl-PL" sz="1200" b="0" i="0" kern="1200" dirty="0" err="1">
                <a:solidFill>
                  <a:schemeClr val="tx1"/>
                </a:solidFill>
                <a:effectLst/>
                <a:latin typeface="+mn-lt"/>
                <a:ea typeface="+mn-ea"/>
                <a:cs typeface="+mn-cs"/>
              </a:rPr>
              <a:t>based</a:t>
            </a:r>
            <a:r>
              <a:rPr lang="pl-PL" sz="1200" b="0" i="0" kern="1200" dirty="0">
                <a:solidFill>
                  <a:schemeClr val="tx1"/>
                </a:solidFill>
                <a:effectLst/>
                <a:latin typeface="+mn-lt"/>
                <a:ea typeface="+mn-ea"/>
                <a:cs typeface="+mn-cs"/>
              </a:rPr>
              <a:t> on</a:t>
            </a:r>
            <a:r>
              <a:rPr lang="en-US" sz="1200" b="0" i="0" kern="1200" dirty="0">
                <a:solidFill>
                  <a:schemeClr val="tx1"/>
                </a:solidFill>
                <a:effectLst/>
                <a:latin typeface="+mn-lt"/>
                <a:ea typeface="+mn-ea"/>
                <a:cs typeface="+mn-cs"/>
              </a:rPr>
              <a:t> the results of studies conducted in 2020 and 2021.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a:t>
            </a:fld>
            <a:endParaRPr lang="pl-PL"/>
          </a:p>
        </p:txBody>
      </p:sp>
    </p:spTree>
    <p:extLst>
      <p:ext uri="{BB962C8B-B14F-4D97-AF65-F5344CB8AC3E}">
        <p14:creationId xmlns:p14="http://schemas.microsoft.com/office/powerpoint/2010/main" val="4124174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An example of how ESF funds can be used to counter the negative consequences of the pandemic in the field of education, and at the same time to combat the inequality of educational opportunities, by meeting the needs of pupils, is the pilot program "</a:t>
            </a:r>
            <a:r>
              <a:rPr lang="en-US" dirty="0" err="1"/>
              <a:t>Școală</a:t>
            </a:r>
            <a:r>
              <a:rPr lang="en-US" dirty="0"/>
              <a:t> </a:t>
            </a:r>
            <a:r>
              <a:rPr lang="en-US" dirty="0" err="1"/>
              <a:t>după</a:t>
            </a:r>
            <a:r>
              <a:rPr lang="en-US" dirty="0"/>
              <a:t> </a:t>
            </a:r>
            <a:r>
              <a:rPr lang="en-US" dirty="0" err="1"/>
              <a:t>școală</a:t>
            </a:r>
            <a:r>
              <a:rPr lang="en-US" dirty="0"/>
              <a:t>", launched in Romania in March this year. It consists in providing additional classes to specific categories of students requiring support, including students who could not have participated in remote education due to the lack of appropriate computer equipment or Internet access.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10</a:t>
            </a:fld>
            <a:endParaRPr lang="pl-PL"/>
          </a:p>
        </p:txBody>
      </p:sp>
    </p:spTree>
    <p:extLst>
      <p:ext uri="{BB962C8B-B14F-4D97-AF65-F5344CB8AC3E}">
        <p14:creationId xmlns:p14="http://schemas.microsoft.com/office/powerpoint/2010/main" val="2222712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b="0" i="0" dirty="0">
                <a:solidFill>
                  <a:srgbClr val="000000"/>
                </a:solidFill>
                <a:effectLst/>
                <a:latin typeface="Roboto" panose="02000000000000000000" pitchFamily="2" charset="0"/>
              </a:rPr>
              <a:t>We will now say a little more about how the ESF can be used in the future.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11</a:t>
            </a:fld>
            <a:endParaRPr lang="pl-PL"/>
          </a:p>
        </p:txBody>
      </p:sp>
    </p:spTree>
    <p:extLst>
      <p:ext uri="{BB962C8B-B14F-4D97-AF65-F5344CB8AC3E}">
        <p14:creationId xmlns:p14="http://schemas.microsoft.com/office/powerpoint/2010/main" val="3643676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12</a:t>
            </a:fld>
            <a:endParaRPr lang="pl-PL"/>
          </a:p>
        </p:txBody>
      </p:sp>
    </p:spTree>
    <p:extLst>
      <p:ext uri="{BB962C8B-B14F-4D97-AF65-F5344CB8AC3E}">
        <p14:creationId xmlns:p14="http://schemas.microsoft.com/office/powerpoint/2010/main" val="2070773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err="1"/>
              <a:t>Better</a:t>
            </a:r>
            <a:r>
              <a:rPr lang="pl-PL" sz="1200" dirty="0"/>
              <a:t> </a:t>
            </a:r>
            <a:r>
              <a:rPr lang="pl-PL" sz="1200" dirty="0" err="1"/>
              <a:t>access</a:t>
            </a:r>
            <a:r>
              <a:rPr lang="pl-PL" sz="1200" dirty="0"/>
              <a:t> to </a:t>
            </a:r>
            <a:r>
              <a:rPr lang="pl-PL" sz="1200" dirty="0" err="1"/>
              <a:t>laptops</a:t>
            </a:r>
            <a:r>
              <a:rPr lang="pl-PL" sz="1200" dirty="0"/>
              <a:t> for </a:t>
            </a:r>
            <a:r>
              <a:rPr lang="pl-PL" sz="1200" dirty="0" err="1"/>
              <a:t>learners</a:t>
            </a:r>
            <a:r>
              <a:rPr lang="pl-PL" sz="1200" dirty="0"/>
              <a:t> in </a:t>
            </a:r>
            <a:r>
              <a:rPr lang="pl-PL" sz="1200" dirty="0" err="1"/>
              <a:t>schools</a:t>
            </a:r>
            <a:r>
              <a:rPr lang="pl-PL" sz="1200" dirty="0"/>
              <a:t> </a:t>
            </a:r>
            <a:r>
              <a:rPr lang="pl-PL" sz="1200" dirty="0" err="1"/>
              <a:t>is</a:t>
            </a:r>
            <a:r>
              <a:rPr lang="pl-PL" sz="1200" dirty="0"/>
              <a:t> </a:t>
            </a:r>
            <a:r>
              <a:rPr lang="pl-PL" sz="1200" dirty="0" err="1"/>
              <a:t>corelated</a:t>
            </a:r>
            <a:r>
              <a:rPr lang="pl-PL" sz="1200" dirty="0"/>
              <a:t> with </a:t>
            </a:r>
            <a:r>
              <a:rPr lang="pl-PL" sz="1200" dirty="0" err="1"/>
              <a:t>increased</a:t>
            </a:r>
            <a:r>
              <a:rPr lang="pl-PL" sz="1200" dirty="0"/>
              <a:t> </a:t>
            </a:r>
            <a:r>
              <a:rPr lang="pl-PL" sz="1200" dirty="0" err="1"/>
              <a:t>use</a:t>
            </a:r>
            <a:r>
              <a:rPr lang="pl-PL" sz="1200" dirty="0"/>
              <a:t> of </a:t>
            </a:r>
            <a:r>
              <a:rPr lang="pl-PL" sz="1200" dirty="0" err="1"/>
              <a:t>constructivist</a:t>
            </a:r>
            <a:r>
              <a:rPr lang="pl-PL" sz="1200" dirty="0"/>
              <a:t> (</a:t>
            </a:r>
            <a:r>
              <a:rPr lang="pl-PL" sz="1200" dirty="0" err="1"/>
              <a:t>active</a:t>
            </a:r>
            <a:r>
              <a:rPr lang="pl-PL" sz="1200" dirty="0"/>
              <a:t> learning) </a:t>
            </a:r>
            <a:r>
              <a:rPr lang="pl-PL" sz="1200" dirty="0" err="1"/>
              <a:t>approaches</a:t>
            </a:r>
            <a:r>
              <a:rPr lang="pl-PL"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err="1"/>
              <a:t>Currently</a:t>
            </a:r>
            <a:r>
              <a:rPr lang="pl-PL" sz="1200" dirty="0"/>
              <a:t> </a:t>
            </a:r>
            <a:r>
              <a:rPr lang="pl-PL" sz="1200" dirty="0" err="1"/>
              <a:t>there</a:t>
            </a:r>
            <a:r>
              <a:rPr lang="pl-PL" sz="1200" dirty="0"/>
              <a:t> </a:t>
            </a:r>
            <a:r>
              <a:rPr lang="pl-PL" sz="1200" dirty="0" err="1"/>
              <a:t>are</a:t>
            </a:r>
            <a:r>
              <a:rPr lang="pl-PL" sz="1200" dirty="0"/>
              <a:t> </a:t>
            </a:r>
            <a:r>
              <a:rPr lang="pl-PL" sz="1200" dirty="0" err="1"/>
              <a:t>almost</a:t>
            </a:r>
            <a:r>
              <a:rPr lang="pl-PL" sz="1200" dirty="0"/>
              <a:t> no </a:t>
            </a:r>
            <a:r>
              <a:rPr lang="pl-PL" sz="1200" dirty="0" err="1"/>
              <a:t>computers</a:t>
            </a:r>
            <a:r>
              <a:rPr lang="pl-PL" sz="1200" dirty="0"/>
              <a:t> for </a:t>
            </a:r>
            <a:r>
              <a:rPr lang="pl-PL" sz="1200" dirty="0" err="1"/>
              <a:t>learners</a:t>
            </a:r>
            <a:r>
              <a:rPr lang="pl-PL" sz="1200" dirty="0"/>
              <a:t> in </a:t>
            </a:r>
            <a:r>
              <a:rPr lang="pl-PL" sz="1200" dirty="0" err="1"/>
              <a:t>schools</a:t>
            </a:r>
            <a:r>
              <a:rPr lang="pl-PL" sz="1200" dirty="0"/>
              <a:t> </a:t>
            </a:r>
            <a:r>
              <a:rPr lang="pl-PL" sz="1200" dirty="0" err="1"/>
              <a:t>outside</a:t>
            </a:r>
            <a:r>
              <a:rPr lang="pl-PL" sz="1200" dirty="0"/>
              <a:t> </a:t>
            </a:r>
            <a:r>
              <a:rPr lang="pl-PL" sz="1200" dirty="0" err="1"/>
              <a:t>computer</a:t>
            </a:r>
            <a:r>
              <a:rPr lang="pl-PL" sz="1200" dirty="0"/>
              <a:t> </a:t>
            </a:r>
            <a:r>
              <a:rPr lang="pl-PL" sz="1200" dirty="0" err="1"/>
              <a:t>labs</a:t>
            </a:r>
            <a:r>
              <a:rPr lang="pl-PL" sz="1200" dirty="0"/>
              <a:t>, and </a:t>
            </a:r>
            <a:r>
              <a:rPr lang="pl-PL" sz="1200" dirty="0" err="1"/>
              <a:t>only</a:t>
            </a:r>
            <a:r>
              <a:rPr lang="pl-PL" sz="1200" dirty="0"/>
              <a:t> 40% </a:t>
            </a:r>
            <a:r>
              <a:rPr lang="pl-PL" sz="1200" dirty="0" err="1"/>
              <a:t>schools</a:t>
            </a:r>
            <a:r>
              <a:rPr lang="pl-PL" sz="1200" dirty="0"/>
              <a:t> </a:t>
            </a:r>
            <a:r>
              <a:rPr lang="pl-PL" sz="1200" dirty="0" err="1"/>
              <a:t>allow</a:t>
            </a:r>
            <a:r>
              <a:rPr lang="pl-PL" sz="1200" dirty="0"/>
              <a:t> for </a:t>
            </a:r>
            <a:r>
              <a:rPr lang="pl-PL" sz="1200" dirty="0" err="1"/>
              <a:t>smartphones</a:t>
            </a:r>
            <a:r>
              <a:rPr lang="pl-PL" sz="1200" dirty="0"/>
              <a:t> to be </a:t>
            </a:r>
            <a:r>
              <a:rPr lang="pl-PL" sz="1200" dirty="0" err="1"/>
              <a:t>brought</a:t>
            </a:r>
            <a:r>
              <a:rPr lang="pl-PL" sz="1200" dirty="0"/>
              <a:t> to </a:t>
            </a:r>
            <a:r>
              <a:rPr lang="pl-PL" sz="1200" dirty="0" err="1"/>
              <a:t>schoool</a:t>
            </a:r>
            <a:r>
              <a:rPr lang="pl-PL"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err="1"/>
              <a:t>Preparing</a:t>
            </a:r>
            <a:r>
              <a:rPr lang="pl-PL" sz="1200" dirty="0"/>
              <a:t> </a:t>
            </a:r>
            <a:r>
              <a:rPr lang="pl-PL" sz="1200" dirty="0" err="1"/>
              <a:t>students</a:t>
            </a:r>
            <a:r>
              <a:rPr lang="pl-PL" sz="1200" dirty="0"/>
              <a:t>, </a:t>
            </a:r>
            <a:r>
              <a:rPr lang="pl-PL" sz="1200" dirty="0" err="1"/>
              <a:t>teachers</a:t>
            </a:r>
            <a:r>
              <a:rPr lang="pl-PL" sz="1200" dirty="0"/>
              <a:t> and </a:t>
            </a:r>
            <a:r>
              <a:rPr lang="pl-PL" sz="1200" dirty="0" err="1"/>
              <a:t>parents</a:t>
            </a:r>
            <a:r>
              <a:rPr lang="pl-PL" sz="1200" dirty="0"/>
              <a:t> to </a:t>
            </a:r>
            <a:r>
              <a:rPr lang="pl-PL" sz="1200" dirty="0" err="1"/>
              <a:t>bringing</a:t>
            </a:r>
            <a:r>
              <a:rPr lang="pl-PL" sz="1200" dirty="0"/>
              <a:t> </a:t>
            </a:r>
            <a:r>
              <a:rPr lang="pl-PL" sz="1200" dirty="0" err="1"/>
              <a:t>laptops</a:t>
            </a:r>
            <a:r>
              <a:rPr lang="pl-PL" sz="1200" dirty="0"/>
              <a:t> and coworking with a </a:t>
            </a:r>
            <a:r>
              <a:rPr lang="pl-PL" sz="1200" dirty="0" err="1"/>
              <a:t>peer</a:t>
            </a:r>
            <a:r>
              <a:rPr lang="pl-PL" sz="1200" dirty="0"/>
              <a:t> </a:t>
            </a:r>
            <a:r>
              <a:rPr lang="pl-PL" sz="1200" dirty="0" err="1"/>
              <a:t>till</a:t>
            </a:r>
            <a:r>
              <a:rPr lang="pl-PL" sz="1200" dirty="0"/>
              <a:t> </a:t>
            </a:r>
            <a:r>
              <a:rPr lang="pl-PL" sz="1200" dirty="0" err="1"/>
              <a:t>everyone</a:t>
            </a:r>
            <a:r>
              <a:rPr lang="pl-PL" sz="1200" dirty="0"/>
              <a:t> </a:t>
            </a:r>
            <a:r>
              <a:rPr lang="pl-PL" sz="1200" dirty="0" err="1"/>
              <a:t>has</a:t>
            </a:r>
            <a:r>
              <a:rPr lang="pl-PL" sz="1200" dirty="0"/>
              <a:t> </a:t>
            </a:r>
            <a:r>
              <a:rPr lang="pl-PL" sz="1200" dirty="0" err="1"/>
              <a:t>laptops</a:t>
            </a:r>
            <a:r>
              <a:rPr lang="pl-PL" sz="1200" dirty="0"/>
              <a:t> – </a:t>
            </a:r>
            <a:r>
              <a:rPr lang="pl-PL" sz="1200" dirty="0" err="1"/>
              <a:t>preparation</a:t>
            </a:r>
            <a:r>
              <a:rPr lang="pl-PL" sz="1200" dirty="0"/>
              <a:t> </a:t>
            </a:r>
            <a:r>
              <a:rPr lang="pl-PL" sz="1200" dirty="0" err="1"/>
              <a:t>includes</a:t>
            </a:r>
            <a:r>
              <a:rPr lang="pl-PL" sz="1200" dirty="0"/>
              <a:t> </a:t>
            </a:r>
            <a:r>
              <a:rPr lang="pl-PL" sz="1200" dirty="0" err="1"/>
              <a:t>eg</a:t>
            </a:r>
            <a:r>
              <a:rPr lang="pl-PL" sz="1200" dirty="0"/>
              <a:t> </a:t>
            </a:r>
            <a:r>
              <a:rPr lang="pl-PL" sz="1200" dirty="0" err="1"/>
              <a:t>establishing</a:t>
            </a:r>
            <a:r>
              <a:rPr lang="pl-PL" sz="1200" dirty="0"/>
              <a:t> </a:t>
            </a:r>
            <a:r>
              <a:rPr lang="pl-PL" sz="1200" dirty="0" err="1"/>
              <a:t>rules</a:t>
            </a:r>
            <a:r>
              <a:rPr lang="pl-PL" sz="1200" dirty="0"/>
              <a:t>, </a:t>
            </a:r>
            <a:r>
              <a:rPr lang="pl-PL" sz="1200" dirty="0" err="1"/>
              <a:t>ensuring</a:t>
            </a:r>
            <a:r>
              <a:rPr lang="pl-PL" sz="1200" dirty="0"/>
              <a:t> </a:t>
            </a:r>
            <a:r>
              <a:rPr lang="pl-PL" sz="1200" dirty="0" err="1"/>
              <a:t>safety</a:t>
            </a:r>
            <a:r>
              <a:rPr lang="pl-PL" sz="1200" dirty="0"/>
              <a:t>.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13</a:t>
            </a:fld>
            <a:endParaRPr lang="pl-PL"/>
          </a:p>
        </p:txBody>
      </p:sp>
    </p:spTree>
    <p:extLst>
      <p:ext uri="{BB962C8B-B14F-4D97-AF65-F5344CB8AC3E}">
        <p14:creationId xmlns:p14="http://schemas.microsoft.com/office/powerpoint/2010/main" val="1509067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prstClr val="black"/>
                </a:solidFill>
                <a:latin typeface="Consolas" panose="020B0609020204030204" pitchFamily="49" charset="0"/>
              </a:rPr>
              <a:t>Distinct calls for projects dedicated to governing bodies which, before submitting the application, will successfully pass a procedure of development and improvement of the concept of supporting schools (based on strategic undertakings of the Pomeranian Voivodeship). The procedure to be carried out by the voivodeship (or on its behalf).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14</a:t>
            </a:fld>
            <a:endParaRPr lang="pl-PL"/>
          </a:p>
        </p:txBody>
      </p:sp>
    </p:spTree>
    <p:extLst>
      <p:ext uri="{BB962C8B-B14F-4D97-AF65-F5344CB8AC3E}">
        <p14:creationId xmlns:p14="http://schemas.microsoft.com/office/powerpoint/2010/main" val="650335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15</a:t>
            </a:fld>
            <a:endParaRPr lang="pl-PL"/>
          </a:p>
        </p:txBody>
      </p:sp>
    </p:spTree>
    <p:extLst>
      <p:ext uri="{BB962C8B-B14F-4D97-AF65-F5344CB8AC3E}">
        <p14:creationId xmlns:p14="http://schemas.microsoft.com/office/powerpoint/2010/main" val="1216555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spcBef>
                <a:spcPts val="300"/>
              </a:spcBef>
              <a:buNone/>
            </a:pPr>
            <a:r>
              <a:rPr lang="pl-PL" sz="1600" dirty="0" err="1"/>
              <a:t>Priority</a:t>
            </a:r>
            <a:r>
              <a:rPr lang="pl-PL" sz="1600" dirty="0"/>
              <a:t> for </a:t>
            </a:r>
            <a:r>
              <a:rPr lang="pl-PL" sz="1600" dirty="0" err="1"/>
              <a:t>teachers</a:t>
            </a:r>
            <a:r>
              <a:rPr lang="pl-PL" sz="1600" dirty="0"/>
              <a:t>’ </a:t>
            </a:r>
            <a:r>
              <a:rPr lang="pl-PL" sz="1600" dirty="0" err="1"/>
              <a:t>continuous</a:t>
            </a:r>
            <a:r>
              <a:rPr lang="pl-PL" sz="1600" dirty="0"/>
              <a:t> development – </a:t>
            </a:r>
            <a:r>
              <a:rPr lang="pl-PL" sz="1600" dirty="0" err="1"/>
              <a:t>its</a:t>
            </a:r>
            <a:r>
              <a:rPr lang="pl-PL" sz="1600" dirty="0"/>
              <a:t> </a:t>
            </a:r>
            <a:r>
              <a:rPr lang="pl-PL" sz="1600" dirty="0" err="1"/>
              <a:t>results</a:t>
            </a:r>
            <a:r>
              <a:rPr lang="pl-PL" sz="1600" dirty="0"/>
              <a:t> </a:t>
            </a:r>
            <a:r>
              <a:rPr lang="pl-PL" sz="1600" dirty="0" err="1"/>
              <a:t>are</a:t>
            </a:r>
            <a:r>
              <a:rPr lang="pl-PL" sz="1600" dirty="0"/>
              <a:t> </a:t>
            </a:r>
            <a:r>
              <a:rPr lang="pl-PL" sz="1600" dirty="0" err="1"/>
              <a:t>more</a:t>
            </a:r>
            <a:r>
              <a:rPr lang="pl-PL" sz="1600" dirty="0"/>
              <a:t> </a:t>
            </a:r>
            <a:r>
              <a:rPr lang="pl-PL" sz="1600" dirty="0" err="1"/>
              <a:t>widespread</a:t>
            </a:r>
            <a:r>
              <a:rPr lang="pl-PL" sz="1600" dirty="0"/>
              <a:t> and </a:t>
            </a:r>
            <a:r>
              <a:rPr lang="pl-PL" sz="1600" dirty="0" err="1"/>
              <a:t>more</a:t>
            </a:r>
            <a:r>
              <a:rPr lang="pl-PL" sz="1600" dirty="0"/>
              <a:t> </a:t>
            </a:r>
            <a:r>
              <a:rPr lang="pl-PL" sz="1600" dirty="0" err="1"/>
              <a:t>durable</a:t>
            </a:r>
            <a:r>
              <a:rPr lang="pl-PL" sz="1600" dirty="0"/>
              <a:t> </a:t>
            </a:r>
            <a:r>
              <a:rPr lang="pl-PL" sz="1600" dirty="0" err="1"/>
              <a:t>than</a:t>
            </a:r>
            <a:r>
              <a:rPr lang="pl-PL" sz="1600" dirty="0"/>
              <a:t> </a:t>
            </a:r>
            <a:r>
              <a:rPr lang="pl-PL" sz="1600" dirty="0" err="1"/>
              <a:t>extracurricural</a:t>
            </a:r>
            <a:r>
              <a:rPr lang="pl-PL" sz="1600" dirty="0"/>
              <a:t> </a:t>
            </a:r>
            <a:r>
              <a:rPr lang="pl-PL" sz="1600" dirty="0" err="1"/>
              <a:t>activities</a:t>
            </a:r>
            <a:r>
              <a:rPr lang="pl-PL" sz="1600" dirty="0"/>
              <a:t> for </a:t>
            </a:r>
            <a:r>
              <a:rPr lang="pl-PL" sz="1600" dirty="0" err="1"/>
              <a:t>students</a:t>
            </a:r>
            <a:r>
              <a:rPr lang="pl-PL" sz="1600" dirty="0"/>
              <a:t>. </a:t>
            </a:r>
          </a:p>
          <a:p>
            <a:pPr marL="0" indent="0">
              <a:spcBef>
                <a:spcPts val="300"/>
              </a:spcBef>
              <a:buNone/>
            </a:pPr>
            <a:r>
              <a:rPr lang="pl-PL" sz="1200" dirty="0" err="1"/>
              <a:t>Extracurricular</a:t>
            </a:r>
            <a:r>
              <a:rPr lang="pl-PL" sz="1200" dirty="0"/>
              <a:t> </a:t>
            </a:r>
            <a:r>
              <a:rPr lang="pl-PL" sz="1200" dirty="0" err="1"/>
              <a:t>activities</a:t>
            </a:r>
            <a:r>
              <a:rPr lang="pl-PL" sz="1200" dirty="0"/>
              <a:t> </a:t>
            </a:r>
            <a:r>
              <a:rPr lang="pl-PL" sz="1200" dirty="0" err="1"/>
              <a:t>should</a:t>
            </a:r>
            <a:r>
              <a:rPr lang="pl-PL" sz="1200" dirty="0"/>
              <a:t> </a:t>
            </a:r>
            <a:r>
              <a:rPr lang="pl-PL" sz="1200" dirty="0" err="1"/>
              <a:t>also</a:t>
            </a:r>
            <a:r>
              <a:rPr lang="pl-PL" sz="1200" dirty="0"/>
              <a:t> be </a:t>
            </a:r>
            <a:r>
              <a:rPr lang="pl-PL" sz="1200" dirty="0" err="1"/>
              <a:t>financed</a:t>
            </a:r>
            <a:r>
              <a:rPr lang="pl-PL" sz="1200" dirty="0"/>
              <a:t>, but </a:t>
            </a:r>
            <a:r>
              <a:rPr lang="pl-PL" sz="1200" dirty="0" err="1"/>
              <a:t>mostly</a:t>
            </a:r>
            <a:r>
              <a:rPr lang="pl-PL" sz="1200" dirty="0"/>
              <a:t> remedia </a:t>
            </a:r>
            <a:r>
              <a:rPr lang="pl-PL" sz="1200" dirty="0" err="1"/>
              <a:t>ones</a:t>
            </a:r>
            <a:r>
              <a:rPr lang="pl-PL" sz="1200" dirty="0"/>
              <a:t>.</a:t>
            </a:r>
          </a:p>
          <a:p>
            <a:pPr marL="0" indent="0">
              <a:spcBef>
                <a:spcPts val="300"/>
              </a:spcBef>
              <a:buNone/>
            </a:pPr>
            <a:endParaRPr lang="pl-PL" sz="1200" dirty="0"/>
          </a:p>
          <a:p>
            <a:pPr>
              <a:spcBef>
                <a:spcPts val="300"/>
              </a:spcBef>
            </a:pPr>
            <a:r>
              <a:rPr lang="pl-PL" sz="1200" dirty="0" err="1"/>
              <a:t>Resourcdes</a:t>
            </a:r>
            <a:r>
              <a:rPr lang="pl-PL" sz="1200" dirty="0"/>
              <a:t> </a:t>
            </a:r>
            <a:r>
              <a:rPr lang="pl-PL" sz="1200" dirty="0" err="1"/>
              <a:t>fostering</a:t>
            </a:r>
            <a:r>
              <a:rPr lang="pl-PL" sz="1200" dirty="0"/>
              <a:t> </a:t>
            </a:r>
            <a:r>
              <a:rPr lang="pl-PL" sz="1200" dirty="0" err="1"/>
              <a:t>active</a:t>
            </a:r>
            <a:r>
              <a:rPr lang="pl-PL" sz="1200" dirty="0"/>
              <a:t> learning – </a:t>
            </a:r>
            <a:r>
              <a:rPr lang="pl-PL" sz="1200" dirty="0" err="1"/>
              <a:t>eg</a:t>
            </a:r>
            <a:r>
              <a:rPr lang="pl-PL" sz="1200" dirty="0"/>
              <a:t>. </a:t>
            </a:r>
            <a:r>
              <a:rPr lang="pl-PL" sz="1200" dirty="0" err="1"/>
              <a:t>Quizzes</a:t>
            </a:r>
            <a:r>
              <a:rPr lang="pl-PL" sz="1200" dirty="0"/>
              <a:t>, </a:t>
            </a:r>
            <a:r>
              <a:rPr lang="pl-PL" sz="1200" dirty="0" err="1"/>
              <a:t>platforms</a:t>
            </a:r>
            <a:r>
              <a:rPr lang="pl-PL" sz="1200" dirty="0"/>
              <a:t> for </a:t>
            </a:r>
            <a:r>
              <a:rPr lang="pl-PL" sz="1200" dirty="0" err="1"/>
              <a:t>collaboration</a:t>
            </a:r>
            <a:r>
              <a:rPr lang="pl-PL" sz="1200" dirty="0"/>
              <a:t>, </a:t>
            </a:r>
            <a:r>
              <a:rPr lang="pl-PL" sz="1200" dirty="0" err="1"/>
              <a:t>coding</a:t>
            </a:r>
            <a:r>
              <a:rPr lang="pl-PL" sz="1200" dirty="0"/>
              <a:t>.</a:t>
            </a:r>
          </a:p>
          <a:p>
            <a:pPr>
              <a:spcBef>
                <a:spcPts val="300"/>
              </a:spcBef>
            </a:pPr>
            <a:r>
              <a:rPr lang="pl-PL" sz="1200" dirty="0" err="1"/>
              <a:t>Resources</a:t>
            </a:r>
            <a:r>
              <a:rPr lang="pl-PL" sz="1200" dirty="0"/>
              <a:t> to </a:t>
            </a:r>
            <a:r>
              <a:rPr lang="pl-PL" sz="1200" dirty="0" err="1"/>
              <a:t>build</a:t>
            </a:r>
            <a:r>
              <a:rPr lang="pl-PL" sz="1200" dirty="0"/>
              <a:t> </a:t>
            </a:r>
            <a:r>
              <a:rPr lang="pl-PL" sz="1200" dirty="0" err="1"/>
              <a:t>knowledge</a:t>
            </a:r>
            <a:r>
              <a:rPr lang="pl-PL" sz="1200" dirty="0"/>
              <a:t> </a:t>
            </a:r>
            <a:r>
              <a:rPr lang="pl-PL" sz="1200" dirty="0" err="1"/>
              <a:t>based</a:t>
            </a:r>
            <a:r>
              <a:rPr lang="pl-PL" sz="1200" dirty="0"/>
              <a:t> on </a:t>
            </a:r>
            <a:r>
              <a:rPr lang="pl-PL" sz="1200" dirty="0" err="1"/>
              <a:t>practice</a:t>
            </a:r>
            <a:r>
              <a:rPr lang="pl-PL" sz="1200" dirty="0"/>
              <a:t> and </a:t>
            </a:r>
            <a:r>
              <a:rPr lang="pl-PL" sz="1200" dirty="0" err="1"/>
              <a:t>infering</a:t>
            </a:r>
            <a:r>
              <a:rPr lang="pl-PL" sz="1200" dirty="0"/>
              <a:t> </a:t>
            </a:r>
            <a:r>
              <a:rPr lang="pl-PL" sz="1200" dirty="0" err="1"/>
              <a:t>conclusions</a:t>
            </a:r>
            <a:r>
              <a:rPr lang="pl-PL" sz="1200" dirty="0"/>
              <a:t> – </a:t>
            </a:r>
            <a:r>
              <a:rPr lang="pl-PL" sz="1200" dirty="0" err="1"/>
              <a:t>eg</a:t>
            </a:r>
            <a:r>
              <a:rPr lang="pl-PL" sz="1200" dirty="0"/>
              <a:t>. </a:t>
            </a:r>
            <a:r>
              <a:rPr lang="pl-PL" sz="1200" dirty="0" err="1"/>
              <a:t>Recordings</a:t>
            </a:r>
            <a:r>
              <a:rPr lang="pl-PL" sz="1200" dirty="0"/>
              <a:t> for </a:t>
            </a:r>
            <a:r>
              <a:rPr lang="pl-PL" sz="1200" dirty="0" err="1"/>
              <a:t>documentation</a:t>
            </a:r>
            <a:r>
              <a:rPr lang="pl-PL" sz="1200" dirty="0"/>
              <a:t>, </a:t>
            </a:r>
            <a:r>
              <a:rPr lang="pl-PL" sz="1200" dirty="0" err="1"/>
              <a:t>office</a:t>
            </a:r>
            <a:r>
              <a:rPr lang="pl-PL" sz="1200" dirty="0"/>
              <a:t> </a:t>
            </a:r>
            <a:r>
              <a:rPr lang="pl-PL" sz="1200" dirty="0" err="1"/>
              <a:t>package</a:t>
            </a:r>
            <a:r>
              <a:rPr lang="pl-PL" sz="1200" dirty="0"/>
              <a:t> / </a:t>
            </a:r>
            <a:r>
              <a:rPr lang="pl-PL" sz="1200" dirty="0" err="1"/>
              <a:t>worksheet</a:t>
            </a:r>
            <a:r>
              <a:rPr lang="pl-PL" sz="1200" dirty="0"/>
              <a:t> for data </a:t>
            </a:r>
            <a:r>
              <a:rPr lang="pl-PL" sz="1200" dirty="0" err="1"/>
              <a:t>analysis</a:t>
            </a:r>
            <a:r>
              <a:rPr lang="pl-PL" sz="1200" dirty="0"/>
              <a:t>.</a:t>
            </a:r>
          </a:p>
          <a:p>
            <a:pPr>
              <a:spcBef>
                <a:spcPts val="300"/>
              </a:spcBef>
            </a:pPr>
            <a:endParaRPr lang="pl-PL" sz="1200" dirty="0"/>
          </a:p>
          <a:p>
            <a:pPr>
              <a:spcBef>
                <a:spcPts val="300"/>
              </a:spcBef>
            </a:pPr>
            <a:r>
              <a:rPr lang="pl-PL" sz="1200" dirty="0" err="1"/>
              <a:t>Use</a:t>
            </a:r>
            <a:r>
              <a:rPr lang="pl-PL" sz="1200" dirty="0"/>
              <a:t> of </a:t>
            </a:r>
            <a:r>
              <a:rPr lang="pl-PL" sz="1200" dirty="0" err="1"/>
              <a:t>digital</a:t>
            </a:r>
            <a:r>
              <a:rPr lang="pl-PL" sz="1200" dirty="0"/>
              <a:t> </a:t>
            </a:r>
            <a:r>
              <a:rPr lang="pl-PL" sz="1200" dirty="0" err="1"/>
              <a:t>resources</a:t>
            </a:r>
            <a:r>
              <a:rPr lang="pl-PL" sz="1200" dirty="0"/>
              <a:t> for </a:t>
            </a:r>
            <a:r>
              <a:rPr lang="pl-PL" sz="1200" dirty="0" err="1"/>
              <a:t>individualised</a:t>
            </a:r>
            <a:r>
              <a:rPr lang="pl-PL" sz="1200" dirty="0"/>
              <a:t> learning:</a:t>
            </a:r>
          </a:p>
          <a:p>
            <a:pPr marL="171450" marR="0" lvl="0" indent="-171450" algn="l" defTabSz="914400" rtl="0" eaLnBrk="1" fontAlgn="auto" latinLnBrk="0" hangingPunct="1">
              <a:lnSpc>
                <a:spcPct val="100000"/>
              </a:lnSpc>
              <a:spcBef>
                <a:spcPts val="300"/>
              </a:spcBef>
              <a:spcAft>
                <a:spcPts val="0"/>
              </a:spcAft>
              <a:buClrTx/>
              <a:buSzTx/>
              <a:buFontTx/>
              <a:buChar char="-"/>
              <a:tabLst/>
              <a:defRPr/>
            </a:pPr>
            <a:r>
              <a:rPr lang="pl-PL" sz="1200" dirty="0" err="1"/>
              <a:t>Diversifiedmethods</a:t>
            </a:r>
            <a:r>
              <a:rPr lang="pl-PL" sz="1200" dirty="0"/>
              <a:t> and </a:t>
            </a:r>
            <a:r>
              <a:rPr lang="pl-PL" sz="1200" dirty="0" err="1"/>
              <a:t>tools</a:t>
            </a:r>
            <a:r>
              <a:rPr lang="pl-PL" sz="1200" dirty="0"/>
              <a:t> for </a:t>
            </a:r>
            <a:r>
              <a:rPr lang="pl-PL" sz="1200" dirty="0" err="1"/>
              <a:t>diverse</a:t>
            </a:r>
            <a:r>
              <a:rPr lang="pl-PL" sz="1200" dirty="0"/>
              <a:t> learning </a:t>
            </a:r>
            <a:r>
              <a:rPr lang="pl-PL" sz="1200" dirty="0" err="1"/>
              <a:t>styles</a:t>
            </a:r>
            <a:endParaRPr lang="pl-PL" sz="1200" dirty="0"/>
          </a:p>
          <a:p>
            <a:pPr marL="171450" marR="0" lvl="0" indent="-171450" algn="l" defTabSz="914400" rtl="0" eaLnBrk="1" fontAlgn="auto" latinLnBrk="0" hangingPunct="1">
              <a:lnSpc>
                <a:spcPct val="100000"/>
              </a:lnSpc>
              <a:spcBef>
                <a:spcPts val="300"/>
              </a:spcBef>
              <a:spcAft>
                <a:spcPts val="0"/>
              </a:spcAft>
              <a:buClrTx/>
              <a:buSzTx/>
              <a:buFontTx/>
              <a:buChar char="-"/>
              <a:tabLst/>
              <a:defRPr/>
            </a:pPr>
            <a:r>
              <a:rPr lang="pl-PL" sz="1200" dirty="0" err="1"/>
              <a:t>Broader</a:t>
            </a:r>
            <a:r>
              <a:rPr lang="pl-PL" sz="1200" dirty="0"/>
              <a:t> </a:t>
            </a:r>
            <a:r>
              <a:rPr lang="pl-PL" sz="1200" dirty="0" err="1"/>
              <a:t>use</a:t>
            </a:r>
            <a:r>
              <a:rPr lang="pl-PL" sz="1200" dirty="0"/>
              <a:t> of </a:t>
            </a:r>
            <a:r>
              <a:rPr lang="pl-PL" sz="1200" dirty="0" err="1"/>
              <a:t>students</a:t>
            </a:r>
            <a:r>
              <a:rPr lang="pl-PL" sz="1200" dirty="0"/>
              <a:t>’ </a:t>
            </a:r>
            <a:r>
              <a:rPr lang="pl-PL" sz="1200" dirty="0" err="1"/>
              <a:t>own</a:t>
            </a:r>
            <a:r>
              <a:rPr lang="pl-PL" sz="1200" dirty="0"/>
              <a:t> </a:t>
            </a:r>
            <a:r>
              <a:rPr lang="pl-PL" sz="1200" dirty="0" err="1"/>
              <a:t>work</a:t>
            </a:r>
            <a:r>
              <a:rPr lang="pl-PL" sz="1200" dirty="0"/>
              <a:t> </a:t>
            </a:r>
            <a:r>
              <a:rPr lang="pl-PL" sz="1200" dirty="0" err="1"/>
              <a:t>wioth</a:t>
            </a:r>
            <a:r>
              <a:rPr lang="pl-PL" sz="1200" dirty="0"/>
              <a:t> </a:t>
            </a:r>
            <a:r>
              <a:rPr lang="pl-PL" sz="1200" dirty="0" err="1"/>
              <a:t>material</a:t>
            </a:r>
            <a:r>
              <a:rPr lang="pl-PL" sz="1200" dirty="0"/>
              <a:t> </a:t>
            </a:r>
            <a:r>
              <a:rPr lang="pl-PL" sz="1200" dirty="0" err="1"/>
              <a:t>while</a:t>
            </a:r>
            <a:r>
              <a:rPr lang="pl-PL" sz="1200" dirty="0"/>
              <a:t> the </a:t>
            </a:r>
            <a:r>
              <a:rPr lang="pl-PL" sz="1200" dirty="0" err="1"/>
              <a:t>teacher</a:t>
            </a:r>
            <a:r>
              <a:rPr lang="pl-PL" sz="1200" dirty="0"/>
              <a:t> </a:t>
            </a:r>
            <a:r>
              <a:rPr lang="pl-PL" sz="1200" dirty="0" err="1"/>
              <a:t>regains</a:t>
            </a:r>
            <a:r>
              <a:rPr lang="pl-PL" sz="1200" dirty="0"/>
              <a:t> the </a:t>
            </a:r>
            <a:r>
              <a:rPr lang="pl-PL" sz="1200" dirty="0" err="1"/>
              <a:t>time</a:t>
            </a:r>
            <a:r>
              <a:rPr lang="pl-PL" sz="1200" dirty="0"/>
              <a:t> to </a:t>
            </a:r>
            <a:r>
              <a:rPr lang="pl-PL" sz="1200" dirty="0" err="1"/>
              <a:t>work</a:t>
            </a:r>
            <a:r>
              <a:rPr lang="pl-PL" sz="1200" dirty="0"/>
              <a:t> </a:t>
            </a:r>
            <a:r>
              <a:rPr lang="pl-PL" sz="1200" dirty="0" err="1"/>
              <a:t>woth</a:t>
            </a:r>
            <a:r>
              <a:rPr lang="pl-PL" sz="1200" dirty="0"/>
              <a:t> </a:t>
            </a:r>
            <a:r>
              <a:rPr lang="pl-PL" sz="1200" dirty="0" err="1"/>
              <a:t>students</a:t>
            </a:r>
            <a:r>
              <a:rPr lang="pl-PL" sz="1200" dirty="0"/>
              <a:t> </a:t>
            </a:r>
            <a:r>
              <a:rPr lang="pl-PL" sz="1200" dirty="0" err="1"/>
              <a:t>who</a:t>
            </a:r>
            <a:r>
              <a:rPr lang="pl-PL" sz="1200" dirty="0"/>
              <a:t> </a:t>
            </a:r>
            <a:r>
              <a:rPr lang="pl-PL" sz="1200" dirty="0" err="1"/>
              <a:t>need</a:t>
            </a:r>
            <a:r>
              <a:rPr lang="pl-PL" sz="1200" dirty="0"/>
              <a:t> </a:t>
            </a:r>
            <a:r>
              <a:rPr lang="pl-PL" sz="1200" dirty="0" err="1"/>
              <a:t>individual</a:t>
            </a:r>
            <a:r>
              <a:rPr lang="pl-PL" sz="1200" dirty="0"/>
              <a:t> </a:t>
            </a:r>
            <a:r>
              <a:rPr lang="pl-PL" sz="1200" dirty="0" err="1"/>
              <a:t>assistance</a:t>
            </a:r>
            <a:endParaRPr lang="pl-PL" sz="1200" dirty="0"/>
          </a:p>
          <a:p>
            <a:pPr marL="171450" marR="0" lvl="0" indent="-171450" algn="l" defTabSz="914400" rtl="0" eaLnBrk="1" fontAlgn="auto" latinLnBrk="0" hangingPunct="1">
              <a:lnSpc>
                <a:spcPct val="100000"/>
              </a:lnSpc>
              <a:spcBef>
                <a:spcPts val="300"/>
              </a:spcBef>
              <a:spcAft>
                <a:spcPts val="0"/>
              </a:spcAft>
              <a:buClrTx/>
              <a:buSzTx/>
              <a:buFontTx/>
              <a:buChar char="-"/>
              <a:tabLst/>
              <a:defRPr/>
            </a:pPr>
            <a:endParaRPr lang="pl-PL" sz="1200" dirty="0"/>
          </a:p>
          <a:p>
            <a:pPr>
              <a:spcBef>
                <a:spcPts val="300"/>
              </a:spcBef>
            </a:pPr>
            <a:r>
              <a:rPr lang="pl-PL" sz="1200" dirty="0" err="1"/>
              <a:t>Forms</a:t>
            </a:r>
            <a:r>
              <a:rPr lang="pl-PL" sz="1200" dirty="0"/>
              <a:t> of </a:t>
            </a:r>
            <a:r>
              <a:rPr lang="pl-PL" sz="1200" dirty="0" err="1"/>
              <a:t>contiduous</a:t>
            </a:r>
            <a:r>
              <a:rPr lang="pl-PL" sz="1200" dirty="0"/>
              <a:t> </a:t>
            </a:r>
            <a:r>
              <a:rPr lang="pl-PL" sz="1200" dirty="0" err="1"/>
              <a:t>professional</a:t>
            </a:r>
            <a:r>
              <a:rPr lang="pl-PL" sz="1200" dirty="0"/>
              <a:t> development</a:t>
            </a:r>
          </a:p>
          <a:p>
            <a:pPr marL="171450" indent="-171450">
              <a:spcBef>
                <a:spcPts val="300"/>
              </a:spcBef>
              <a:buFontTx/>
              <a:buChar char="-"/>
            </a:pPr>
            <a:r>
              <a:rPr lang="pl-PL" sz="1200" dirty="0"/>
              <a:t>ESF </a:t>
            </a:r>
            <a:r>
              <a:rPr lang="pl-PL" sz="1200" dirty="0" err="1"/>
              <a:t>projects</a:t>
            </a:r>
            <a:r>
              <a:rPr lang="pl-PL" sz="1200" dirty="0"/>
              <a:t> </a:t>
            </a:r>
            <a:r>
              <a:rPr lang="pl-PL" sz="1200" dirty="0" err="1"/>
              <a:t>where</a:t>
            </a:r>
            <a:r>
              <a:rPr lang="pl-PL" sz="1200" dirty="0"/>
              <a:t> </a:t>
            </a:r>
            <a:r>
              <a:rPr lang="pl-PL" sz="1200" dirty="0" err="1"/>
              <a:t>teachers</a:t>
            </a:r>
            <a:r>
              <a:rPr lang="pl-PL" sz="1200" dirty="0"/>
              <a:t> </a:t>
            </a:r>
            <a:r>
              <a:rPr lang="pl-PL" sz="1200" dirty="0" err="1"/>
              <a:t>learn</a:t>
            </a:r>
            <a:r>
              <a:rPr lang="pl-PL" sz="1200" dirty="0"/>
              <a:t> from one </a:t>
            </a:r>
            <a:r>
              <a:rPr lang="pl-PL" sz="1200" dirty="0" err="1"/>
              <a:t>another</a:t>
            </a:r>
            <a:r>
              <a:rPr lang="pl-PL" sz="1200" dirty="0"/>
              <a:t>, </a:t>
            </a:r>
            <a:r>
              <a:rPr lang="pl-PL" sz="1200" dirty="0" err="1"/>
              <a:t>incl</a:t>
            </a:r>
            <a:r>
              <a:rPr lang="pl-PL" sz="1200" dirty="0"/>
              <a:t> in </a:t>
            </a:r>
            <a:r>
              <a:rPr lang="pl-PL" sz="1200" dirty="0" err="1"/>
              <a:t>collaboration</a:t>
            </a:r>
            <a:r>
              <a:rPr lang="pl-PL" sz="1200" dirty="0"/>
              <a:t> </a:t>
            </a:r>
            <a:r>
              <a:rPr lang="pl-PL" sz="1200" dirty="0" err="1"/>
              <a:t>networsk</a:t>
            </a:r>
            <a:endParaRPr lang="pl-PL" sz="1200" dirty="0"/>
          </a:p>
          <a:p>
            <a:pPr marL="171450" indent="-171450">
              <a:spcBef>
                <a:spcPts val="300"/>
              </a:spcBef>
              <a:buFontTx/>
              <a:buChar char="-"/>
            </a:pPr>
            <a:r>
              <a:rPr lang="pl-PL" sz="1200" dirty="0" err="1"/>
              <a:t>Testing</a:t>
            </a:r>
            <a:r>
              <a:rPr lang="pl-PL" sz="1200" dirty="0"/>
              <a:t> of  </a:t>
            </a:r>
            <a:r>
              <a:rPr lang="pl-PL" sz="1200" dirty="0" err="1"/>
              <a:t>methods</a:t>
            </a:r>
            <a:r>
              <a:rPr lang="pl-PL" sz="1200" dirty="0"/>
              <a:t> and </a:t>
            </a:r>
            <a:r>
              <a:rPr lang="pl-PL" sz="1200" dirty="0" err="1"/>
              <a:t>drawing</a:t>
            </a:r>
            <a:r>
              <a:rPr lang="pl-PL" sz="1200" dirty="0"/>
              <a:t> </a:t>
            </a:r>
            <a:r>
              <a:rPr lang="pl-PL" sz="1200" dirty="0" err="1"/>
              <a:t>conclusions</a:t>
            </a:r>
            <a:endParaRPr lang="pl-PL" sz="1200" dirty="0"/>
          </a:p>
          <a:p>
            <a:pPr marL="171450" indent="-171450">
              <a:spcBef>
                <a:spcPts val="300"/>
              </a:spcBef>
              <a:buFontTx/>
              <a:buChar char="-"/>
            </a:pPr>
            <a:r>
              <a:rPr lang="pl-PL" sz="1200" dirty="0" err="1"/>
              <a:t>External</a:t>
            </a:r>
            <a:r>
              <a:rPr lang="pl-PL" sz="1200" dirty="0"/>
              <a:t> </a:t>
            </a:r>
            <a:r>
              <a:rPr lang="pl-PL" sz="1200" dirty="0" err="1"/>
              <a:t>trainiong</a:t>
            </a:r>
            <a:r>
              <a:rPr lang="pl-PL" sz="1200" dirty="0"/>
              <a:t> as </a:t>
            </a:r>
            <a:r>
              <a:rPr lang="pl-PL" sz="1200" dirty="0" err="1"/>
              <a:t>an</a:t>
            </a:r>
            <a:r>
              <a:rPr lang="pl-PL" sz="1200" dirty="0"/>
              <a:t> </a:t>
            </a:r>
            <a:r>
              <a:rPr lang="pl-PL" sz="1200" dirty="0" err="1"/>
              <a:t>additional</a:t>
            </a:r>
            <a:r>
              <a:rPr lang="pl-PL" sz="1200" dirty="0"/>
              <a:t> </a:t>
            </a:r>
            <a:r>
              <a:rPr lang="pl-PL" sz="1200" dirty="0" err="1"/>
              <a:t>means</a:t>
            </a:r>
            <a:endParaRPr lang="pl-PL" sz="1200" dirty="0"/>
          </a:p>
          <a:p>
            <a:pPr>
              <a:spcBef>
                <a:spcPts val="300"/>
              </a:spcBef>
            </a:pPr>
            <a:endParaRPr lang="pl-PL" sz="1200" dirty="0"/>
          </a:p>
          <a:p>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16</a:t>
            </a:fld>
            <a:endParaRPr lang="pl-PL"/>
          </a:p>
        </p:txBody>
      </p:sp>
    </p:spTree>
    <p:extLst>
      <p:ext uri="{BB962C8B-B14F-4D97-AF65-F5344CB8AC3E}">
        <p14:creationId xmlns:p14="http://schemas.microsoft.com/office/powerpoint/2010/main" val="3209111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17</a:t>
            </a:fld>
            <a:endParaRPr lang="pl-PL"/>
          </a:p>
        </p:txBody>
      </p:sp>
    </p:spTree>
    <p:extLst>
      <p:ext uri="{BB962C8B-B14F-4D97-AF65-F5344CB8AC3E}">
        <p14:creationId xmlns:p14="http://schemas.microsoft.com/office/powerpoint/2010/main" val="15088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200" b="0" i="0" kern="1200" dirty="0">
                <a:solidFill>
                  <a:schemeClr val="tx1"/>
                </a:solidFill>
                <a:effectLst/>
                <a:latin typeface="+mn-lt"/>
                <a:ea typeface="+mn-ea"/>
                <a:cs typeface="+mn-cs"/>
              </a:rPr>
              <a:t>In Poland, </a:t>
            </a:r>
            <a:r>
              <a:rPr lang="pl-PL" sz="1200" b="0" i="0" kern="1200" dirty="0" err="1">
                <a:solidFill>
                  <a:schemeClr val="tx1"/>
                </a:solidFill>
                <a:effectLst/>
                <a:latin typeface="+mn-lt"/>
                <a:ea typeface="+mn-ea"/>
                <a:cs typeface="+mn-cs"/>
              </a:rPr>
              <a:t>remote</a:t>
            </a:r>
            <a:r>
              <a:rPr lang="pl-PL" sz="1200" b="0" i="0" kern="1200" dirty="0">
                <a:solidFill>
                  <a:schemeClr val="tx1"/>
                </a:solidFill>
                <a:effectLst/>
                <a:latin typeface="+mn-lt"/>
                <a:ea typeface="+mn-ea"/>
                <a:cs typeface="+mn-cs"/>
              </a:rPr>
              <a:t> </a:t>
            </a:r>
            <a:r>
              <a:rPr lang="pl-PL" sz="1200" b="0" i="0" kern="1200" dirty="0" err="1">
                <a:solidFill>
                  <a:schemeClr val="tx1"/>
                </a:solidFill>
                <a:effectLst/>
                <a:latin typeface="+mn-lt"/>
                <a:ea typeface="+mn-ea"/>
                <a:cs typeface="+mn-cs"/>
              </a:rPr>
              <a:t>education</a:t>
            </a:r>
            <a:r>
              <a:rPr lang="pl-PL"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in all schools was introduced on March 25, 2020 by the ordinance of the Minister of National Education. It lasted until the end of the 2019/2020 </a:t>
            </a:r>
            <a:r>
              <a:rPr lang="pl-PL" sz="1200" b="0" i="0" kern="1200" dirty="0" err="1">
                <a:solidFill>
                  <a:schemeClr val="tx1"/>
                </a:solidFill>
                <a:effectLst/>
                <a:latin typeface="+mn-lt"/>
                <a:ea typeface="+mn-ea"/>
                <a:cs typeface="+mn-cs"/>
              </a:rPr>
              <a:t>academic</a:t>
            </a:r>
            <a:r>
              <a:rPr lang="en-US" sz="1200" b="0" i="0" kern="1200" dirty="0">
                <a:solidFill>
                  <a:schemeClr val="tx1"/>
                </a:solidFill>
                <a:effectLst/>
                <a:latin typeface="+mn-lt"/>
                <a:ea typeface="+mn-ea"/>
                <a:cs typeface="+mn-cs"/>
              </a:rPr>
              <a:t> year, and then from the end of October to May this year, </a:t>
            </a:r>
            <a:r>
              <a:rPr lang="pl-PL" sz="1200" b="0" i="0" kern="1200" dirty="0">
                <a:solidFill>
                  <a:schemeClr val="tx1"/>
                </a:solidFill>
                <a:effectLst/>
                <a:latin typeface="+mn-lt"/>
                <a:ea typeface="+mn-ea"/>
                <a:cs typeface="+mn-cs"/>
              </a:rPr>
              <a:t>with the </a:t>
            </a:r>
            <a:r>
              <a:rPr lang="en-US" sz="1200" b="0" i="0" kern="1200" dirty="0">
                <a:solidFill>
                  <a:schemeClr val="tx1"/>
                </a:solidFill>
                <a:effectLst/>
                <a:latin typeface="+mn-lt"/>
                <a:ea typeface="+mn-ea"/>
                <a:cs typeface="+mn-cs"/>
              </a:rPr>
              <a:t>except</a:t>
            </a:r>
            <a:r>
              <a:rPr lang="pl-PL" sz="1200" b="0" i="0" kern="1200" dirty="0" err="1">
                <a:solidFill>
                  <a:schemeClr val="tx1"/>
                </a:solidFill>
                <a:effectLst/>
                <a:latin typeface="+mn-lt"/>
                <a:ea typeface="+mn-ea"/>
                <a:cs typeface="+mn-cs"/>
              </a:rPr>
              <a:t>ion</a:t>
            </a:r>
            <a:r>
              <a:rPr lang="en-US" sz="1200" b="0" i="0" kern="1200" dirty="0">
                <a:solidFill>
                  <a:schemeClr val="tx1"/>
                </a:solidFill>
                <a:effectLst/>
                <a:latin typeface="+mn-lt"/>
                <a:ea typeface="+mn-ea"/>
                <a:cs typeface="+mn-cs"/>
              </a:rPr>
              <a:t> </a:t>
            </a:r>
            <a:r>
              <a:rPr lang="pl-PL" sz="1200" b="0" i="0" kern="1200" dirty="0">
                <a:solidFill>
                  <a:schemeClr val="tx1"/>
                </a:solidFill>
                <a:effectLst/>
                <a:latin typeface="+mn-lt"/>
                <a:ea typeface="+mn-ea"/>
                <a:cs typeface="+mn-cs"/>
              </a:rPr>
              <a:t>of</a:t>
            </a:r>
            <a:r>
              <a:rPr lang="en-US" sz="1200" b="0" i="0" kern="1200" dirty="0">
                <a:solidFill>
                  <a:schemeClr val="tx1"/>
                </a:solidFill>
                <a:effectLst/>
                <a:latin typeface="+mn-lt"/>
                <a:ea typeface="+mn-ea"/>
                <a:cs typeface="+mn-cs"/>
              </a:rPr>
              <a:t> grades 1-3 of primary school</a:t>
            </a:r>
            <a:r>
              <a:rPr lang="pl-PL" sz="1200" b="0" i="0" kern="1200" dirty="0">
                <a:solidFill>
                  <a:schemeClr val="tx1"/>
                </a:solidFill>
                <a:effectLst/>
                <a:latin typeface="+mn-lt"/>
                <a:ea typeface="+mn-ea"/>
                <a:cs typeface="+mn-cs"/>
              </a:rPr>
              <a:t> in </a:t>
            </a:r>
            <a:r>
              <a:rPr lang="pl-PL" sz="1200" b="0" i="0" kern="1200" dirty="0" err="1">
                <a:solidFill>
                  <a:schemeClr val="tx1"/>
                </a:solidFill>
                <a:effectLst/>
                <a:latin typeface="+mn-lt"/>
                <a:ea typeface="+mn-ea"/>
                <a:cs typeface="+mn-cs"/>
              </a:rPr>
              <a:t>some</a:t>
            </a:r>
            <a:r>
              <a:rPr lang="pl-PL" sz="1200" b="0" i="0" kern="1200" dirty="0">
                <a:solidFill>
                  <a:schemeClr val="tx1"/>
                </a:solidFill>
                <a:effectLst/>
                <a:latin typeface="+mn-lt"/>
                <a:ea typeface="+mn-ea"/>
                <a:cs typeface="+mn-cs"/>
              </a:rPr>
              <a:t> </a:t>
            </a:r>
            <a:r>
              <a:rPr lang="pl-PL" sz="1200" b="0" i="0" kern="1200" dirty="0" err="1">
                <a:solidFill>
                  <a:schemeClr val="tx1"/>
                </a:solidFill>
                <a:effectLst/>
                <a:latin typeface="+mn-lt"/>
                <a:ea typeface="+mn-ea"/>
                <a:cs typeface="+mn-cs"/>
              </a:rPr>
              <a:t>periods</a:t>
            </a:r>
            <a:r>
              <a:rPr lang="en-US" sz="1200" b="0" i="0" kern="1200" dirty="0">
                <a:solidFill>
                  <a:schemeClr val="tx1"/>
                </a:solidFill>
                <a:effectLst/>
                <a:latin typeface="+mn-lt"/>
                <a:ea typeface="+mn-ea"/>
                <a:cs typeface="+mn-cs"/>
              </a:rPr>
              <a:t>. </a:t>
            </a:r>
            <a:endParaRPr lang="pl-PL" sz="1800"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2</a:t>
            </a:fld>
            <a:endParaRPr lang="pl-PL"/>
          </a:p>
        </p:txBody>
      </p:sp>
    </p:spTree>
    <p:extLst>
      <p:ext uri="{BB962C8B-B14F-4D97-AF65-F5344CB8AC3E}">
        <p14:creationId xmlns:p14="http://schemas.microsoft.com/office/powerpoint/2010/main" val="1473738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600" dirty="0">
                <a:solidFill>
                  <a:srgbClr val="70AD47"/>
                </a:solidFill>
              </a:rPr>
              <a:t>Multimedia – </a:t>
            </a:r>
            <a:r>
              <a:rPr lang="pl-PL" sz="1600" dirty="0" err="1">
                <a:solidFill>
                  <a:srgbClr val="70AD47"/>
                </a:solidFill>
              </a:rPr>
              <a:t>students</a:t>
            </a:r>
            <a:r>
              <a:rPr lang="pl-PL" sz="1600" dirty="0">
                <a:solidFill>
                  <a:srgbClr val="70AD47"/>
                </a:solidFill>
              </a:rPr>
              <a:t>’ </a:t>
            </a:r>
            <a:r>
              <a:rPr lang="pl-PL" sz="1600" dirty="0" err="1">
                <a:solidFill>
                  <a:srgbClr val="70AD47"/>
                </a:solidFill>
              </a:rPr>
              <a:t>own</a:t>
            </a:r>
            <a:r>
              <a:rPr lang="pl-PL" sz="1600" dirty="0">
                <a:solidFill>
                  <a:srgbClr val="70AD47"/>
                </a:solidFill>
              </a:rPr>
              <a:t> </a:t>
            </a:r>
            <a:r>
              <a:rPr lang="pl-PL" sz="1600" dirty="0" err="1">
                <a:solidFill>
                  <a:srgbClr val="70AD47"/>
                </a:solidFill>
              </a:rPr>
              <a:t>work</a:t>
            </a:r>
            <a:r>
              <a:rPr lang="pl-PL" sz="1600" dirty="0">
                <a:solidFill>
                  <a:srgbClr val="70AD47"/>
                </a:solidFill>
              </a:rPr>
              <a:t> (</a:t>
            </a:r>
            <a:r>
              <a:rPr lang="pl-PL" sz="1600" dirty="0" err="1">
                <a:solidFill>
                  <a:srgbClr val="70AD47"/>
                </a:solidFill>
              </a:rPr>
              <a:t>eg</a:t>
            </a:r>
            <a:r>
              <a:rPr lang="pl-PL" sz="1600" dirty="0">
                <a:solidFill>
                  <a:srgbClr val="70AD47"/>
                </a:solidFill>
              </a:rPr>
              <a:t> </a:t>
            </a:r>
            <a:r>
              <a:rPr lang="pl-PL" sz="1600" dirty="0" err="1">
                <a:solidFill>
                  <a:srgbClr val="70AD47"/>
                </a:solidFill>
              </a:rPr>
              <a:t>homework</a:t>
            </a:r>
            <a:r>
              <a:rPr lang="pl-PL" sz="1600" dirty="0">
                <a:solidFill>
                  <a:srgbClr val="70AD47"/>
                </a:solidFill>
              </a:rPr>
              <a:t>), </a:t>
            </a:r>
            <a:r>
              <a:rPr lang="pl-PL" sz="1600" dirty="0" err="1">
                <a:solidFill>
                  <a:srgbClr val="70AD47"/>
                </a:solidFill>
              </a:rPr>
              <a:t>however</a:t>
            </a:r>
            <a:r>
              <a:rPr lang="pl-PL" sz="1600" dirty="0">
                <a:solidFill>
                  <a:srgbClr val="70AD47"/>
                </a:solidFill>
              </a:rPr>
              <a:t> </a:t>
            </a:r>
            <a:r>
              <a:rPr lang="pl-PL" sz="1600" dirty="0" err="1">
                <a:solidFill>
                  <a:srgbClr val="70AD47"/>
                </a:solidFill>
              </a:rPr>
              <a:t>teachers</a:t>
            </a:r>
            <a:r>
              <a:rPr lang="pl-PL" sz="1600" dirty="0">
                <a:solidFill>
                  <a:srgbClr val="70AD47"/>
                </a:solidFill>
              </a:rPr>
              <a:t> </a:t>
            </a:r>
            <a:r>
              <a:rPr lang="pl-PL" sz="1600" dirty="0" err="1">
                <a:solidFill>
                  <a:srgbClr val="70AD47"/>
                </a:solidFill>
              </a:rPr>
              <a:t>rarely</a:t>
            </a:r>
            <a:r>
              <a:rPr lang="pl-PL" sz="1600" dirty="0">
                <a:solidFill>
                  <a:srgbClr val="70AD47"/>
                </a:solidFill>
              </a:rPr>
              <a:t> </a:t>
            </a:r>
            <a:r>
              <a:rPr lang="pl-PL" sz="1600" dirty="0" err="1">
                <a:solidFill>
                  <a:srgbClr val="70AD47"/>
                </a:solidFill>
              </a:rPr>
              <a:t>played</a:t>
            </a:r>
            <a:r>
              <a:rPr lang="pl-PL" sz="1600" dirty="0">
                <a:solidFill>
                  <a:srgbClr val="70AD47"/>
                </a:solidFill>
              </a:rPr>
              <a:t> </a:t>
            </a:r>
            <a:r>
              <a:rPr lang="pl-PL" sz="1600" dirty="0" err="1">
                <a:solidFill>
                  <a:srgbClr val="70AD47"/>
                </a:solidFill>
              </a:rPr>
              <a:t>films</a:t>
            </a:r>
            <a:r>
              <a:rPr lang="pl-PL" sz="1600" dirty="0">
                <a:solidFill>
                  <a:srgbClr val="70AD47"/>
                </a:solidFill>
              </a:rPr>
              <a:t> </a:t>
            </a:r>
            <a:r>
              <a:rPr lang="pl-PL" sz="1600" dirty="0" err="1">
                <a:solidFill>
                  <a:srgbClr val="70AD47"/>
                </a:solidFill>
              </a:rPr>
              <a:t>during</a:t>
            </a:r>
            <a:r>
              <a:rPr lang="pl-PL" sz="1600" dirty="0">
                <a:solidFill>
                  <a:srgbClr val="70AD47"/>
                </a:solidFill>
              </a:rPr>
              <a:t> </a:t>
            </a:r>
            <a:r>
              <a:rPr lang="pl-PL" sz="1600" dirty="0" err="1">
                <a:solidFill>
                  <a:srgbClr val="70AD47"/>
                </a:solidFill>
              </a:rPr>
              <a:t>lessons</a:t>
            </a:r>
            <a:endParaRPr lang="pl-PL" sz="1600" dirty="0">
              <a:solidFill>
                <a:srgbClr val="70AD47"/>
              </a:solidFill>
            </a:endParaRPr>
          </a:p>
          <a:p>
            <a:r>
              <a:rPr lang="pl-PL" sz="1600" dirty="0">
                <a:solidFill>
                  <a:srgbClr val="70AD47"/>
                </a:solidFill>
              </a:rPr>
              <a:t>Applications </a:t>
            </a:r>
            <a:r>
              <a:rPr lang="pl-PL" sz="1600" dirty="0" err="1">
                <a:solidFill>
                  <a:srgbClr val="70AD47"/>
                </a:solidFill>
              </a:rPr>
              <a:t>fostering</a:t>
            </a:r>
            <a:r>
              <a:rPr lang="pl-PL" sz="1600" dirty="0">
                <a:solidFill>
                  <a:srgbClr val="70AD47"/>
                </a:solidFill>
              </a:rPr>
              <a:t> </a:t>
            </a:r>
            <a:r>
              <a:rPr lang="pl-PL" sz="1600" dirty="0" err="1">
                <a:solidFill>
                  <a:srgbClr val="70AD47"/>
                </a:solidFill>
              </a:rPr>
              <a:t>active</a:t>
            </a:r>
            <a:r>
              <a:rPr lang="pl-PL" sz="1600" dirty="0">
                <a:solidFill>
                  <a:srgbClr val="70AD47"/>
                </a:solidFill>
              </a:rPr>
              <a:t> learning – </a:t>
            </a:r>
            <a:r>
              <a:rPr lang="pl-PL" sz="1600" dirty="0" err="1">
                <a:solidFill>
                  <a:srgbClr val="70AD47"/>
                </a:solidFill>
              </a:rPr>
              <a:t>such</a:t>
            </a:r>
            <a:r>
              <a:rPr lang="pl-PL" sz="1600" dirty="0">
                <a:solidFill>
                  <a:srgbClr val="70AD47"/>
                </a:solidFill>
              </a:rPr>
              <a:t> as </a:t>
            </a:r>
            <a:r>
              <a:rPr lang="pl-PL" sz="1200" dirty="0" err="1"/>
              <a:t>Quizziz</a:t>
            </a:r>
            <a:r>
              <a:rPr lang="pl-PL" sz="1200" dirty="0"/>
              <a:t>, </a:t>
            </a:r>
            <a:r>
              <a:rPr lang="pl-PL" sz="1200" dirty="0" err="1"/>
              <a:t>Kahoot</a:t>
            </a:r>
            <a:r>
              <a:rPr lang="pl-PL" sz="1200" dirty="0"/>
              <a:t>, </a:t>
            </a:r>
            <a:r>
              <a:rPr lang="pl-PL" sz="1200" dirty="0" err="1"/>
              <a:t>Mentimeter</a:t>
            </a:r>
            <a:r>
              <a:rPr lang="pl-PL" sz="1200" dirty="0"/>
              <a:t>, </a:t>
            </a:r>
            <a:r>
              <a:rPr lang="pl-PL" sz="1200" dirty="0" err="1"/>
              <a:t>Slido</a:t>
            </a:r>
            <a:r>
              <a:rPr lang="pl-PL" sz="1200" dirty="0"/>
              <a:t>.</a:t>
            </a:r>
          </a:p>
          <a:p>
            <a:r>
              <a:rPr lang="pl-PL" sz="1200" dirty="0">
                <a:solidFill>
                  <a:srgbClr val="70AD47"/>
                </a:solidFill>
              </a:rPr>
              <a:t>Applications for </a:t>
            </a:r>
            <a:r>
              <a:rPr lang="pl-PL" sz="1200" dirty="0" err="1">
                <a:solidFill>
                  <a:srgbClr val="70AD47"/>
                </a:solidFill>
              </a:rPr>
              <a:t>remote</a:t>
            </a:r>
            <a:r>
              <a:rPr lang="pl-PL" sz="1200" dirty="0">
                <a:solidFill>
                  <a:srgbClr val="70AD47"/>
                </a:solidFill>
              </a:rPr>
              <a:t> </a:t>
            </a:r>
            <a:r>
              <a:rPr lang="pl-PL" sz="1200" dirty="0" err="1">
                <a:solidFill>
                  <a:srgbClr val="70AD47"/>
                </a:solidFill>
              </a:rPr>
              <a:t>collaboration</a:t>
            </a:r>
            <a:r>
              <a:rPr lang="pl-PL" sz="1200" dirty="0">
                <a:solidFill>
                  <a:srgbClr val="70AD47"/>
                </a:solidFill>
              </a:rPr>
              <a:t> – </a:t>
            </a:r>
            <a:r>
              <a:rPr lang="pl-PL" sz="1200" dirty="0" err="1">
                <a:solidFill>
                  <a:srgbClr val="70AD47"/>
                </a:solidFill>
              </a:rPr>
              <a:t>eg</a:t>
            </a:r>
            <a:r>
              <a:rPr lang="pl-PL" sz="1200" dirty="0">
                <a:solidFill>
                  <a:srgbClr val="70AD47"/>
                </a:solidFill>
              </a:rPr>
              <a:t>. </a:t>
            </a:r>
            <a:r>
              <a:rPr lang="pl-PL" sz="1050" dirty="0" err="1"/>
              <a:t>Padlet</a:t>
            </a:r>
            <a:r>
              <a:rPr lang="pl-PL" sz="1050" dirty="0"/>
              <a:t>, </a:t>
            </a:r>
            <a:r>
              <a:rPr lang="pl-PL" sz="1050" dirty="0" err="1"/>
              <a:t>Stormboard</a:t>
            </a:r>
            <a:r>
              <a:rPr lang="pl-PL" sz="1050" dirty="0"/>
              <a:t>, Miro.</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a:t>2/3 </a:t>
            </a:r>
            <a:r>
              <a:rPr lang="pl-PL" sz="1200" dirty="0" err="1"/>
              <a:t>used</a:t>
            </a:r>
            <a:r>
              <a:rPr lang="pl-PL" sz="1200" dirty="0"/>
              <a:t> 2/3 </a:t>
            </a:r>
            <a:r>
              <a:rPr lang="pl-PL" sz="1200" dirty="0" err="1"/>
              <a:t>methods</a:t>
            </a:r>
            <a:r>
              <a:rPr lang="pl-PL" sz="1200" dirty="0"/>
              <a:t> and </a:t>
            </a:r>
            <a:r>
              <a:rPr lang="pl-PL" sz="1200" dirty="0" err="1"/>
              <a:t>tools</a:t>
            </a:r>
            <a:r>
              <a:rPr lang="pl-PL" sz="1200" dirty="0"/>
              <a:t> </a:t>
            </a:r>
            <a:r>
              <a:rPr lang="pl-PL" sz="1200" dirty="0" err="1"/>
              <a:t>that</a:t>
            </a:r>
            <a:r>
              <a:rPr lang="pl-PL" sz="1200" dirty="0"/>
              <a:t> </a:t>
            </a:r>
            <a:r>
              <a:rPr lang="pl-PL" sz="1200" dirty="0" err="1"/>
              <a:t>were</a:t>
            </a:r>
            <a:r>
              <a:rPr lang="pl-PL" sz="1200" dirty="0"/>
              <a:t> </a:t>
            </a:r>
            <a:r>
              <a:rPr lang="pl-PL" sz="1200" dirty="0" err="1"/>
              <a:t>asked</a:t>
            </a:r>
            <a:r>
              <a:rPr lang="pl-PL" sz="1200" dirty="0"/>
              <a:t> </a:t>
            </a:r>
            <a:r>
              <a:rPr lang="pl-PL" sz="1200" dirty="0" err="1"/>
              <a:t>about</a:t>
            </a:r>
            <a:r>
              <a:rPr lang="pl-PL"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dirty="0" err="1"/>
              <a:t>Around</a:t>
            </a:r>
            <a:r>
              <a:rPr lang="pl-PL" sz="1200" dirty="0"/>
              <a:t> ¼ </a:t>
            </a:r>
            <a:r>
              <a:rPr lang="pl-PL" sz="1200" dirty="0" err="1"/>
              <a:t>students</a:t>
            </a:r>
            <a:r>
              <a:rPr lang="pl-PL" sz="1200" dirty="0"/>
              <a:t> </a:t>
            </a:r>
            <a:r>
              <a:rPr lang="pl-PL" sz="1200" dirty="0" err="1"/>
              <a:t>don;t</a:t>
            </a:r>
            <a:r>
              <a:rPr lang="pl-PL" sz="1200" dirty="0"/>
              <a:t> want to </a:t>
            </a:r>
            <a:r>
              <a:rPr lang="pl-PL" sz="1200" dirty="0" err="1"/>
              <a:t>come</a:t>
            </a:r>
            <a:r>
              <a:rPr lang="pl-PL" sz="1200" dirty="0"/>
              <a:t> </a:t>
            </a:r>
            <a:r>
              <a:rPr lang="pl-PL" sz="1200" dirty="0" err="1"/>
              <a:t>back</a:t>
            </a:r>
            <a:r>
              <a:rPr lang="pl-PL" sz="1200" dirty="0"/>
              <a:t> to </a:t>
            </a:r>
            <a:r>
              <a:rPr lang="pl-PL" sz="1200" dirty="0" err="1"/>
              <a:t>education</a:t>
            </a:r>
            <a:r>
              <a:rPr lang="pl-PL" sz="1200" dirty="0"/>
              <a:t> </a:t>
            </a:r>
            <a:r>
              <a:rPr lang="pl-PL" sz="1200" dirty="0" err="1"/>
              <a:t>at</a:t>
            </a:r>
            <a:r>
              <a:rPr lang="pl-PL" sz="1200" dirty="0"/>
              <a:t> </a:t>
            </a:r>
            <a:r>
              <a:rPr lang="pl-PL" sz="1200" dirty="0" err="1"/>
              <a:t>school</a:t>
            </a:r>
            <a:r>
              <a:rPr lang="pl-PL" sz="1200" dirty="0"/>
              <a:t>. </a:t>
            </a:r>
            <a:r>
              <a:rPr lang="pl-PL" sz="1800" dirty="0">
                <a:effectLst/>
                <a:latin typeface="Calibri" panose="020F0502020204030204" pitchFamily="34" charset="0"/>
                <a:ea typeface="Calibri" panose="020F0502020204030204" pitchFamily="34" charset="0"/>
                <a:cs typeface="Times New Roman" panose="02020603050405020304" pitchFamily="18" charset="0"/>
              </a:rPr>
              <a:t>PISA 2018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shows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that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Polish</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learners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are</a:t>
            </a:r>
            <a:r>
              <a:rPr lang="pl-PL" sz="1800" dirty="0">
                <a:effectLst/>
                <a:latin typeface="Calibri" panose="020F0502020204030204" pitchFamily="34" charset="0"/>
                <a:ea typeface="Calibri" panose="020F0502020204030204" pitchFamily="34" charset="0"/>
                <a:cs typeface="Times New Roman" panose="02020603050405020304" pitchFamily="18" charset="0"/>
              </a:rPr>
              <a:t> much less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often</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satisfied</a:t>
            </a:r>
            <a:r>
              <a:rPr lang="pl-PL" sz="1800" dirty="0">
                <a:effectLst/>
                <a:latin typeface="Calibri" panose="020F0502020204030204" pitchFamily="34" charset="0"/>
                <a:ea typeface="Calibri" panose="020F0502020204030204" pitchFamily="34" charset="0"/>
                <a:cs typeface="Times New Roman" panose="02020603050405020304" pitchFamily="18" charset="0"/>
              </a:rPr>
              <a:t> with learning and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they</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believe</a:t>
            </a:r>
            <a:r>
              <a:rPr lang="pl-PL" sz="1800" dirty="0">
                <a:effectLst/>
                <a:latin typeface="Calibri" panose="020F0502020204030204" pitchFamily="34" charset="0"/>
                <a:ea typeface="Calibri" panose="020F0502020204030204" pitchFamily="34" charset="0"/>
                <a:cs typeface="Times New Roman" panose="02020603050405020304" pitchFamily="18" charset="0"/>
              </a:rPr>
              <a:t> in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their</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abilities</a:t>
            </a:r>
            <a:r>
              <a:rPr lang="pl-PL" sz="1800" dirty="0">
                <a:effectLst/>
                <a:latin typeface="Calibri" panose="020F0502020204030204" pitchFamily="34" charset="0"/>
                <a:ea typeface="Calibri" panose="020F0502020204030204" pitchFamily="34" charset="0"/>
                <a:cs typeface="Times New Roman" panose="02020603050405020304" pitchFamily="18" charset="0"/>
              </a:rPr>
              <a:t> much less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often</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than</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learners</a:t>
            </a:r>
            <a:r>
              <a:rPr lang="pl-PL" sz="1800" dirty="0">
                <a:effectLst/>
                <a:latin typeface="Calibri" panose="020F0502020204030204" pitchFamily="34" charset="0"/>
                <a:ea typeface="Calibri" panose="020F0502020204030204" pitchFamily="34" charset="0"/>
                <a:cs typeface="Times New Roman" panose="02020603050405020304" pitchFamily="18" charset="0"/>
              </a:rPr>
              <a:t> from most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developed</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countries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Whereas</a:t>
            </a:r>
            <a:r>
              <a:rPr lang="pl-PL" sz="1800" dirty="0">
                <a:effectLst/>
                <a:latin typeface="Calibri" panose="020F0502020204030204" pitchFamily="34" charset="0"/>
                <a:ea typeface="Calibri" panose="020F0502020204030204" pitchFamily="34" charset="0"/>
                <a:cs typeface="Times New Roman" panose="02020603050405020304" pitchFamily="18" charset="0"/>
              </a:rPr>
              <a:t> HBSC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studies</a:t>
            </a:r>
            <a:r>
              <a:rPr lang="pl-PL" sz="1800" dirty="0">
                <a:effectLst/>
                <a:latin typeface="Calibri" panose="020F0502020204030204" pitchFamily="34" charset="0"/>
                <a:ea typeface="Calibri" panose="020F0502020204030204" pitchFamily="34" charset="0"/>
                <a:cs typeface="Times New Roman" panose="02020603050405020304" pitchFamily="18" charset="0"/>
              </a:rPr>
              <a:t> show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an</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increasing</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percendate</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learners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experiencing</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school</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stress</a:t>
            </a:r>
            <a:r>
              <a:rPr lang="pl-PL" sz="1800" dirty="0">
                <a:effectLst/>
                <a:latin typeface="Calibri" panose="020F0502020204030204" pitchFamily="34" charset="0"/>
                <a:ea typeface="Calibri" panose="020F0502020204030204" pitchFamily="34" charset="0"/>
                <a:cs typeface="Times New Roman" panose="02020603050405020304" pitchFamily="18" charset="0"/>
              </a:rPr>
              <a:t> and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deteriorating</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peer</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relationships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This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research</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reminds</a:t>
            </a:r>
            <a:r>
              <a:rPr lang="pl-PL" sz="1800" dirty="0">
                <a:effectLst/>
                <a:latin typeface="Calibri" panose="020F0502020204030204" pitchFamily="34" charset="0"/>
                <a:ea typeface="Calibri" panose="020F0502020204030204" pitchFamily="34" charset="0"/>
                <a:cs typeface="Times New Roman" panose="02020603050405020304" pitchFamily="18" charset="0"/>
              </a:rPr>
              <a:t> of the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necessity</a:t>
            </a:r>
            <a:r>
              <a:rPr lang="pl-PL" sz="1800" dirty="0">
                <a:effectLst/>
                <a:latin typeface="Calibri" panose="020F0502020204030204" pitchFamily="34" charset="0"/>
                <a:ea typeface="Calibri" panose="020F0502020204030204" pitchFamily="34" charset="0"/>
                <a:cs typeface="Times New Roman" panose="02020603050405020304" pitchFamily="18" charset="0"/>
              </a:rPr>
              <a:t> to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implement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deep</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changes</a:t>
            </a:r>
            <a:r>
              <a:rPr lang="pl-PL" sz="1800" dirty="0">
                <a:effectLst/>
                <a:latin typeface="Calibri" panose="020F0502020204030204" pitchFamily="34" charset="0"/>
                <a:ea typeface="Calibri" panose="020F0502020204030204" pitchFamily="34" charset="0"/>
                <a:cs typeface="Times New Roman" panose="02020603050405020304" pitchFamily="18" charset="0"/>
              </a:rPr>
              <a:t> in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education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in order for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participation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in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education</a:t>
            </a:r>
            <a:r>
              <a:rPr lang="pl-PL" sz="1800" dirty="0">
                <a:effectLst/>
                <a:latin typeface="Calibri" panose="020F0502020204030204" pitchFamily="34" charset="0"/>
                <a:ea typeface="Calibri" panose="020F0502020204030204" pitchFamily="34" charset="0"/>
                <a:cs typeface="Times New Roman" panose="02020603050405020304" pitchFamily="18" charset="0"/>
              </a:rPr>
              <a:t> to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become</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beneficial</a:t>
            </a:r>
            <a:r>
              <a:rPr lang="pl-PL" sz="1800" dirty="0">
                <a:effectLst/>
                <a:latin typeface="Calibri" panose="020F0502020204030204" pitchFamily="34" charset="0"/>
                <a:ea typeface="Calibri" panose="020F0502020204030204" pitchFamily="34" charset="0"/>
                <a:cs typeface="Times New Roman" panose="02020603050405020304" pitchFamily="18" charset="0"/>
              </a:rPr>
              <a:t> for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learners</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wellbeing</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Symbol zastępczy numeru slajdu 3"/>
          <p:cNvSpPr>
            <a:spLocks noGrp="1"/>
          </p:cNvSpPr>
          <p:nvPr>
            <p:ph type="sldNum" sz="quarter" idx="5"/>
          </p:nvPr>
        </p:nvSpPr>
        <p:spPr/>
        <p:txBody>
          <a:bodyPr/>
          <a:lstStyle/>
          <a:p>
            <a:fld id="{32FE111A-B6FC-4DAE-B58D-EB9ED43AE23F}" type="slidenum">
              <a:rPr lang="pl-PL" smtClean="0"/>
              <a:t>3</a:t>
            </a:fld>
            <a:endParaRPr lang="pl-PL"/>
          </a:p>
        </p:txBody>
      </p:sp>
    </p:spTree>
    <p:extLst>
      <p:ext uri="{BB962C8B-B14F-4D97-AF65-F5344CB8AC3E}">
        <p14:creationId xmlns:p14="http://schemas.microsoft.com/office/powerpoint/2010/main" val="1612642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200" b="0" i="0" kern="1200" dirty="0">
                <a:solidFill>
                  <a:schemeClr val="tx1"/>
                </a:solidFill>
                <a:effectLst/>
                <a:latin typeface="+mn-lt"/>
                <a:ea typeface="+mn-ea"/>
                <a:cs typeface="+mn-cs"/>
              </a:rPr>
              <a:t>The period of the pandemic has clearly shown that remote education requires infrastructure, e-resources and competences. Infrastructure means not only access to computer equipment and the Internet, but also </a:t>
            </a:r>
            <a:r>
              <a:rPr lang="pl-PL" sz="1200" b="0" i="0" kern="1200" dirty="0" err="1">
                <a:solidFill>
                  <a:schemeClr val="tx1"/>
                </a:solidFill>
                <a:effectLst/>
                <a:latin typeface="+mn-lt"/>
                <a:ea typeface="+mn-ea"/>
                <a:cs typeface="+mn-cs"/>
              </a:rPr>
              <a:t>appropriate</a:t>
            </a:r>
            <a:r>
              <a:rPr lang="pl-PL"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housing conditions, for example a quiet place at home where </a:t>
            </a:r>
            <a:r>
              <a:rPr lang="pl-PL" sz="1200" b="0" i="0" kern="1200" dirty="0">
                <a:solidFill>
                  <a:schemeClr val="tx1"/>
                </a:solidFill>
                <a:effectLst/>
                <a:latin typeface="+mn-lt"/>
                <a:ea typeface="+mn-ea"/>
                <a:cs typeface="+mn-cs"/>
              </a:rPr>
              <a:t>a</a:t>
            </a:r>
            <a:r>
              <a:rPr lang="en-US" sz="1200" b="0" i="0" kern="1200" dirty="0">
                <a:solidFill>
                  <a:schemeClr val="tx1"/>
                </a:solidFill>
                <a:effectLst/>
                <a:latin typeface="+mn-lt"/>
                <a:ea typeface="+mn-ea"/>
                <a:cs typeface="+mn-cs"/>
              </a:rPr>
              <a:t> child can participate in online lessons. </a:t>
            </a:r>
            <a:r>
              <a:rPr lang="pl-PL" sz="1200" b="0" i="0" kern="1200" dirty="0">
                <a:solidFill>
                  <a:schemeClr val="tx1"/>
                </a:solidFill>
                <a:effectLst/>
                <a:latin typeface="+mn-lt"/>
                <a:ea typeface="+mn-ea"/>
                <a:cs typeface="+mn-cs"/>
              </a:rPr>
              <a:t>W</a:t>
            </a:r>
            <a:r>
              <a:rPr lang="en-US" sz="1200" b="0" i="0" kern="1200" dirty="0">
                <a:solidFill>
                  <a:schemeClr val="tx1"/>
                </a:solidFill>
                <a:effectLst/>
                <a:latin typeface="+mn-lt"/>
                <a:ea typeface="+mn-ea"/>
                <a:cs typeface="+mn-cs"/>
              </a:rPr>
              <a:t>hen it comes to competences, it is worth remembering that not only the competences of teachers and students are important, but also the competences of parents, de</a:t>
            </a:r>
            <a:r>
              <a:rPr lang="pl-PL" sz="1200" b="0" i="0" kern="1200" dirty="0" err="1">
                <a:solidFill>
                  <a:schemeClr val="tx1"/>
                </a:solidFill>
                <a:effectLst/>
                <a:latin typeface="+mn-lt"/>
                <a:ea typeface="+mn-ea"/>
                <a:cs typeface="+mn-cs"/>
              </a:rPr>
              <a:t>termining</a:t>
            </a:r>
            <a:r>
              <a:rPr lang="en-US" sz="1200" b="0" i="0" kern="1200" dirty="0">
                <a:solidFill>
                  <a:schemeClr val="tx1"/>
                </a:solidFill>
                <a:effectLst/>
                <a:latin typeface="+mn-lt"/>
                <a:ea typeface="+mn-ea"/>
                <a:cs typeface="+mn-cs"/>
              </a:rPr>
              <a:t> to what extent they can motivate and support the child. </a:t>
            </a:r>
            <a:r>
              <a:rPr lang="pl-PL" sz="1200" b="0" i="0" kern="1200" dirty="0">
                <a:solidFill>
                  <a:schemeClr val="tx1"/>
                </a:solidFill>
                <a:effectLst/>
                <a:latin typeface="+mn-lt"/>
                <a:ea typeface="+mn-ea"/>
                <a:cs typeface="+mn-cs"/>
              </a:rPr>
              <a:t>It </a:t>
            </a:r>
            <a:r>
              <a:rPr lang="pl-PL" sz="1200" b="0" i="0" kern="1200" dirty="0" err="1">
                <a:solidFill>
                  <a:schemeClr val="tx1"/>
                </a:solidFill>
                <a:effectLst/>
                <a:latin typeface="+mn-lt"/>
                <a:ea typeface="+mn-ea"/>
                <a:cs typeface="+mn-cs"/>
              </a:rPr>
              <a:t>is</a:t>
            </a:r>
            <a:r>
              <a:rPr lang="pl-PL"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not only </a:t>
            </a:r>
            <a:r>
              <a:rPr lang="pl-PL" sz="1200" b="0" i="0" kern="1200" dirty="0" err="1">
                <a:solidFill>
                  <a:schemeClr val="tx1"/>
                </a:solidFill>
                <a:effectLst/>
                <a:latin typeface="+mn-lt"/>
                <a:ea typeface="+mn-ea"/>
                <a:cs typeface="+mn-cs"/>
              </a:rPr>
              <a:t>about</a:t>
            </a:r>
            <a:r>
              <a:rPr lang="pl-PL"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digital competences. Effective remote education requires </a:t>
            </a:r>
            <a:r>
              <a:rPr lang="pl-PL" sz="1200" b="0" i="0" kern="1200" dirty="0">
                <a:solidFill>
                  <a:schemeClr val="tx1"/>
                </a:solidFill>
                <a:effectLst/>
                <a:latin typeface="+mn-lt"/>
                <a:ea typeface="+mn-ea"/>
                <a:cs typeface="+mn-cs"/>
              </a:rPr>
              <a:t>a </a:t>
            </a:r>
            <a:r>
              <a:rPr lang="pl-PL" sz="1200" b="0" i="0" kern="1200" dirty="0" err="1">
                <a:solidFill>
                  <a:schemeClr val="tx1"/>
                </a:solidFill>
                <a:effectLst/>
                <a:latin typeface="+mn-lt"/>
                <a:ea typeface="+mn-ea"/>
                <a:cs typeface="+mn-cs"/>
              </a:rPr>
              <a:t>combination</a:t>
            </a:r>
            <a:r>
              <a:rPr lang="pl-PL" sz="1200" b="0" i="0" kern="1200" dirty="0">
                <a:solidFill>
                  <a:schemeClr val="tx1"/>
                </a:solidFill>
                <a:effectLst/>
                <a:latin typeface="+mn-lt"/>
                <a:ea typeface="+mn-ea"/>
                <a:cs typeface="+mn-cs"/>
              </a:rPr>
              <a:t> of </a:t>
            </a:r>
            <a:r>
              <a:rPr lang="en-US" sz="1200" b="0" i="0" kern="1200" dirty="0">
                <a:solidFill>
                  <a:schemeClr val="tx1"/>
                </a:solidFill>
                <a:effectLst/>
                <a:latin typeface="+mn-lt"/>
                <a:ea typeface="+mn-ea"/>
                <a:cs typeface="+mn-cs"/>
              </a:rPr>
              <a:t>ICT skills, </a:t>
            </a:r>
            <a:r>
              <a:rPr lang="pl-PL" sz="1200" b="0" i="0" kern="1200" dirty="0" err="1">
                <a:solidFill>
                  <a:schemeClr val="tx1"/>
                </a:solidFill>
                <a:effectLst/>
                <a:latin typeface="+mn-lt"/>
                <a:ea typeface="+mn-ea"/>
                <a:cs typeface="+mn-cs"/>
              </a:rPr>
              <a:t>pedagogical</a:t>
            </a:r>
            <a:r>
              <a:rPr lang="pl-PL"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skills, and knowledge of the subject of learning. For example, in the case of a teacher, computer literacy is not enough. Even </a:t>
            </a:r>
            <a:r>
              <a:rPr lang="pl-PL" sz="1200" b="0" i="0" kern="1200" dirty="0" err="1">
                <a:solidFill>
                  <a:schemeClr val="tx1"/>
                </a:solidFill>
                <a:effectLst/>
                <a:latin typeface="+mn-lt"/>
                <a:ea typeface="+mn-ea"/>
                <a:cs typeface="+mn-cs"/>
              </a:rPr>
              <a:t>accompanying</a:t>
            </a:r>
            <a:r>
              <a:rPr lang="pl-PL"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ability to use effective </a:t>
            </a:r>
            <a:r>
              <a:rPr lang="pl-PL" sz="1200" b="0" i="0" kern="1200" dirty="0" err="1">
                <a:solidFill>
                  <a:schemeClr val="tx1"/>
                </a:solidFill>
                <a:effectLst/>
                <a:latin typeface="+mn-lt"/>
                <a:ea typeface="+mn-ea"/>
                <a:cs typeface="+mn-cs"/>
              </a:rPr>
              <a:t>didactic</a:t>
            </a:r>
            <a:r>
              <a:rPr lang="en-US" sz="1200" b="0" i="0" kern="1200" dirty="0">
                <a:solidFill>
                  <a:schemeClr val="tx1"/>
                </a:solidFill>
                <a:effectLst/>
                <a:latin typeface="+mn-lt"/>
                <a:ea typeface="+mn-ea"/>
                <a:cs typeface="+mn-cs"/>
              </a:rPr>
              <a:t> techniques is not enough. What is also needed is the ability to use ICT in teaching. In addition, there are competences in the subject taught, in combination with the competences previously mentioned - for example the ability to use simulation software in the field of physics. A complex set of competences is </a:t>
            </a:r>
            <a:r>
              <a:rPr lang="pl-PL" sz="1200" b="0" i="0" kern="1200" dirty="0" err="1">
                <a:solidFill>
                  <a:schemeClr val="tx1"/>
                </a:solidFill>
                <a:effectLst/>
                <a:latin typeface="+mn-lt"/>
                <a:ea typeface="+mn-ea"/>
                <a:cs typeface="+mn-cs"/>
              </a:rPr>
              <a:t>thus</a:t>
            </a:r>
            <a:r>
              <a:rPr lang="en-US" sz="1200" b="0" i="0" kern="1200" dirty="0">
                <a:solidFill>
                  <a:schemeClr val="tx1"/>
                </a:solidFill>
                <a:effectLst/>
                <a:latin typeface="+mn-lt"/>
                <a:ea typeface="+mn-ea"/>
                <a:cs typeface="+mn-cs"/>
              </a:rPr>
              <a:t> required here. </a:t>
            </a:r>
            <a:endParaRPr lang="pl-PL"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two of these three areas, barriers to distance education emerged - shortages of infrastructure and competences. Such barriers generate inequalities in educational opportunities. Many reports on distance education published in Poland concluded that educational inequalities in the pandemic conditions have </a:t>
            </a:r>
            <a:r>
              <a:rPr lang="pl-PL" sz="1200" b="0" i="0" kern="1200" dirty="0" err="1">
                <a:solidFill>
                  <a:schemeClr val="tx1"/>
                </a:solidFill>
                <a:effectLst/>
                <a:latin typeface="+mn-lt"/>
                <a:ea typeface="+mn-ea"/>
                <a:cs typeface="+mn-cs"/>
              </a:rPr>
              <a:t>increased</a:t>
            </a:r>
            <a:r>
              <a:rPr lang="en-US" sz="1200" b="0" i="0" kern="1200" dirty="0">
                <a:solidFill>
                  <a:schemeClr val="tx1"/>
                </a:solidFill>
                <a:effectLst/>
                <a:latin typeface="+mn-lt"/>
                <a:ea typeface="+mn-ea"/>
                <a:cs typeface="+mn-cs"/>
              </a:rPr>
              <a:t> because young people from disadvantaged backgrounds had poorer access to equipment and the Internet, worse housing conditions, </a:t>
            </a:r>
            <a:r>
              <a:rPr lang="pl-PL" sz="1200" b="0" i="0" kern="1200" dirty="0" err="1">
                <a:solidFill>
                  <a:schemeClr val="tx1"/>
                </a:solidFill>
                <a:effectLst/>
                <a:latin typeface="+mn-lt"/>
                <a:ea typeface="+mn-ea"/>
                <a:cs typeface="+mn-cs"/>
              </a:rPr>
              <a:t>lower</a:t>
            </a:r>
            <a:r>
              <a:rPr lang="pl-PL" sz="1200" b="0" i="0" kern="1200" dirty="0">
                <a:solidFill>
                  <a:schemeClr val="tx1"/>
                </a:solidFill>
                <a:effectLst/>
                <a:latin typeface="+mn-lt"/>
                <a:ea typeface="+mn-ea"/>
                <a:cs typeface="+mn-cs"/>
              </a:rPr>
              <a:t> </a:t>
            </a:r>
            <a:r>
              <a:rPr lang="pl-PL" sz="1200" b="0" i="0" kern="1200" dirty="0" err="1">
                <a:solidFill>
                  <a:schemeClr val="tx1"/>
                </a:solidFill>
                <a:effectLst/>
                <a:latin typeface="+mn-lt"/>
                <a:ea typeface="+mn-ea"/>
                <a:cs typeface="+mn-cs"/>
              </a:rPr>
              <a:t>ability</a:t>
            </a:r>
            <a:r>
              <a:rPr lang="pl-PL" sz="1200" b="0" i="0" kern="1200" dirty="0">
                <a:solidFill>
                  <a:schemeClr val="tx1"/>
                </a:solidFill>
                <a:effectLst/>
                <a:latin typeface="+mn-lt"/>
                <a:ea typeface="+mn-ea"/>
                <a:cs typeface="+mn-cs"/>
              </a:rPr>
              <a:t> to</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participat</a:t>
            </a:r>
            <a:r>
              <a:rPr lang="pl-PL" sz="1200" b="0" i="0" kern="1200" dirty="0">
                <a:solidFill>
                  <a:schemeClr val="tx1"/>
                </a:solidFill>
                <a:effectLst/>
                <a:latin typeface="+mn-lt"/>
                <a:ea typeface="+mn-ea"/>
                <a:cs typeface="+mn-cs"/>
              </a:rPr>
              <a:t>e</a:t>
            </a:r>
            <a:r>
              <a:rPr lang="en-US" sz="1200" b="0" i="0" kern="1200" dirty="0">
                <a:solidFill>
                  <a:schemeClr val="tx1"/>
                </a:solidFill>
                <a:effectLst/>
                <a:latin typeface="+mn-lt"/>
                <a:ea typeface="+mn-ea"/>
                <a:cs typeface="+mn-cs"/>
              </a:rPr>
              <a:t> in remote lessons and less parental support. The matter is not so clear-cut, one can indicate categories of people for whom remote education meant the reduction of the barriers they experienced (e.g. young people from peripheral rural areas, for whom the inconvenience of commuting to distant secondary schools turned out to be a greater problem than using a computer and the Internet) . The prevailing opinion, however, is that </a:t>
            </a:r>
            <a:r>
              <a:rPr lang="pl-PL" sz="1200" b="0" i="0" kern="1200" dirty="0">
                <a:solidFill>
                  <a:schemeClr val="tx1"/>
                </a:solidFill>
                <a:effectLst/>
                <a:latin typeface="+mn-lt"/>
                <a:ea typeface="+mn-ea"/>
                <a:cs typeface="+mn-cs"/>
              </a:rPr>
              <a:t>the </a:t>
            </a:r>
            <a:r>
              <a:rPr lang="en-US" sz="1200" b="0" i="0" kern="1200" dirty="0" err="1">
                <a:solidFill>
                  <a:schemeClr val="tx1"/>
                </a:solidFill>
                <a:effectLst/>
                <a:latin typeface="+mn-lt"/>
                <a:ea typeface="+mn-ea"/>
                <a:cs typeface="+mn-cs"/>
              </a:rPr>
              <a:t>inequalit</a:t>
            </a:r>
            <a:r>
              <a:rPr lang="pl-PL" sz="1200" b="0" i="0" kern="1200" dirty="0" err="1">
                <a:solidFill>
                  <a:schemeClr val="tx1"/>
                </a:solidFill>
                <a:effectLst/>
                <a:latin typeface="+mn-lt"/>
                <a:ea typeface="+mn-ea"/>
                <a:cs typeface="+mn-cs"/>
              </a:rPr>
              <a:t>ies</a:t>
            </a:r>
            <a:r>
              <a:rPr lang="en-US" sz="1200" b="0" i="0" kern="1200" dirty="0">
                <a:solidFill>
                  <a:schemeClr val="tx1"/>
                </a:solidFill>
                <a:effectLst/>
                <a:latin typeface="+mn-lt"/>
                <a:ea typeface="+mn-ea"/>
                <a:cs typeface="+mn-cs"/>
              </a:rPr>
              <a:t> increased under the conditions of the pandemic. If we look at the three areas mentioned on this slide, for each of them we can indicate actions financed under the cohesion policy that could improve the conditions for conducting remote education in Poland. In the field of infrastructure, these were investments, mainly in school</a:t>
            </a:r>
            <a:r>
              <a:rPr lang="pl-PL"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equip</a:t>
            </a:r>
            <a:r>
              <a:rPr lang="pl-PL" sz="1200" b="0" i="0" kern="1200" dirty="0" err="1">
                <a:solidFill>
                  <a:schemeClr val="tx1"/>
                </a:solidFill>
                <a:effectLst/>
                <a:latin typeface="+mn-lt"/>
                <a:ea typeface="+mn-ea"/>
                <a:cs typeface="+mn-cs"/>
              </a:rPr>
              <a:t>ment</a:t>
            </a:r>
            <a:r>
              <a:rPr lang="en-US" sz="1200" b="0" i="0" kern="1200" dirty="0">
                <a:solidFill>
                  <a:schemeClr val="tx1"/>
                </a:solidFill>
                <a:effectLst/>
                <a:latin typeface="+mn-lt"/>
                <a:ea typeface="+mn-ea"/>
                <a:cs typeface="+mn-cs"/>
              </a:rPr>
              <a:t>. In the field of e-resources, these were e-resources developed </a:t>
            </a:r>
            <a:r>
              <a:rPr lang="pl-PL" sz="1200" b="0" i="0" kern="1200" dirty="0" err="1">
                <a:solidFill>
                  <a:schemeClr val="tx1"/>
                </a:solidFill>
                <a:effectLst/>
                <a:latin typeface="+mn-lt"/>
                <a:ea typeface="+mn-ea"/>
                <a:cs typeface="+mn-cs"/>
              </a:rPr>
              <a:t>under</a:t>
            </a:r>
            <a:r>
              <a:rPr lang="en-US" sz="1200" b="0" i="0" kern="1200" dirty="0">
                <a:solidFill>
                  <a:schemeClr val="tx1"/>
                </a:solidFill>
                <a:effectLst/>
                <a:latin typeface="+mn-lt"/>
                <a:ea typeface="+mn-ea"/>
                <a:cs typeface="+mn-cs"/>
              </a:rPr>
              <a:t> ESF projects. In the area of ​​competences, teacher training in the </a:t>
            </a:r>
            <a:r>
              <a:rPr lang="pl-PL" sz="1200" b="0" i="0" kern="1200" dirty="0" err="1">
                <a:solidFill>
                  <a:schemeClr val="tx1"/>
                </a:solidFill>
                <a:effectLst/>
                <a:latin typeface="+mn-lt"/>
                <a:ea typeface="+mn-ea"/>
                <a:cs typeface="+mn-cs"/>
              </a:rPr>
              <a:t>didactic</a:t>
            </a:r>
            <a:r>
              <a:rPr lang="pl-PL"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use of ICT was of key importance. We will now look at these three interventions one by one and, on the basis of the research results, we will try to say to what extent they helped in practice in conducting </a:t>
            </a:r>
            <a:r>
              <a:rPr lang="pl-PL" sz="1200" b="0" i="0" kern="1200" dirty="0" err="1">
                <a:solidFill>
                  <a:schemeClr val="tx1"/>
                </a:solidFill>
                <a:effectLst/>
                <a:latin typeface="+mn-lt"/>
                <a:ea typeface="+mn-ea"/>
                <a:cs typeface="+mn-cs"/>
              </a:rPr>
              <a:t>remote</a:t>
            </a:r>
            <a:r>
              <a:rPr lang="en-US" sz="1200" b="0" i="0" kern="1200" dirty="0">
                <a:solidFill>
                  <a:schemeClr val="tx1"/>
                </a:solidFill>
                <a:effectLst/>
                <a:latin typeface="+mn-lt"/>
                <a:ea typeface="+mn-ea"/>
                <a:cs typeface="+mn-cs"/>
              </a:rPr>
              <a:t> education in Poland.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4</a:t>
            </a:fld>
            <a:endParaRPr lang="pl-PL"/>
          </a:p>
        </p:txBody>
      </p:sp>
    </p:spTree>
    <p:extLst>
      <p:ext uri="{BB962C8B-B14F-4D97-AF65-F5344CB8AC3E}">
        <p14:creationId xmlns:p14="http://schemas.microsoft.com/office/powerpoint/2010/main" val="2452667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As far as infrastructure is concerned, the most important intervention under the cohesion policy was investment in school equipment and Internet access infrastructure, including the development of the National Educational Network, which was supposed to provide broadband Internet access to all public schools in Poland. Particularly noteworthy are the "Remote school" programs, launched after the outbreak of the pandemic, under which ERDF funds were allocated to the purchase of computers by local governments for teachers and students.</a:t>
            </a:r>
          </a:p>
          <a:p>
            <a:r>
              <a:rPr lang="en-US" dirty="0"/>
              <a:t>It should be noted that the impact of these interventions on remote education was limited, because the interventions before the pandemic were aimed mainly at improving the equipment of schools, whereas, as the chart shows, during the pandemic, the vast majority of teachers used their own private equipment and the Internet rather than school resources, which may had been co-financed from EU funds. It can be concluded that the effects of the </a:t>
            </a:r>
            <a:r>
              <a:rPr lang="en-US" dirty="0" err="1"/>
              <a:t>inteventions</a:t>
            </a:r>
            <a:r>
              <a:rPr lang="en-US" dirty="0"/>
              <a:t> carried out were positive - for example, investments in Internet access infrastructure probably contributed to the improvement of the connection quality in some peripheral areas - but only small.</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5</a:t>
            </a:fld>
            <a:endParaRPr lang="pl-PL"/>
          </a:p>
        </p:txBody>
      </p:sp>
    </p:spTree>
    <p:extLst>
      <p:ext uri="{BB962C8B-B14F-4D97-AF65-F5344CB8AC3E}">
        <p14:creationId xmlns:p14="http://schemas.microsoft.com/office/powerpoint/2010/main" val="745423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When it comes to providing e-resources, the most important intervention taken under the cohesion policy in Poland was the creation and development of the epodreczniki.pl platform, later renamed to become ZPE, an acronym for "the Integrated Educational Platform". It gathers educational e-resources developed under ESF projects. Before the pandemic, the intensity of use of this platform was very low. Indeed, with the introduction of universal distance learning, there has been a sharp increase in interest in the platform from students and teachers. Then, however, interest in the platform decreased until the end of the academic year. It was practically nil during the summer holidays, then increased slightly after the start of the new academic year, and especially after returning to remote education in all schools. However, it did not reach the pre-summer level by the end of 2020.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6</a:t>
            </a:fld>
            <a:endParaRPr lang="pl-PL"/>
          </a:p>
        </p:txBody>
      </p:sp>
    </p:spTree>
    <p:extLst>
      <p:ext uri="{BB962C8B-B14F-4D97-AF65-F5344CB8AC3E}">
        <p14:creationId xmlns:p14="http://schemas.microsoft.com/office/powerpoint/2010/main" val="3633563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In the end, the position of the epodreczniki.pl public platform compared to other sources of electronic educational materials at the beginning of this school year was similar to the one already observed in an evaluation study from 2017. About half of the teachers using e-resources declared to use the platform. A slightly greater percentage of teachers used e-resources provided by commercial publishers, but in fact this category includes many different repositories and websites, of which perhaps none individually reaches the level of the epodreczniki.pl platform. It seems that the distance between the epodreczniki.pl platform and the commercial publishers treated jointly has decreased over time.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7</a:t>
            </a:fld>
            <a:endParaRPr lang="pl-PL"/>
          </a:p>
        </p:txBody>
      </p:sp>
    </p:spTree>
    <p:extLst>
      <p:ext uri="{BB962C8B-B14F-4D97-AF65-F5344CB8AC3E}">
        <p14:creationId xmlns:p14="http://schemas.microsoft.com/office/powerpoint/2010/main" val="579990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We are moving to the area of competence. In this case, we rely on the results of this year's evaluation study, commissioned by the Department of ESF in the Ministry of Funds and Regional Policy and taking into account the trainings in the use of ICT in teaching, financed by the ESF and carried out under regional operational programs. As can be seen in the chart, the overwhelming majority of teachers found the training useful in remote teaching</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8</a:t>
            </a:fld>
            <a:endParaRPr lang="pl-PL"/>
          </a:p>
        </p:txBody>
      </p:sp>
    </p:spTree>
    <p:extLst>
      <p:ext uri="{BB962C8B-B14F-4D97-AF65-F5344CB8AC3E}">
        <p14:creationId xmlns:p14="http://schemas.microsoft.com/office/powerpoint/2010/main" val="3246462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The aforementioned study did not rely </a:t>
            </a:r>
            <a:r>
              <a:rPr lang="pl-PL" dirty="0"/>
              <a:t>e</a:t>
            </a:r>
            <a:r>
              <a:rPr lang="en-US" dirty="0" err="1"/>
              <a:t>xclusively</a:t>
            </a:r>
            <a:r>
              <a:rPr lang="en-US" dirty="0"/>
              <a:t> on declarations. Also counterfactual analysis, based on a control group of teachers,  was performed to estimate the impact of participation in training on the way remote teaching was conducted. According to the results, the training lead to an increase in the percentage of teachers who conducted online lessons in real time, and especially of those who made students work in groups via the Internet, and to a decrease in the percentage of teachers who sent assignments to students so that they work separately. This may be interpreted as an evidence of impact of ESF projects, consisting in dissemination of more advanced uses of ICT (also those developing valuable competences, such as the ability to work in a team), which replaced simple sending tasks. The training also resulted in an increase in the percentage of teachers using file sharing tools (such as Microsoft Teams, Google Drive, OneDrive, Dropbox, etc.) and student engagement tools (e.g., </a:t>
            </a:r>
            <a:r>
              <a:rPr lang="en-US" dirty="0" err="1"/>
              <a:t>Mentimeter</a:t>
            </a:r>
            <a:r>
              <a:rPr lang="en-US" dirty="0"/>
              <a:t>, </a:t>
            </a:r>
            <a:r>
              <a:rPr lang="en-US" dirty="0" err="1"/>
              <a:t>Slido</a:t>
            </a:r>
            <a:r>
              <a:rPr lang="en-US" dirty="0"/>
              <a:t>, Kahoot, </a:t>
            </a:r>
            <a:r>
              <a:rPr lang="en-US" dirty="0" err="1"/>
              <a:t>Quizziz</a:t>
            </a:r>
            <a:r>
              <a:rPr lang="en-US" dirty="0"/>
              <a:t>), as well as a reduction in the percentage of teachers using a</a:t>
            </a:r>
            <a:r>
              <a:rPr lang="pl-PL" dirty="0"/>
              <a:t> </a:t>
            </a:r>
            <a:r>
              <a:rPr lang="pl-PL" dirty="0" err="1"/>
              <a:t>digital</a:t>
            </a:r>
            <a:r>
              <a:rPr lang="pl-PL" dirty="0"/>
              <a:t> </a:t>
            </a:r>
            <a:r>
              <a:rPr lang="pl-PL" dirty="0" err="1"/>
              <a:t>class</a:t>
            </a:r>
            <a:r>
              <a:rPr lang="pl-PL" dirty="0"/>
              <a:t> register</a:t>
            </a:r>
            <a:r>
              <a:rPr lang="en-US" dirty="0"/>
              <a:t>. This can also be interpreted as an increased uptake of more advanced tools, replacing basic tools, related to a change in the teaching techniques used. </a:t>
            </a:r>
            <a:endParaRPr lang="pl-PL" dirty="0"/>
          </a:p>
        </p:txBody>
      </p:sp>
      <p:sp>
        <p:nvSpPr>
          <p:cNvPr id="4" name="Symbol zastępczy numeru slajdu 3"/>
          <p:cNvSpPr>
            <a:spLocks noGrp="1"/>
          </p:cNvSpPr>
          <p:nvPr>
            <p:ph type="sldNum" sz="quarter" idx="5"/>
          </p:nvPr>
        </p:nvSpPr>
        <p:spPr/>
        <p:txBody>
          <a:bodyPr/>
          <a:lstStyle/>
          <a:p>
            <a:fld id="{32FE111A-B6FC-4DAE-B58D-EB9ED43AE23F}" type="slidenum">
              <a:rPr lang="pl-PL" smtClean="0"/>
              <a:t>9</a:t>
            </a:fld>
            <a:endParaRPr lang="pl-PL"/>
          </a:p>
        </p:txBody>
      </p:sp>
    </p:spTree>
    <p:extLst>
      <p:ext uri="{BB962C8B-B14F-4D97-AF65-F5344CB8AC3E}">
        <p14:creationId xmlns:p14="http://schemas.microsoft.com/office/powerpoint/2010/main" val="3822556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C3D0C4-357F-4D8E-AECF-ABF970DD3D7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pl-PL"/>
          </a:p>
        </p:txBody>
      </p:sp>
      <p:sp>
        <p:nvSpPr>
          <p:cNvPr id="3" name="Sottotitolo 2">
            <a:extLst>
              <a:ext uri="{FF2B5EF4-FFF2-40B4-BE49-F238E27FC236}">
                <a16:creationId xmlns:a16="http://schemas.microsoft.com/office/drawing/2014/main" id="{BFE8BC75-FC63-4F13-B6B6-94D7E7F673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pl-PL"/>
          </a:p>
        </p:txBody>
      </p:sp>
      <p:sp>
        <p:nvSpPr>
          <p:cNvPr id="4" name="Segnaposto data 3">
            <a:extLst>
              <a:ext uri="{FF2B5EF4-FFF2-40B4-BE49-F238E27FC236}">
                <a16:creationId xmlns:a16="http://schemas.microsoft.com/office/drawing/2014/main" id="{0249AE2A-3AFC-4ED7-9276-B4AEC0CD8956}"/>
              </a:ext>
            </a:extLst>
          </p:cNvPr>
          <p:cNvSpPr>
            <a:spLocks noGrp="1"/>
          </p:cNvSpPr>
          <p:nvPr>
            <p:ph type="dt" sz="half" idx="10"/>
          </p:nvPr>
        </p:nvSpPr>
        <p:spPr/>
        <p:txBody>
          <a:bodyPr/>
          <a:lstStyle/>
          <a:p>
            <a:fld id="{C073A9F9-C069-4DB5-BF4F-CB7E78D2C034}" type="datetime1">
              <a:rPr lang="pl-PL" smtClean="0"/>
              <a:t>2021-06-08</a:t>
            </a:fld>
            <a:endParaRPr lang="pl-PL"/>
          </a:p>
        </p:txBody>
      </p:sp>
      <p:sp>
        <p:nvSpPr>
          <p:cNvPr id="5" name="Segnaposto piè di pagina 4">
            <a:extLst>
              <a:ext uri="{FF2B5EF4-FFF2-40B4-BE49-F238E27FC236}">
                <a16:creationId xmlns:a16="http://schemas.microsoft.com/office/drawing/2014/main" id="{6BE8F058-FDF4-48D1-BCBD-FD3E7E06E7DC}"/>
              </a:ext>
            </a:extLst>
          </p:cNvPr>
          <p:cNvSpPr>
            <a:spLocks noGrp="1"/>
          </p:cNvSpPr>
          <p:nvPr>
            <p:ph type="ftr" sz="quarter" idx="11"/>
          </p:nvPr>
        </p:nvSpPr>
        <p:spPr/>
        <p:txBody>
          <a:bodyPr/>
          <a:lstStyle/>
          <a:p>
            <a:endParaRPr lang="pl-PL"/>
          </a:p>
        </p:txBody>
      </p:sp>
      <p:sp>
        <p:nvSpPr>
          <p:cNvPr id="6" name="Segnaposto numero diapositiva 5">
            <a:extLst>
              <a:ext uri="{FF2B5EF4-FFF2-40B4-BE49-F238E27FC236}">
                <a16:creationId xmlns:a16="http://schemas.microsoft.com/office/drawing/2014/main" id="{110885C6-801B-4243-A5D3-543B6C64855F}"/>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4286254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667880-2C5D-48A6-A133-EF714DF85C05}"/>
              </a:ext>
            </a:extLst>
          </p:cNvPr>
          <p:cNvSpPr>
            <a:spLocks noGrp="1"/>
          </p:cNvSpPr>
          <p:nvPr>
            <p:ph type="title"/>
          </p:nvPr>
        </p:nvSpPr>
        <p:spPr/>
        <p:txBody>
          <a:bodyPr/>
          <a:lstStyle/>
          <a:p>
            <a:r>
              <a:rPr lang="it-IT"/>
              <a:t>Fare clic per modificare lo stile del titolo dello schema</a:t>
            </a:r>
            <a:endParaRPr lang="pl-PL"/>
          </a:p>
        </p:txBody>
      </p:sp>
      <p:sp>
        <p:nvSpPr>
          <p:cNvPr id="3" name="Segnaposto testo verticale 2">
            <a:extLst>
              <a:ext uri="{FF2B5EF4-FFF2-40B4-BE49-F238E27FC236}">
                <a16:creationId xmlns:a16="http://schemas.microsoft.com/office/drawing/2014/main" id="{BD3ED387-75C5-462E-8AF8-9B185B18441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4" name="Segnaposto data 3">
            <a:extLst>
              <a:ext uri="{FF2B5EF4-FFF2-40B4-BE49-F238E27FC236}">
                <a16:creationId xmlns:a16="http://schemas.microsoft.com/office/drawing/2014/main" id="{96C1238C-82AD-438F-A2DB-BCB574B45F29}"/>
              </a:ext>
            </a:extLst>
          </p:cNvPr>
          <p:cNvSpPr>
            <a:spLocks noGrp="1"/>
          </p:cNvSpPr>
          <p:nvPr>
            <p:ph type="dt" sz="half" idx="10"/>
          </p:nvPr>
        </p:nvSpPr>
        <p:spPr/>
        <p:txBody>
          <a:bodyPr/>
          <a:lstStyle/>
          <a:p>
            <a:fld id="{68283226-DA3B-4AF9-99B0-3258D0BFA740}" type="datetime1">
              <a:rPr lang="pl-PL" smtClean="0"/>
              <a:t>2021-06-08</a:t>
            </a:fld>
            <a:endParaRPr lang="pl-PL"/>
          </a:p>
        </p:txBody>
      </p:sp>
      <p:sp>
        <p:nvSpPr>
          <p:cNvPr id="5" name="Segnaposto piè di pagina 4">
            <a:extLst>
              <a:ext uri="{FF2B5EF4-FFF2-40B4-BE49-F238E27FC236}">
                <a16:creationId xmlns:a16="http://schemas.microsoft.com/office/drawing/2014/main" id="{E4710B73-4CBA-4DA0-A6D4-5F8014AE1BBA}"/>
              </a:ext>
            </a:extLst>
          </p:cNvPr>
          <p:cNvSpPr>
            <a:spLocks noGrp="1"/>
          </p:cNvSpPr>
          <p:nvPr>
            <p:ph type="ftr" sz="quarter" idx="11"/>
          </p:nvPr>
        </p:nvSpPr>
        <p:spPr/>
        <p:txBody>
          <a:bodyPr/>
          <a:lstStyle/>
          <a:p>
            <a:endParaRPr lang="pl-PL"/>
          </a:p>
        </p:txBody>
      </p:sp>
      <p:sp>
        <p:nvSpPr>
          <p:cNvPr id="6" name="Segnaposto numero diapositiva 5">
            <a:extLst>
              <a:ext uri="{FF2B5EF4-FFF2-40B4-BE49-F238E27FC236}">
                <a16:creationId xmlns:a16="http://schemas.microsoft.com/office/drawing/2014/main" id="{E46EDC25-9D01-4186-AFB4-35CD186C75D9}"/>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3851720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E94C175-86B5-485A-B96C-53546E715A3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pl-PL"/>
          </a:p>
        </p:txBody>
      </p:sp>
      <p:sp>
        <p:nvSpPr>
          <p:cNvPr id="3" name="Segnaposto testo verticale 2">
            <a:extLst>
              <a:ext uri="{FF2B5EF4-FFF2-40B4-BE49-F238E27FC236}">
                <a16:creationId xmlns:a16="http://schemas.microsoft.com/office/drawing/2014/main" id="{64F5C11E-403C-4DDF-8B21-A1951521409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4" name="Segnaposto data 3">
            <a:extLst>
              <a:ext uri="{FF2B5EF4-FFF2-40B4-BE49-F238E27FC236}">
                <a16:creationId xmlns:a16="http://schemas.microsoft.com/office/drawing/2014/main" id="{EB8F3A8C-5816-47B1-A675-DDE00A3D3E1C}"/>
              </a:ext>
            </a:extLst>
          </p:cNvPr>
          <p:cNvSpPr>
            <a:spLocks noGrp="1"/>
          </p:cNvSpPr>
          <p:nvPr>
            <p:ph type="dt" sz="half" idx="10"/>
          </p:nvPr>
        </p:nvSpPr>
        <p:spPr/>
        <p:txBody>
          <a:bodyPr/>
          <a:lstStyle/>
          <a:p>
            <a:fld id="{E022A043-D80C-402C-B547-3D7152F03B65}" type="datetime1">
              <a:rPr lang="pl-PL" smtClean="0"/>
              <a:t>2021-06-08</a:t>
            </a:fld>
            <a:endParaRPr lang="pl-PL"/>
          </a:p>
        </p:txBody>
      </p:sp>
      <p:sp>
        <p:nvSpPr>
          <p:cNvPr id="5" name="Segnaposto piè di pagina 4">
            <a:extLst>
              <a:ext uri="{FF2B5EF4-FFF2-40B4-BE49-F238E27FC236}">
                <a16:creationId xmlns:a16="http://schemas.microsoft.com/office/drawing/2014/main" id="{AEAB6B8E-35A0-4360-8906-65AC2AEC963A}"/>
              </a:ext>
            </a:extLst>
          </p:cNvPr>
          <p:cNvSpPr>
            <a:spLocks noGrp="1"/>
          </p:cNvSpPr>
          <p:nvPr>
            <p:ph type="ftr" sz="quarter" idx="11"/>
          </p:nvPr>
        </p:nvSpPr>
        <p:spPr/>
        <p:txBody>
          <a:bodyPr/>
          <a:lstStyle/>
          <a:p>
            <a:endParaRPr lang="pl-PL"/>
          </a:p>
        </p:txBody>
      </p:sp>
      <p:sp>
        <p:nvSpPr>
          <p:cNvPr id="6" name="Segnaposto numero diapositiva 5">
            <a:extLst>
              <a:ext uri="{FF2B5EF4-FFF2-40B4-BE49-F238E27FC236}">
                <a16:creationId xmlns:a16="http://schemas.microsoft.com/office/drawing/2014/main" id="{57DB6DD3-D168-446F-9717-29F13CDC345E}"/>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1264922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28694-E80C-4BD1-B3C9-5E625881CEE4}"/>
              </a:ext>
            </a:extLst>
          </p:cNvPr>
          <p:cNvSpPr>
            <a:spLocks noGrp="1"/>
          </p:cNvSpPr>
          <p:nvPr>
            <p:ph type="title"/>
          </p:nvPr>
        </p:nvSpPr>
        <p:spPr/>
        <p:txBody>
          <a:bodyPr/>
          <a:lstStyle/>
          <a:p>
            <a:r>
              <a:rPr lang="it-IT"/>
              <a:t>Fare clic per modificare lo stile del titolo dello schema</a:t>
            </a:r>
            <a:endParaRPr lang="pl-PL"/>
          </a:p>
        </p:txBody>
      </p:sp>
      <p:sp>
        <p:nvSpPr>
          <p:cNvPr id="3" name="Segnaposto contenuto 2">
            <a:extLst>
              <a:ext uri="{FF2B5EF4-FFF2-40B4-BE49-F238E27FC236}">
                <a16:creationId xmlns:a16="http://schemas.microsoft.com/office/drawing/2014/main" id="{E8CE5FFA-C48B-4E96-9041-578D50D355E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4" name="Segnaposto data 3">
            <a:extLst>
              <a:ext uri="{FF2B5EF4-FFF2-40B4-BE49-F238E27FC236}">
                <a16:creationId xmlns:a16="http://schemas.microsoft.com/office/drawing/2014/main" id="{A51FA35D-5926-474B-997E-E29F59426507}"/>
              </a:ext>
            </a:extLst>
          </p:cNvPr>
          <p:cNvSpPr>
            <a:spLocks noGrp="1"/>
          </p:cNvSpPr>
          <p:nvPr>
            <p:ph type="dt" sz="half" idx="10"/>
          </p:nvPr>
        </p:nvSpPr>
        <p:spPr/>
        <p:txBody>
          <a:bodyPr/>
          <a:lstStyle/>
          <a:p>
            <a:fld id="{0DE213E7-1128-4833-BABE-641474C2A957}" type="datetime1">
              <a:rPr lang="pl-PL" smtClean="0"/>
              <a:t>2021-06-08</a:t>
            </a:fld>
            <a:endParaRPr lang="pl-PL"/>
          </a:p>
        </p:txBody>
      </p:sp>
      <p:sp>
        <p:nvSpPr>
          <p:cNvPr id="5" name="Segnaposto piè di pagina 4">
            <a:extLst>
              <a:ext uri="{FF2B5EF4-FFF2-40B4-BE49-F238E27FC236}">
                <a16:creationId xmlns:a16="http://schemas.microsoft.com/office/drawing/2014/main" id="{D9256065-CF09-484E-9B0D-C4944CEAA4D6}"/>
              </a:ext>
            </a:extLst>
          </p:cNvPr>
          <p:cNvSpPr>
            <a:spLocks noGrp="1"/>
          </p:cNvSpPr>
          <p:nvPr>
            <p:ph type="ftr" sz="quarter" idx="11"/>
          </p:nvPr>
        </p:nvSpPr>
        <p:spPr/>
        <p:txBody>
          <a:bodyPr/>
          <a:lstStyle/>
          <a:p>
            <a:endParaRPr lang="pl-PL"/>
          </a:p>
        </p:txBody>
      </p:sp>
      <p:sp>
        <p:nvSpPr>
          <p:cNvPr id="6" name="Segnaposto numero diapositiva 5">
            <a:extLst>
              <a:ext uri="{FF2B5EF4-FFF2-40B4-BE49-F238E27FC236}">
                <a16:creationId xmlns:a16="http://schemas.microsoft.com/office/drawing/2014/main" id="{8AAA7BDF-8621-4E03-9ECB-6160FCFECE2C}"/>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2383961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1E600F-3917-469E-869B-236C74BF169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pl-PL"/>
          </a:p>
        </p:txBody>
      </p:sp>
      <p:sp>
        <p:nvSpPr>
          <p:cNvPr id="3" name="Segnaposto testo 2">
            <a:extLst>
              <a:ext uri="{FF2B5EF4-FFF2-40B4-BE49-F238E27FC236}">
                <a16:creationId xmlns:a16="http://schemas.microsoft.com/office/drawing/2014/main" id="{200452E5-233F-47FB-BFAD-4E7F18A74C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51CCEBC-3A27-4C36-BD26-0C182F5D4A6E}"/>
              </a:ext>
            </a:extLst>
          </p:cNvPr>
          <p:cNvSpPr>
            <a:spLocks noGrp="1"/>
          </p:cNvSpPr>
          <p:nvPr>
            <p:ph type="dt" sz="half" idx="10"/>
          </p:nvPr>
        </p:nvSpPr>
        <p:spPr/>
        <p:txBody>
          <a:bodyPr/>
          <a:lstStyle/>
          <a:p>
            <a:fld id="{166AADC9-B2CD-44D6-A9E1-B52DC259D8B1}" type="datetime1">
              <a:rPr lang="pl-PL" smtClean="0"/>
              <a:t>2021-06-08</a:t>
            </a:fld>
            <a:endParaRPr lang="pl-PL"/>
          </a:p>
        </p:txBody>
      </p:sp>
      <p:sp>
        <p:nvSpPr>
          <p:cNvPr id="5" name="Segnaposto piè di pagina 4">
            <a:extLst>
              <a:ext uri="{FF2B5EF4-FFF2-40B4-BE49-F238E27FC236}">
                <a16:creationId xmlns:a16="http://schemas.microsoft.com/office/drawing/2014/main" id="{5BEB74E1-D291-48F6-BE2E-002DB326D1EE}"/>
              </a:ext>
            </a:extLst>
          </p:cNvPr>
          <p:cNvSpPr>
            <a:spLocks noGrp="1"/>
          </p:cNvSpPr>
          <p:nvPr>
            <p:ph type="ftr" sz="quarter" idx="11"/>
          </p:nvPr>
        </p:nvSpPr>
        <p:spPr/>
        <p:txBody>
          <a:bodyPr/>
          <a:lstStyle/>
          <a:p>
            <a:endParaRPr lang="pl-PL"/>
          </a:p>
        </p:txBody>
      </p:sp>
      <p:sp>
        <p:nvSpPr>
          <p:cNvPr id="6" name="Segnaposto numero diapositiva 5">
            <a:extLst>
              <a:ext uri="{FF2B5EF4-FFF2-40B4-BE49-F238E27FC236}">
                <a16:creationId xmlns:a16="http://schemas.microsoft.com/office/drawing/2014/main" id="{38F6F579-895F-4895-9935-4B310F750648}"/>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408523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91F908-472D-4EA2-8471-D5660AC5287C}"/>
              </a:ext>
            </a:extLst>
          </p:cNvPr>
          <p:cNvSpPr>
            <a:spLocks noGrp="1"/>
          </p:cNvSpPr>
          <p:nvPr>
            <p:ph type="title"/>
          </p:nvPr>
        </p:nvSpPr>
        <p:spPr/>
        <p:txBody>
          <a:bodyPr/>
          <a:lstStyle/>
          <a:p>
            <a:r>
              <a:rPr lang="it-IT"/>
              <a:t>Fare clic per modificare lo stile del titolo dello schema</a:t>
            </a:r>
            <a:endParaRPr lang="pl-PL"/>
          </a:p>
        </p:txBody>
      </p:sp>
      <p:sp>
        <p:nvSpPr>
          <p:cNvPr id="3" name="Segnaposto contenuto 2">
            <a:extLst>
              <a:ext uri="{FF2B5EF4-FFF2-40B4-BE49-F238E27FC236}">
                <a16:creationId xmlns:a16="http://schemas.microsoft.com/office/drawing/2014/main" id="{F34EE97A-FB05-42F9-8BDA-79447219DBC2}"/>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4" name="Segnaposto contenuto 3">
            <a:extLst>
              <a:ext uri="{FF2B5EF4-FFF2-40B4-BE49-F238E27FC236}">
                <a16:creationId xmlns:a16="http://schemas.microsoft.com/office/drawing/2014/main" id="{2A6A0495-C8F7-4DF3-A6D8-F446E3FA868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5" name="Segnaposto data 4">
            <a:extLst>
              <a:ext uri="{FF2B5EF4-FFF2-40B4-BE49-F238E27FC236}">
                <a16:creationId xmlns:a16="http://schemas.microsoft.com/office/drawing/2014/main" id="{1AD81C1D-6A9B-409C-9700-BFC8DAC6384A}"/>
              </a:ext>
            </a:extLst>
          </p:cNvPr>
          <p:cNvSpPr>
            <a:spLocks noGrp="1"/>
          </p:cNvSpPr>
          <p:nvPr>
            <p:ph type="dt" sz="half" idx="10"/>
          </p:nvPr>
        </p:nvSpPr>
        <p:spPr/>
        <p:txBody>
          <a:bodyPr/>
          <a:lstStyle/>
          <a:p>
            <a:fld id="{266CD91C-686F-4258-82A1-C247E65FC778}" type="datetime1">
              <a:rPr lang="pl-PL" smtClean="0"/>
              <a:t>2021-06-08</a:t>
            </a:fld>
            <a:endParaRPr lang="pl-PL"/>
          </a:p>
        </p:txBody>
      </p:sp>
      <p:sp>
        <p:nvSpPr>
          <p:cNvPr id="6" name="Segnaposto piè di pagina 5">
            <a:extLst>
              <a:ext uri="{FF2B5EF4-FFF2-40B4-BE49-F238E27FC236}">
                <a16:creationId xmlns:a16="http://schemas.microsoft.com/office/drawing/2014/main" id="{1C42B658-F7F0-4A52-972E-DACC10845013}"/>
              </a:ext>
            </a:extLst>
          </p:cNvPr>
          <p:cNvSpPr>
            <a:spLocks noGrp="1"/>
          </p:cNvSpPr>
          <p:nvPr>
            <p:ph type="ftr" sz="quarter" idx="11"/>
          </p:nvPr>
        </p:nvSpPr>
        <p:spPr/>
        <p:txBody>
          <a:bodyPr/>
          <a:lstStyle/>
          <a:p>
            <a:endParaRPr lang="pl-PL"/>
          </a:p>
        </p:txBody>
      </p:sp>
      <p:sp>
        <p:nvSpPr>
          <p:cNvPr id="7" name="Segnaposto numero diapositiva 6">
            <a:extLst>
              <a:ext uri="{FF2B5EF4-FFF2-40B4-BE49-F238E27FC236}">
                <a16:creationId xmlns:a16="http://schemas.microsoft.com/office/drawing/2014/main" id="{12E754B4-BB27-449F-B651-C64542F8F3D7}"/>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328370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CD1080-5D14-4A35-A492-53FEAE430C32}"/>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pl-PL"/>
          </a:p>
        </p:txBody>
      </p:sp>
      <p:sp>
        <p:nvSpPr>
          <p:cNvPr id="3" name="Segnaposto testo 2">
            <a:extLst>
              <a:ext uri="{FF2B5EF4-FFF2-40B4-BE49-F238E27FC236}">
                <a16:creationId xmlns:a16="http://schemas.microsoft.com/office/drawing/2014/main" id="{0D6700E8-7028-4173-A9E9-EA202BD39C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9CC88E1-BC8A-4722-894C-7BDC84C1D6F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5" name="Segnaposto testo 4">
            <a:extLst>
              <a:ext uri="{FF2B5EF4-FFF2-40B4-BE49-F238E27FC236}">
                <a16:creationId xmlns:a16="http://schemas.microsoft.com/office/drawing/2014/main" id="{6FB7AB94-312F-4EC7-BE32-5534094D9C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04D5A03B-0097-44A9-BE99-3AAE4D7BF39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7" name="Segnaposto data 6">
            <a:extLst>
              <a:ext uri="{FF2B5EF4-FFF2-40B4-BE49-F238E27FC236}">
                <a16:creationId xmlns:a16="http://schemas.microsoft.com/office/drawing/2014/main" id="{125051E4-A708-4DC2-A88F-356E75C64A08}"/>
              </a:ext>
            </a:extLst>
          </p:cNvPr>
          <p:cNvSpPr>
            <a:spLocks noGrp="1"/>
          </p:cNvSpPr>
          <p:nvPr>
            <p:ph type="dt" sz="half" idx="10"/>
          </p:nvPr>
        </p:nvSpPr>
        <p:spPr/>
        <p:txBody>
          <a:bodyPr/>
          <a:lstStyle/>
          <a:p>
            <a:fld id="{DF24B48F-A448-4D36-BD1F-BFC2EF88C38C}" type="datetime1">
              <a:rPr lang="pl-PL" smtClean="0"/>
              <a:t>2021-06-08</a:t>
            </a:fld>
            <a:endParaRPr lang="pl-PL"/>
          </a:p>
        </p:txBody>
      </p:sp>
      <p:sp>
        <p:nvSpPr>
          <p:cNvPr id="8" name="Segnaposto piè di pagina 7">
            <a:extLst>
              <a:ext uri="{FF2B5EF4-FFF2-40B4-BE49-F238E27FC236}">
                <a16:creationId xmlns:a16="http://schemas.microsoft.com/office/drawing/2014/main" id="{E7366899-914B-4CDE-8916-4B318296DDA0}"/>
              </a:ext>
            </a:extLst>
          </p:cNvPr>
          <p:cNvSpPr>
            <a:spLocks noGrp="1"/>
          </p:cNvSpPr>
          <p:nvPr>
            <p:ph type="ftr" sz="quarter" idx="11"/>
          </p:nvPr>
        </p:nvSpPr>
        <p:spPr/>
        <p:txBody>
          <a:bodyPr/>
          <a:lstStyle/>
          <a:p>
            <a:endParaRPr lang="pl-PL"/>
          </a:p>
        </p:txBody>
      </p:sp>
      <p:sp>
        <p:nvSpPr>
          <p:cNvPr id="9" name="Segnaposto numero diapositiva 8">
            <a:extLst>
              <a:ext uri="{FF2B5EF4-FFF2-40B4-BE49-F238E27FC236}">
                <a16:creationId xmlns:a16="http://schemas.microsoft.com/office/drawing/2014/main" id="{7C3606B8-703D-4A92-9B44-0F56F58A4954}"/>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200691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9FDAB4-EAD5-4119-9EC1-466128FCCF77}"/>
              </a:ext>
            </a:extLst>
          </p:cNvPr>
          <p:cNvSpPr>
            <a:spLocks noGrp="1"/>
          </p:cNvSpPr>
          <p:nvPr>
            <p:ph type="title"/>
          </p:nvPr>
        </p:nvSpPr>
        <p:spPr/>
        <p:txBody>
          <a:bodyPr/>
          <a:lstStyle/>
          <a:p>
            <a:r>
              <a:rPr lang="it-IT"/>
              <a:t>Fare clic per modificare lo stile del titolo dello schema</a:t>
            </a:r>
            <a:endParaRPr lang="pl-PL"/>
          </a:p>
        </p:txBody>
      </p:sp>
      <p:sp>
        <p:nvSpPr>
          <p:cNvPr id="3" name="Segnaposto data 2">
            <a:extLst>
              <a:ext uri="{FF2B5EF4-FFF2-40B4-BE49-F238E27FC236}">
                <a16:creationId xmlns:a16="http://schemas.microsoft.com/office/drawing/2014/main" id="{AF8C1B31-7EE5-49CA-95CF-0291A549288B}"/>
              </a:ext>
            </a:extLst>
          </p:cNvPr>
          <p:cNvSpPr>
            <a:spLocks noGrp="1"/>
          </p:cNvSpPr>
          <p:nvPr>
            <p:ph type="dt" sz="half" idx="10"/>
          </p:nvPr>
        </p:nvSpPr>
        <p:spPr/>
        <p:txBody>
          <a:bodyPr/>
          <a:lstStyle/>
          <a:p>
            <a:fld id="{DCA8EED2-E79B-4FA7-AC57-7EF469926340}" type="datetime1">
              <a:rPr lang="pl-PL" smtClean="0"/>
              <a:t>2021-06-08</a:t>
            </a:fld>
            <a:endParaRPr lang="pl-PL"/>
          </a:p>
        </p:txBody>
      </p:sp>
      <p:sp>
        <p:nvSpPr>
          <p:cNvPr id="4" name="Segnaposto piè di pagina 3">
            <a:extLst>
              <a:ext uri="{FF2B5EF4-FFF2-40B4-BE49-F238E27FC236}">
                <a16:creationId xmlns:a16="http://schemas.microsoft.com/office/drawing/2014/main" id="{35D44CA4-1ED7-4654-891C-52E3DFA0C775}"/>
              </a:ext>
            </a:extLst>
          </p:cNvPr>
          <p:cNvSpPr>
            <a:spLocks noGrp="1"/>
          </p:cNvSpPr>
          <p:nvPr>
            <p:ph type="ftr" sz="quarter" idx="11"/>
          </p:nvPr>
        </p:nvSpPr>
        <p:spPr/>
        <p:txBody>
          <a:bodyPr/>
          <a:lstStyle/>
          <a:p>
            <a:endParaRPr lang="pl-PL"/>
          </a:p>
        </p:txBody>
      </p:sp>
      <p:sp>
        <p:nvSpPr>
          <p:cNvPr id="5" name="Segnaposto numero diapositiva 4">
            <a:extLst>
              <a:ext uri="{FF2B5EF4-FFF2-40B4-BE49-F238E27FC236}">
                <a16:creationId xmlns:a16="http://schemas.microsoft.com/office/drawing/2014/main" id="{9334D929-5922-4130-AA37-B24BE10384D8}"/>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409559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2FDCCFC-505D-46D9-8671-1C17EAB177ED}"/>
              </a:ext>
            </a:extLst>
          </p:cNvPr>
          <p:cNvSpPr>
            <a:spLocks noGrp="1"/>
          </p:cNvSpPr>
          <p:nvPr>
            <p:ph type="dt" sz="half" idx="10"/>
          </p:nvPr>
        </p:nvSpPr>
        <p:spPr/>
        <p:txBody>
          <a:bodyPr/>
          <a:lstStyle/>
          <a:p>
            <a:fld id="{6FD021F4-7730-4A2D-B3B7-B79E277F2B82}" type="datetime1">
              <a:rPr lang="pl-PL" smtClean="0"/>
              <a:t>2021-06-08</a:t>
            </a:fld>
            <a:endParaRPr lang="pl-PL"/>
          </a:p>
        </p:txBody>
      </p:sp>
      <p:sp>
        <p:nvSpPr>
          <p:cNvPr id="3" name="Segnaposto piè di pagina 2">
            <a:extLst>
              <a:ext uri="{FF2B5EF4-FFF2-40B4-BE49-F238E27FC236}">
                <a16:creationId xmlns:a16="http://schemas.microsoft.com/office/drawing/2014/main" id="{8118C3EA-83C0-47CB-A927-E0A5C751B588}"/>
              </a:ext>
            </a:extLst>
          </p:cNvPr>
          <p:cNvSpPr>
            <a:spLocks noGrp="1"/>
          </p:cNvSpPr>
          <p:nvPr>
            <p:ph type="ftr" sz="quarter" idx="11"/>
          </p:nvPr>
        </p:nvSpPr>
        <p:spPr/>
        <p:txBody>
          <a:bodyPr/>
          <a:lstStyle/>
          <a:p>
            <a:endParaRPr lang="pl-PL"/>
          </a:p>
        </p:txBody>
      </p:sp>
      <p:sp>
        <p:nvSpPr>
          <p:cNvPr id="4" name="Segnaposto numero diapositiva 3">
            <a:extLst>
              <a:ext uri="{FF2B5EF4-FFF2-40B4-BE49-F238E27FC236}">
                <a16:creationId xmlns:a16="http://schemas.microsoft.com/office/drawing/2014/main" id="{D113A2EF-3900-4098-B90E-8746DC8D3150}"/>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396889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956DC9-CF8B-48FE-A59A-61DE7F0B2CA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pl-PL"/>
          </a:p>
        </p:txBody>
      </p:sp>
      <p:sp>
        <p:nvSpPr>
          <p:cNvPr id="3" name="Segnaposto contenuto 2">
            <a:extLst>
              <a:ext uri="{FF2B5EF4-FFF2-40B4-BE49-F238E27FC236}">
                <a16:creationId xmlns:a16="http://schemas.microsoft.com/office/drawing/2014/main" id="{919632E0-4755-4EDA-86B1-8CF14E5830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4" name="Segnaposto testo 3">
            <a:extLst>
              <a:ext uri="{FF2B5EF4-FFF2-40B4-BE49-F238E27FC236}">
                <a16:creationId xmlns:a16="http://schemas.microsoft.com/office/drawing/2014/main" id="{761A6A80-719C-4F1F-8A6D-31FABED3E7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3B9F58B-19A6-4568-998B-C99DF0015B9F}"/>
              </a:ext>
            </a:extLst>
          </p:cNvPr>
          <p:cNvSpPr>
            <a:spLocks noGrp="1"/>
          </p:cNvSpPr>
          <p:nvPr>
            <p:ph type="dt" sz="half" idx="10"/>
          </p:nvPr>
        </p:nvSpPr>
        <p:spPr/>
        <p:txBody>
          <a:bodyPr/>
          <a:lstStyle/>
          <a:p>
            <a:fld id="{D27DA347-9BEE-4D86-A2A1-CC868B5AEF75}" type="datetime1">
              <a:rPr lang="pl-PL" smtClean="0"/>
              <a:t>2021-06-08</a:t>
            </a:fld>
            <a:endParaRPr lang="pl-PL"/>
          </a:p>
        </p:txBody>
      </p:sp>
      <p:sp>
        <p:nvSpPr>
          <p:cNvPr id="6" name="Segnaposto piè di pagina 5">
            <a:extLst>
              <a:ext uri="{FF2B5EF4-FFF2-40B4-BE49-F238E27FC236}">
                <a16:creationId xmlns:a16="http://schemas.microsoft.com/office/drawing/2014/main" id="{682D5010-BCD1-4150-BD01-30108085D37A}"/>
              </a:ext>
            </a:extLst>
          </p:cNvPr>
          <p:cNvSpPr>
            <a:spLocks noGrp="1"/>
          </p:cNvSpPr>
          <p:nvPr>
            <p:ph type="ftr" sz="quarter" idx="11"/>
          </p:nvPr>
        </p:nvSpPr>
        <p:spPr/>
        <p:txBody>
          <a:bodyPr/>
          <a:lstStyle/>
          <a:p>
            <a:endParaRPr lang="pl-PL"/>
          </a:p>
        </p:txBody>
      </p:sp>
      <p:sp>
        <p:nvSpPr>
          <p:cNvPr id="7" name="Segnaposto numero diapositiva 6">
            <a:extLst>
              <a:ext uri="{FF2B5EF4-FFF2-40B4-BE49-F238E27FC236}">
                <a16:creationId xmlns:a16="http://schemas.microsoft.com/office/drawing/2014/main" id="{14668B82-66C2-41D8-954E-6BD8F571B91D}"/>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49564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9590AC-6100-4F26-831E-AAE89EA0A8F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pl-PL"/>
          </a:p>
        </p:txBody>
      </p:sp>
      <p:sp>
        <p:nvSpPr>
          <p:cNvPr id="3" name="Segnaposto immagine 2">
            <a:extLst>
              <a:ext uri="{FF2B5EF4-FFF2-40B4-BE49-F238E27FC236}">
                <a16:creationId xmlns:a16="http://schemas.microsoft.com/office/drawing/2014/main" id="{872B89A6-387A-4968-B806-3D73EFDCD6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egnaposto testo 3">
            <a:extLst>
              <a:ext uri="{FF2B5EF4-FFF2-40B4-BE49-F238E27FC236}">
                <a16:creationId xmlns:a16="http://schemas.microsoft.com/office/drawing/2014/main" id="{2D38C4C4-7891-4456-AB74-7A5831F1A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34E4D3E-91C6-4A2F-9D47-3C637EB97491}"/>
              </a:ext>
            </a:extLst>
          </p:cNvPr>
          <p:cNvSpPr>
            <a:spLocks noGrp="1"/>
          </p:cNvSpPr>
          <p:nvPr>
            <p:ph type="dt" sz="half" idx="10"/>
          </p:nvPr>
        </p:nvSpPr>
        <p:spPr/>
        <p:txBody>
          <a:bodyPr/>
          <a:lstStyle/>
          <a:p>
            <a:fld id="{2A40AC9A-641D-4DCF-B01C-90BBE8CE6E89}" type="datetime1">
              <a:rPr lang="pl-PL" smtClean="0"/>
              <a:t>2021-06-08</a:t>
            </a:fld>
            <a:endParaRPr lang="pl-PL"/>
          </a:p>
        </p:txBody>
      </p:sp>
      <p:sp>
        <p:nvSpPr>
          <p:cNvPr id="6" name="Segnaposto piè di pagina 5">
            <a:extLst>
              <a:ext uri="{FF2B5EF4-FFF2-40B4-BE49-F238E27FC236}">
                <a16:creationId xmlns:a16="http://schemas.microsoft.com/office/drawing/2014/main" id="{931EA4B8-8B57-4B2E-AD99-0DF0E49D6EB4}"/>
              </a:ext>
            </a:extLst>
          </p:cNvPr>
          <p:cNvSpPr>
            <a:spLocks noGrp="1"/>
          </p:cNvSpPr>
          <p:nvPr>
            <p:ph type="ftr" sz="quarter" idx="11"/>
          </p:nvPr>
        </p:nvSpPr>
        <p:spPr/>
        <p:txBody>
          <a:bodyPr/>
          <a:lstStyle/>
          <a:p>
            <a:endParaRPr lang="pl-PL"/>
          </a:p>
        </p:txBody>
      </p:sp>
      <p:sp>
        <p:nvSpPr>
          <p:cNvPr id="7" name="Segnaposto numero diapositiva 6">
            <a:extLst>
              <a:ext uri="{FF2B5EF4-FFF2-40B4-BE49-F238E27FC236}">
                <a16:creationId xmlns:a16="http://schemas.microsoft.com/office/drawing/2014/main" id="{3E5A53FA-A855-4985-9C4E-5737E5AF7817}"/>
              </a:ext>
            </a:extLst>
          </p:cNvPr>
          <p:cNvSpPr>
            <a:spLocks noGrp="1"/>
          </p:cNvSpPr>
          <p:nvPr>
            <p:ph type="sldNum" sz="quarter" idx="12"/>
          </p:nvPr>
        </p:nvSpPr>
        <p:spPr/>
        <p:txBody>
          <a:bodyPr/>
          <a:lstStyle/>
          <a:p>
            <a:fld id="{61AB980E-8B17-46FD-A1C6-7828CFAC4D8F}" type="slidenum">
              <a:rPr lang="pl-PL" smtClean="0"/>
              <a:t>‹#›</a:t>
            </a:fld>
            <a:endParaRPr lang="pl-PL"/>
          </a:p>
        </p:txBody>
      </p:sp>
    </p:spTree>
    <p:extLst>
      <p:ext uri="{BB962C8B-B14F-4D97-AF65-F5344CB8AC3E}">
        <p14:creationId xmlns:p14="http://schemas.microsoft.com/office/powerpoint/2010/main" val="98525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37D5381-306C-4725-B1E1-32870714B1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pl-PL"/>
          </a:p>
        </p:txBody>
      </p:sp>
      <p:sp>
        <p:nvSpPr>
          <p:cNvPr id="3" name="Segnaposto testo 2">
            <a:extLst>
              <a:ext uri="{FF2B5EF4-FFF2-40B4-BE49-F238E27FC236}">
                <a16:creationId xmlns:a16="http://schemas.microsoft.com/office/drawing/2014/main" id="{2F0EC73D-B866-436A-BBFD-E74D1C26E8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pl-PL"/>
          </a:p>
        </p:txBody>
      </p:sp>
      <p:sp>
        <p:nvSpPr>
          <p:cNvPr id="4" name="Segnaposto data 3">
            <a:extLst>
              <a:ext uri="{FF2B5EF4-FFF2-40B4-BE49-F238E27FC236}">
                <a16:creationId xmlns:a16="http://schemas.microsoft.com/office/drawing/2014/main" id="{44DD2540-C8E8-4258-A2BB-C9487302E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D55FC-D4D8-4AF7-A63E-D2CF0BACB36A}" type="datetime1">
              <a:rPr lang="pl-PL" smtClean="0"/>
              <a:t>2021-06-08</a:t>
            </a:fld>
            <a:endParaRPr lang="pl-PL"/>
          </a:p>
        </p:txBody>
      </p:sp>
      <p:sp>
        <p:nvSpPr>
          <p:cNvPr id="5" name="Segnaposto piè di pagina 4">
            <a:extLst>
              <a:ext uri="{FF2B5EF4-FFF2-40B4-BE49-F238E27FC236}">
                <a16:creationId xmlns:a16="http://schemas.microsoft.com/office/drawing/2014/main" id="{8D7081A6-1B5A-415F-BEDD-D70336F00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egnaposto numero diapositiva 5">
            <a:extLst>
              <a:ext uri="{FF2B5EF4-FFF2-40B4-BE49-F238E27FC236}">
                <a16:creationId xmlns:a16="http://schemas.microsoft.com/office/drawing/2014/main" id="{374CD2BA-930F-49EB-B063-4C214FE811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B980E-8B17-46FD-A1C6-7828CFAC4D8F}" type="slidenum">
              <a:rPr lang="pl-PL" smtClean="0"/>
              <a:t>‹#›</a:t>
            </a:fld>
            <a:endParaRPr lang="pl-PL"/>
          </a:p>
        </p:txBody>
      </p:sp>
    </p:spTree>
    <p:extLst>
      <p:ext uri="{BB962C8B-B14F-4D97-AF65-F5344CB8AC3E}">
        <p14:creationId xmlns:p14="http://schemas.microsoft.com/office/powerpoint/2010/main" val="733140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fe.gov.ro/146-milioane-lei-din-fonduri-europene-pentru-imbunatatirea-situatiei-scolare-a-168-000-elev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legislatie.just.ro/Public/DetaliiDocumentAfis/238941"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g"/><Relationship Id="rId12"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jp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jpg"/><Relationship Id="rId9"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 name="Sottotitolo 2">
            <a:extLst>
              <a:ext uri="{FF2B5EF4-FFF2-40B4-BE49-F238E27FC236}">
                <a16:creationId xmlns:a16="http://schemas.microsoft.com/office/drawing/2014/main" id="{8235DE76-A315-4C2F-9593-AD720418B5D8}"/>
              </a:ext>
            </a:extLst>
          </p:cNvPr>
          <p:cNvSpPr>
            <a:spLocks noGrp="1"/>
          </p:cNvSpPr>
          <p:nvPr>
            <p:ph type="subTitle" idx="1"/>
          </p:nvPr>
        </p:nvSpPr>
        <p:spPr>
          <a:xfrm>
            <a:off x="4439633" y="1634949"/>
            <a:ext cx="3312734" cy="1141851"/>
          </a:xfrm>
          <a:noFill/>
        </p:spPr>
        <p:txBody>
          <a:bodyPr>
            <a:normAutofit/>
          </a:bodyPr>
          <a:lstStyle/>
          <a:p>
            <a:r>
              <a:rPr lang="pl-PL" sz="2000" dirty="0">
                <a:solidFill>
                  <a:srgbClr val="080808"/>
                </a:solidFill>
              </a:rPr>
              <a:t>Paweł Penszko (Evalu, IBE)</a:t>
            </a:r>
          </a:p>
          <a:p>
            <a:r>
              <a:rPr lang="pl-PL" sz="2000" dirty="0">
                <a:solidFill>
                  <a:srgbClr val="080808"/>
                </a:solidFill>
              </a:rPr>
              <a:t>Małgorzata Zub</a:t>
            </a:r>
          </a:p>
        </p:txBody>
      </p:sp>
      <p:sp>
        <p:nvSpPr>
          <p:cNvPr id="2" name="Titolo 1">
            <a:extLst>
              <a:ext uri="{FF2B5EF4-FFF2-40B4-BE49-F238E27FC236}">
                <a16:creationId xmlns:a16="http://schemas.microsoft.com/office/drawing/2014/main" id="{76359A82-5767-45F1-B79E-EFE933407BD7}"/>
              </a:ext>
            </a:extLst>
          </p:cNvPr>
          <p:cNvSpPr>
            <a:spLocks noGrp="1"/>
          </p:cNvSpPr>
          <p:nvPr>
            <p:ph type="ctrTitle"/>
          </p:nvPr>
        </p:nvSpPr>
        <p:spPr>
          <a:xfrm>
            <a:off x="2932498" y="2122885"/>
            <a:ext cx="6587058" cy="2150719"/>
          </a:xfrm>
          <a:noFill/>
        </p:spPr>
        <p:txBody>
          <a:bodyPr anchor="ctr">
            <a:normAutofit/>
          </a:bodyPr>
          <a:lstStyle/>
          <a:p>
            <a:r>
              <a:rPr lang="pl-PL" sz="3600" dirty="0" err="1">
                <a:solidFill>
                  <a:srgbClr val="080808"/>
                </a:solidFill>
              </a:rPr>
              <a:t>Cohesion</a:t>
            </a:r>
            <a:r>
              <a:rPr lang="pl-PL" sz="3600" dirty="0">
                <a:solidFill>
                  <a:srgbClr val="080808"/>
                </a:solidFill>
              </a:rPr>
              <a:t> policy and the </a:t>
            </a:r>
            <a:r>
              <a:rPr lang="pl-PL" sz="3600" dirty="0" err="1">
                <a:solidFill>
                  <a:srgbClr val="080808"/>
                </a:solidFill>
              </a:rPr>
              <a:t>challenges</a:t>
            </a:r>
            <a:r>
              <a:rPr lang="pl-PL" sz="3600" dirty="0">
                <a:solidFill>
                  <a:srgbClr val="080808"/>
                </a:solidFill>
              </a:rPr>
              <a:t> of </a:t>
            </a:r>
            <a:r>
              <a:rPr lang="pl-PL" sz="3600" dirty="0" err="1">
                <a:solidFill>
                  <a:srgbClr val="080808"/>
                </a:solidFill>
              </a:rPr>
              <a:t>remote</a:t>
            </a:r>
            <a:r>
              <a:rPr lang="pl-PL" sz="3600" dirty="0">
                <a:solidFill>
                  <a:srgbClr val="080808"/>
                </a:solidFill>
              </a:rPr>
              <a:t> </a:t>
            </a:r>
            <a:r>
              <a:rPr lang="pl-PL" sz="3600" dirty="0" err="1">
                <a:solidFill>
                  <a:srgbClr val="080808"/>
                </a:solidFill>
              </a:rPr>
              <a:t>education</a:t>
            </a:r>
            <a:endParaRPr lang="pl-PL" sz="36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Sottotitolo 2">
            <a:extLst>
              <a:ext uri="{FF2B5EF4-FFF2-40B4-BE49-F238E27FC236}">
                <a16:creationId xmlns:a16="http://schemas.microsoft.com/office/drawing/2014/main" id="{035197D6-BBFA-4D01-96E5-EB028C935E3B}"/>
              </a:ext>
            </a:extLst>
          </p:cNvPr>
          <p:cNvSpPr txBox="1">
            <a:spLocks/>
          </p:cNvSpPr>
          <p:nvPr/>
        </p:nvSpPr>
        <p:spPr>
          <a:xfrm>
            <a:off x="4521364" y="4652125"/>
            <a:ext cx="3312734" cy="1141851"/>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pl-PL" sz="2000" dirty="0">
                <a:solidFill>
                  <a:srgbClr val="080808"/>
                </a:solidFill>
              </a:rPr>
              <a:t>14th International Evaluation Conference (2021)</a:t>
            </a:r>
          </a:p>
        </p:txBody>
      </p:sp>
    </p:spTree>
    <p:extLst>
      <p:ext uri="{BB962C8B-B14F-4D97-AF65-F5344CB8AC3E}">
        <p14:creationId xmlns:p14="http://schemas.microsoft.com/office/powerpoint/2010/main" val="3335484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Segnaposto numero diapositiva 4">
            <a:extLst>
              <a:ext uri="{FF2B5EF4-FFF2-40B4-BE49-F238E27FC236}">
                <a16:creationId xmlns:a16="http://schemas.microsoft.com/office/drawing/2014/main" id="{108815DD-95E4-4484-A978-389D9AE8D31B}"/>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10</a:t>
            </a:fld>
            <a:endParaRPr lang="pl-PL"/>
          </a:p>
        </p:txBody>
      </p:sp>
      <p:sp>
        <p:nvSpPr>
          <p:cNvPr id="2" name="Titolo 1">
            <a:extLst>
              <a:ext uri="{FF2B5EF4-FFF2-40B4-BE49-F238E27FC236}">
                <a16:creationId xmlns:a16="http://schemas.microsoft.com/office/drawing/2014/main" id="{A6535ECC-863F-4C1E-82A6-A201A5E04BC5}"/>
              </a:ext>
            </a:extLst>
          </p:cNvPr>
          <p:cNvSpPr>
            <a:spLocks noGrp="1"/>
          </p:cNvSpPr>
          <p:nvPr>
            <p:ph type="title"/>
          </p:nvPr>
        </p:nvSpPr>
        <p:spPr>
          <a:xfrm>
            <a:off x="643467" y="321734"/>
            <a:ext cx="10905066" cy="1135737"/>
          </a:xfrm>
        </p:spPr>
        <p:txBody>
          <a:bodyPr>
            <a:normAutofit/>
          </a:bodyPr>
          <a:lstStyle/>
          <a:p>
            <a:r>
              <a:rPr lang="pl-PL" sz="3200" dirty="0" err="1"/>
              <a:t>An</a:t>
            </a:r>
            <a:r>
              <a:rPr lang="pl-PL" sz="3200" dirty="0"/>
              <a:t> </a:t>
            </a:r>
            <a:r>
              <a:rPr lang="pl-PL" sz="3200" dirty="0" err="1"/>
              <a:t>example</a:t>
            </a:r>
            <a:r>
              <a:rPr lang="pl-PL" sz="3200" dirty="0"/>
              <a:t> of </a:t>
            </a:r>
            <a:r>
              <a:rPr lang="pl-PL" sz="3200" dirty="0" err="1"/>
              <a:t>using</a:t>
            </a:r>
            <a:r>
              <a:rPr lang="pl-PL" sz="3200" dirty="0"/>
              <a:t> ESF </a:t>
            </a:r>
          </a:p>
        </p:txBody>
      </p:sp>
      <p:sp>
        <p:nvSpPr>
          <p:cNvPr id="4" name="Symbol zastępczy zawartości 3">
            <a:extLst>
              <a:ext uri="{FF2B5EF4-FFF2-40B4-BE49-F238E27FC236}">
                <a16:creationId xmlns:a16="http://schemas.microsoft.com/office/drawing/2014/main" id="{0C4ACA0A-34DD-42A0-8327-A8411E3E5C38}"/>
              </a:ext>
            </a:extLst>
          </p:cNvPr>
          <p:cNvSpPr>
            <a:spLocks noGrp="1"/>
          </p:cNvSpPr>
          <p:nvPr>
            <p:ph idx="1"/>
          </p:nvPr>
        </p:nvSpPr>
        <p:spPr>
          <a:xfrm>
            <a:off x="1118779" y="1620159"/>
            <a:ext cx="10436705" cy="4351338"/>
          </a:xfrm>
        </p:spPr>
        <p:txBody>
          <a:bodyPr>
            <a:normAutofit fontScale="92500"/>
          </a:bodyPr>
          <a:lstStyle/>
          <a:p>
            <a:pPr marL="0" lvl="0" indent="0">
              <a:lnSpc>
                <a:spcPct val="150000"/>
              </a:lnSpc>
              <a:spcBef>
                <a:spcPts val="0"/>
              </a:spcBef>
              <a:buNone/>
              <a:defRPr/>
            </a:pPr>
            <a:r>
              <a:rPr lang="en-GB" sz="2400" dirty="0"/>
              <a:t>Pilot program „</a:t>
            </a:r>
            <a:r>
              <a:rPr lang="en-GB" sz="2400" dirty="0" err="1"/>
              <a:t>Școală</a:t>
            </a:r>
            <a:r>
              <a:rPr lang="en-GB" sz="2400" dirty="0"/>
              <a:t> </a:t>
            </a:r>
            <a:r>
              <a:rPr lang="en-GB" sz="2400" dirty="0" err="1"/>
              <a:t>după</a:t>
            </a:r>
            <a:r>
              <a:rPr lang="en-GB" sz="2400" dirty="0"/>
              <a:t> </a:t>
            </a:r>
            <a:r>
              <a:rPr lang="en-GB" sz="2400" dirty="0" err="1"/>
              <a:t>școală</a:t>
            </a:r>
            <a:r>
              <a:rPr lang="en-GB" sz="2400" dirty="0"/>
              <a:t>” </a:t>
            </a:r>
          </a:p>
          <a:p>
            <a:pPr>
              <a:lnSpc>
                <a:spcPct val="150000"/>
              </a:lnSpc>
              <a:spcBef>
                <a:spcPts val="0"/>
              </a:spcBef>
              <a:defRPr/>
            </a:pPr>
            <a:r>
              <a:rPr lang="en-GB" sz="2400" dirty="0"/>
              <a:t>Romania (whole country), </a:t>
            </a:r>
          </a:p>
          <a:p>
            <a:pPr>
              <a:lnSpc>
                <a:spcPct val="150000"/>
              </a:lnSpc>
              <a:spcBef>
                <a:spcPts val="0"/>
              </a:spcBef>
              <a:defRPr/>
            </a:pPr>
            <a:r>
              <a:rPr lang="en-GB" sz="2400" dirty="0"/>
              <a:t>launched in schools in March 2021,</a:t>
            </a:r>
          </a:p>
          <a:p>
            <a:pPr>
              <a:lnSpc>
                <a:spcPct val="150000"/>
              </a:lnSpc>
              <a:spcBef>
                <a:spcPts val="0"/>
              </a:spcBef>
              <a:defRPr/>
            </a:pPr>
            <a:r>
              <a:rPr lang="en-GB" sz="2400" dirty="0"/>
              <a:t>financed by ESF under </a:t>
            </a:r>
            <a:r>
              <a:rPr lang="en-GB" sz="2400" dirty="0" err="1"/>
              <a:t>Programul</a:t>
            </a:r>
            <a:r>
              <a:rPr lang="en-GB" sz="2400" dirty="0"/>
              <a:t> </a:t>
            </a:r>
            <a:r>
              <a:rPr lang="en-GB" sz="2400" dirty="0" err="1"/>
              <a:t>Operațional</a:t>
            </a:r>
            <a:r>
              <a:rPr lang="en-GB" sz="2400" dirty="0"/>
              <a:t> Capital </a:t>
            </a:r>
            <a:r>
              <a:rPr lang="en-GB" sz="2400" dirty="0" err="1"/>
              <a:t>Uman</a:t>
            </a:r>
            <a:r>
              <a:rPr lang="en-GB" sz="2400" dirty="0"/>
              <a:t> 2014-2020,</a:t>
            </a:r>
          </a:p>
          <a:p>
            <a:pPr>
              <a:lnSpc>
                <a:spcPct val="150000"/>
              </a:lnSpc>
              <a:spcBef>
                <a:spcPts val="0"/>
              </a:spcBef>
              <a:defRPr/>
            </a:pPr>
            <a:r>
              <a:rPr lang="pl-PL" sz="2400" dirty="0" err="1"/>
              <a:t>eemedial</a:t>
            </a:r>
            <a:r>
              <a:rPr lang="pl-PL" sz="2400" dirty="0"/>
              <a:t> </a:t>
            </a:r>
            <a:r>
              <a:rPr lang="pl-PL" sz="2400" dirty="0" err="1"/>
              <a:t>classes</a:t>
            </a:r>
            <a:r>
              <a:rPr lang="pl-PL" sz="2400" dirty="0"/>
              <a:t> </a:t>
            </a:r>
            <a:r>
              <a:rPr lang="en-GB" sz="2400" dirty="0"/>
              <a:t>for pupils who fulfil at least one </a:t>
            </a:r>
            <a:r>
              <a:rPr lang="pl-PL" sz="2400" dirty="0"/>
              <a:t>of the </a:t>
            </a:r>
            <a:r>
              <a:rPr lang="pl-PL" sz="2400" dirty="0" err="1"/>
              <a:t>following</a:t>
            </a:r>
            <a:r>
              <a:rPr lang="pl-PL" sz="2400" dirty="0"/>
              <a:t> </a:t>
            </a:r>
            <a:r>
              <a:rPr lang="pl-PL" sz="2400" dirty="0" err="1"/>
              <a:t>conditions</a:t>
            </a:r>
            <a:r>
              <a:rPr lang="pl-PL" sz="2400" dirty="0"/>
              <a:t>:</a:t>
            </a:r>
            <a:endParaRPr lang="en-GB" sz="2400" dirty="0"/>
          </a:p>
          <a:p>
            <a:pPr lvl="1">
              <a:lnSpc>
                <a:spcPct val="150000"/>
              </a:lnSpc>
              <a:spcBef>
                <a:spcPts val="0"/>
              </a:spcBef>
              <a:buFont typeface="Courier New" panose="02070309020205020404" pitchFamily="49" charset="0"/>
              <a:buChar char="o"/>
              <a:defRPr/>
            </a:pPr>
            <a:r>
              <a:rPr lang="en-US" sz="2000" dirty="0"/>
              <a:t>could not participate in remote education due to the lack of appropriate computer equipment or Internet access</a:t>
            </a:r>
            <a:r>
              <a:rPr lang="pl-PL" sz="2000" dirty="0"/>
              <a:t>,</a:t>
            </a:r>
          </a:p>
          <a:p>
            <a:pPr lvl="1">
              <a:lnSpc>
                <a:spcPct val="150000"/>
              </a:lnSpc>
              <a:spcBef>
                <a:spcPts val="0"/>
              </a:spcBef>
              <a:buFont typeface="Courier New" panose="02070309020205020404" pitchFamily="49" charset="0"/>
              <a:buChar char="o"/>
              <a:defRPr/>
            </a:pPr>
            <a:r>
              <a:rPr lang="pl-PL" sz="2000" dirty="0" err="1"/>
              <a:t>did</a:t>
            </a:r>
            <a:r>
              <a:rPr lang="pl-PL" sz="2000" dirty="0"/>
              <a:t> not </a:t>
            </a:r>
            <a:r>
              <a:rPr lang="pl-PL" sz="2000" dirty="0" err="1"/>
              <a:t>successfully</a:t>
            </a:r>
            <a:r>
              <a:rPr lang="pl-PL" sz="2000" dirty="0"/>
              <a:t> pass the </a:t>
            </a:r>
            <a:r>
              <a:rPr lang="pl-PL" sz="2000" dirty="0" err="1"/>
              <a:t>first</a:t>
            </a:r>
            <a:r>
              <a:rPr lang="pl-PL" sz="2000" dirty="0"/>
              <a:t> </a:t>
            </a:r>
            <a:r>
              <a:rPr lang="pl-PL" sz="2000" dirty="0" err="1"/>
              <a:t>semester</a:t>
            </a:r>
            <a:r>
              <a:rPr lang="pl-PL" sz="2000" dirty="0"/>
              <a:t> of </a:t>
            </a:r>
            <a:r>
              <a:rPr lang="pl-PL" sz="2000" dirty="0" err="1"/>
              <a:t>academic</a:t>
            </a:r>
            <a:r>
              <a:rPr lang="pl-PL" sz="2000" dirty="0"/>
              <a:t> </a:t>
            </a:r>
            <a:r>
              <a:rPr lang="pl-PL" sz="2000" dirty="0" err="1"/>
              <a:t>year</a:t>
            </a:r>
            <a:r>
              <a:rPr lang="en-GB" sz="2000" dirty="0"/>
              <a:t> 2020/2021,</a:t>
            </a:r>
          </a:p>
          <a:p>
            <a:pPr lvl="1">
              <a:lnSpc>
                <a:spcPct val="150000"/>
              </a:lnSpc>
              <a:spcBef>
                <a:spcPts val="0"/>
              </a:spcBef>
              <a:buFont typeface="Courier New" panose="02070309020205020404" pitchFamily="49" charset="0"/>
              <a:buChar char="o"/>
              <a:defRPr/>
            </a:pPr>
            <a:r>
              <a:rPr lang="pl-PL" sz="2000" dirty="0" err="1"/>
              <a:t>were</a:t>
            </a:r>
            <a:r>
              <a:rPr lang="pl-PL" sz="2000" dirty="0"/>
              <a:t> </a:t>
            </a:r>
            <a:r>
              <a:rPr lang="pl-PL" sz="2000" dirty="0" err="1"/>
              <a:t>identified</a:t>
            </a:r>
            <a:r>
              <a:rPr lang="pl-PL" sz="2000" dirty="0"/>
              <a:t> as </a:t>
            </a:r>
            <a:r>
              <a:rPr lang="pl-PL" sz="2000" dirty="0" err="1"/>
              <a:t>pupils</a:t>
            </a:r>
            <a:r>
              <a:rPr lang="pl-PL" sz="2000" dirty="0"/>
              <a:t> in </a:t>
            </a:r>
            <a:r>
              <a:rPr lang="pl-PL" sz="2000" dirty="0" err="1"/>
              <a:t>need</a:t>
            </a:r>
            <a:r>
              <a:rPr lang="pl-PL" sz="2000" dirty="0"/>
              <a:t> of </a:t>
            </a:r>
            <a:r>
              <a:rPr lang="pl-PL" sz="2000" dirty="0" err="1"/>
              <a:t>remedial</a:t>
            </a:r>
            <a:r>
              <a:rPr lang="pl-PL" sz="2000" dirty="0"/>
              <a:t> </a:t>
            </a:r>
            <a:r>
              <a:rPr lang="pl-PL" sz="2000" dirty="0" err="1"/>
              <a:t>classes</a:t>
            </a:r>
            <a:r>
              <a:rPr lang="pl-PL" sz="2000" dirty="0"/>
              <a:t> </a:t>
            </a:r>
            <a:r>
              <a:rPr lang="en-GB" sz="2000" dirty="0"/>
              <a:t>(</a:t>
            </a:r>
            <a:r>
              <a:rPr lang="pl-PL" sz="2000" dirty="0" err="1"/>
              <a:t>e.g</a:t>
            </a:r>
            <a:r>
              <a:rPr lang="pl-PL" sz="2000" dirty="0"/>
              <a:t>. </a:t>
            </a:r>
            <a:r>
              <a:rPr lang="pl-PL" sz="2000" dirty="0" err="1"/>
              <a:t>during</a:t>
            </a:r>
            <a:r>
              <a:rPr lang="pl-PL" sz="2000" dirty="0"/>
              <a:t> </a:t>
            </a:r>
            <a:r>
              <a:rPr lang="pl-PL" sz="2000" dirty="0" err="1"/>
              <a:t>an</a:t>
            </a:r>
            <a:r>
              <a:rPr lang="pl-PL" sz="2000" dirty="0"/>
              <a:t> </a:t>
            </a:r>
            <a:r>
              <a:rPr lang="pl-PL" sz="2000" dirty="0" err="1"/>
              <a:t>inital</a:t>
            </a:r>
            <a:r>
              <a:rPr lang="pl-PL" sz="2000" dirty="0"/>
              <a:t> </a:t>
            </a:r>
            <a:r>
              <a:rPr lang="pl-PL" sz="2000" dirty="0" err="1"/>
              <a:t>assessment</a:t>
            </a:r>
            <a:r>
              <a:rPr lang="en-GB" sz="2000" dirty="0"/>
              <a:t>).</a:t>
            </a:r>
          </a:p>
          <a:p>
            <a:pPr>
              <a:lnSpc>
                <a:spcPct val="150000"/>
              </a:lnSpc>
              <a:spcBef>
                <a:spcPts val="0"/>
              </a:spcBef>
              <a:defRPr/>
            </a:pPr>
            <a:endParaRPr lang="pl-PL" sz="2400" dirty="0"/>
          </a:p>
          <a:p>
            <a:endParaRPr lang="pl-PL" dirty="0"/>
          </a:p>
        </p:txBody>
      </p:sp>
      <p:sp>
        <p:nvSpPr>
          <p:cNvPr id="11" name="Segnaposto piè di pagina 3">
            <a:extLst>
              <a:ext uri="{FF2B5EF4-FFF2-40B4-BE49-F238E27FC236}">
                <a16:creationId xmlns:a16="http://schemas.microsoft.com/office/drawing/2014/main" id="{D566DA15-B221-4FAF-A630-AF65FF323878}"/>
              </a:ext>
            </a:extLst>
          </p:cNvPr>
          <p:cNvSpPr>
            <a:spLocks noGrp="1"/>
          </p:cNvSpPr>
          <p:nvPr>
            <p:ph type="ftr" sz="quarter" idx="11"/>
          </p:nvPr>
        </p:nvSpPr>
        <p:spPr>
          <a:xfrm>
            <a:off x="4038599" y="6356350"/>
            <a:ext cx="4939145" cy="365125"/>
          </a:xfrm>
        </p:spPr>
        <p:txBody>
          <a:bodyPr>
            <a:normAutofit/>
          </a:bodyPr>
          <a:lstStyle/>
          <a:p>
            <a:r>
              <a:rPr lang="pl-PL" dirty="0">
                <a:solidFill>
                  <a:srgbClr val="898989"/>
                </a:solidFill>
              </a:rPr>
              <a:t>Source: </a:t>
            </a:r>
            <a:r>
              <a:rPr lang="pl-PL" dirty="0">
                <a:solidFill>
                  <a:srgbClr val="898989"/>
                </a:solidFill>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mfe.gov.ro</a:t>
            </a:r>
            <a:r>
              <a:rPr lang="pl-PL" dirty="0">
                <a:solidFill>
                  <a:srgbClr val="898989"/>
                </a:solidFill>
                <a:effectLst>
                  <a:outerShdw blurRad="38100" dist="38100" dir="2700000" algn="tl">
                    <a:srgbClr val="000000">
                      <a:alpha val="43137"/>
                    </a:srgbClr>
                  </a:outerShdw>
                </a:effectLst>
              </a:rPr>
              <a:t>, </a:t>
            </a:r>
            <a:r>
              <a:rPr lang="pl-PL" dirty="0">
                <a:solidFill>
                  <a:srgbClr val="898989"/>
                </a:solidFill>
                <a:hlinkClick r:id="rId4">
                  <a:extLst>
                    <a:ext uri="{A12FA001-AC4F-418D-AE19-62706E023703}">
                      <ahyp:hlinkClr xmlns:ahyp="http://schemas.microsoft.com/office/drawing/2018/hyperlinkcolor" val="tx"/>
                    </a:ext>
                  </a:extLst>
                </a:hlinkClick>
              </a:rPr>
              <a:t>NORMA (A) 19/02/2021 - Portal </a:t>
            </a:r>
            <a:r>
              <a:rPr lang="pl-PL" dirty="0" err="1">
                <a:solidFill>
                  <a:srgbClr val="898989"/>
                </a:solidFill>
                <a:hlinkClick r:id="rId4">
                  <a:extLst>
                    <a:ext uri="{A12FA001-AC4F-418D-AE19-62706E023703}">
                      <ahyp:hlinkClr xmlns:ahyp="http://schemas.microsoft.com/office/drawing/2018/hyperlinkcolor" val="tx"/>
                    </a:ext>
                  </a:extLst>
                </a:hlinkClick>
              </a:rPr>
              <a:t>Legislativ</a:t>
            </a:r>
            <a:r>
              <a:rPr lang="pl-PL" dirty="0">
                <a:solidFill>
                  <a:srgbClr val="898989"/>
                </a:solidFill>
                <a:hlinkClick r:id="rId4">
                  <a:extLst>
                    <a:ext uri="{A12FA001-AC4F-418D-AE19-62706E023703}">
                      <ahyp:hlinkClr xmlns:ahyp="http://schemas.microsoft.com/office/drawing/2018/hyperlinkcolor" val="tx"/>
                    </a:ext>
                  </a:extLst>
                </a:hlinkClick>
              </a:rPr>
              <a:t> (just.ro)</a:t>
            </a:r>
            <a:endParaRPr lang="pl-PL" dirty="0">
              <a:solidFill>
                <a:srgbClr val="89898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8354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olo 1">
            <a:extLst>
              <a:ext uri="{FF2B5EF4-FFF2-40B4-BE49-F238E27FC236}">
                <a16:creationId xmlns:a16="http://schemas.microsoft.com/office/drawing/2014/main" id="{76359A82-5767-45F1-B79E-EFE933407BD7}"/>
              </a:ext>
            </a:extLst>
          </p:cNvPr>
          <p:cNvSpPr>
            <a:spLocks noGrp="1"/>
          </p:cNvSpPr>
          <p:nvPr>
            <p:ph type="ctrTitle"/>
          </p:nvPr>
        </p:nvSpPr>
        <p:spPr>
          <a:xfrm>
            <a:off x="2932498" y="2122885"/>
            <a:ext cx="6587058" cy="2150719"/>
          </a:xfrm>
          <a:noFill/>
        </p:spPr>
        <p:txBody>
          <a:bodyPr anchor="ctr">
            <a:normAutofit/>
          </a:bodyPr>
          <a:lstStyle/>
          <a:p>
            <a:r>
              <a:rPr lang="pl-PL" sz="4400" dirty="0" err="1">
                <a:solidFill>
                  <a:srgbClr val="080808"/>
                </a:solidFill>
              </a:rPr>
              <a:t>Recommendations</a:t>
            </a:r>
            <a:endParaRPr lang="pl-PL" sz="44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85442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108815DD-95E4-4484-A978-389D9AE8D31B}"/>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12</a:t>
            </a:fld>
            <a:endParaRPr lang="pl-PL"/>
          </a:p>
        </p:txBody>
      </p:sp>
      <p:sp>
        <p:nvSpPr>
          <p:cNvPr id="2" name="Titolo 1">
            <a:extLst>
              <a:ext uri="{FF2B5EF4-FFF2-40B4-BE49-F238E27FC236}">
                <a16:creationId xmlns:a16="http://schemas.microsoft.com/office/drawing/2014/main" id="{A6535ECC-863F-4C1E-82A6-A201A5E04BC5}"/>
              </a:ext>
            </a:extLst>
          </p:cNvPr>
          <p:cNvSpPr>
            <a:spLocks noGrp="1"/>
          </p:cNvSpPr>
          <p:nvPr>
            <p:ph type="title"/>
          </p:nvPr>
        </p:nvSpPr>
        <p:spPr>
          <a:xfrm>
            <a:off x="643467" y="321734"/>
            <a:ext cx="10905066" cy="860295"/>
          </a:xfrm>
        </p:spPr>
        <p:txBody>
          <a:bodyPr>
            <a:normAutofit/>
          </a:bodyPr>
          <a:lstStyle/>
          <a:p>
            <a:r>
              <a:rPr lang="en-GB" sz="3600" b="1" dirty="0"/>
              <a:t>Learning in the school – as much as possible</a:t>
            </a:r>
            <a:endParaRPr lang="en-GB" sz="5400" b="1" dirty="0"/>
          </a:p>
        </p:txBody>
      </p:sp>
      <p:sp>
        <p:nvSpPr>
          <p:cNvPr id="4" name="Symbol zastępczy zawartości 3">
            <a:extLst>
              <a:ext uri="{FF2B5EF4-FFF2-40B4-BE49-F238E27FC236}">
                <a16:creationId xmlns:a16="http://schemas.microsoft.com/office/drawing/2014/main" id="{0C4ACA0A-34DD-42A0-8327-A8411E3E5C38}"/>
              </a:ext>
            </a:extLst>
          </p:cNvPr>
          <p:cNvSpPr>
            <a:spLocks noGrp="1"/>
          </p:cNvSpPr>
          <p:nvPr>
            <p:ph idx="1"/>
          </p:nvPr>
        </p:nvSpPr>
        <p:spPr>
          <a:xfrm>
            <a:off x="376880" y="1762924"/>
            <a:ext cx="11312810" cy="4482790"/>
          </a:xfrm>
        </p:spPr>
        <p:txBody>
          <a:bodyPr>
            <a:noAutofit/>
          </a:bodyPr>
          <a:lstStyle/>
          <a:p>
            <a:pPr>
              <a:lnSpc>
                <a:spcPct val="100000"/>
              </a:lnSpc>
              <a:spcBef>
                <a:spcPts val="600"/>
              </a:spcBef>
              <a:defRPr/>
            </a:pPr>
            <a:r>
              <a:rPr lang="en-GB" sz="2000" dirty="0"/>
              <a:t>Serious application of hygienic principles (</a:t>
            </a:r>
            <a:r>
              <a:rPr lang="en-GB" sz="2000" dirty="0" err="1"/>
              <a:t>eg.</a:t>
            </a:r>
            <a:r>
              <a:rPr lang="en-GB" sz="2000" dirty="0"/>
              <a:t> masks, ventilation, disinfection ) and social distancing (shift and hybrid education, small groups). </a:t>
            </a:r>
          </a:p>
          <a:p>
            <a:pPr>
              <a:lnSpc>
                <a:spcPct val="100000"/>
              </a:lnSpc>
              <a:spcBef>
                <a:spcPts val="600"/>
              </a:spcBef>
              <a:defRPr/>
            </a:pPr>
            <a:r>
              <a:rPr lang="en-GB" sz="2000" dirty="0" err="1"/>
              <a:t>Sprawna</a:t>
            </a:r>
            <a:r>
              <a:rPr lang="en-GB" sz="2000" dirty="0"/>
              <a:t> </a:t>
            </a:r>
            <a:r>
              <a:rPr lang="en-GB" sz="2000" dirty="0" err="1"/>
              <a:t>ocena</a:t>
            </a:r>
            <a:r>
              <a:rPr lang="en-GB" sz="2000" dirty="0"/>
              <a:t> </a:t>
            </a:r>
            <a:r>
              <a:rPr lang="en-GB" sz="2000" dirty="0" err="1"/>
              <a:t>i</a:t>
            </a:r>
            <a:r>
              <a:rPr lang="en-GB" sz="2000" dirty="0"/>
              <a:t> </a:t>
            </a:r>
            <a:r>
              <a:rPr lang="en-GB" sz="2000" dirty="0" err="1"/>
              <a:t>zalecenia</a:t>
            </a:r>
            <a:r>
              <a:rPr lang="en-GB" sz="2000" dirty="0"/>
              <a:t> </a:t>
            </a:r>
            <a:r>
              <a:rPr lang="en-GB" sz="2000" dirty="0" err="1"/>
              <a:t>Sanepid</a:t>
            </a:r>
            <a:r>
              <a:rPr lang="en-GB" sz="2000" dirty="0"/>
              <a:t> w </a:t>
            </a:r>
            <a:r>
              <a:rPr lang="en-GB" sz="2000" dirty="0" err="1"/>
              <a:t>przypadku</a:t>
            </a:r>
            <a:r>
              <a:rPr lang="en-GB" sz="2000" dirty="0"/>
              <a:t> </a:t>
            </a:r>
            <a:r>
              <a:rPr lang="en-GB" sz="2000" dirty="0" err="1"/>
              <a:t>zakażeń</a:t>
            </a:r>
            <a:r>
              <a:rPr lang="en-GB" sz="2000" dirty="0"/>
              <a:t>.</a:t>
            </a:r>
          </a:p>
          <a:p>
            <a:pPr>
              <a:lnSpc>
                <a:spcPct val="100000"/>
              </a:lnSpc>
              <a:spcBef>
                <a:spcPts val="600"/>
              </a:spcBef>
              <a:defRPr/>
            </a:pPr>
            <a:r>
              <a:rPr lang="en-GB" sz="2000" dirty="0"/>
              <a:t>100% </a:t>
            </a:r>
            <a:r>
              <a:rPr lang="en-GB" sz="2000" dirty="0" err="1"/>
              <a:t>zasiłek</a:t>
            </a:r>
            <a:r>
              <a:rPr lang="en-GB" sz="2000" dirty="0"/>
              <a:t> </a:t>
            </a:r>
            <a:r>
              <a:rPr lang="en-GB" sz="2000" dirty="0" err="1"/>
              <a:t>chorobowy</a:t>
            </a:r>
            <a:r>
              <a:rPr lang="en-GB" sz="2000" dirty="0"/>
              <a:t>/</a:t>
            </a:r>
            <a:r>
              <a:rPr lang="en-GB" sz="2000" dirty="0" err="1"/>
              <a:t>opiekuńczy</a:t>
            </a:r>
            <a:r>
              <a:rPr lang="en-GB" sz="2000" dirty="0"/>
              <a:t> COVID-19 – </a:t>
            </a:r>
            <a:r>
              <a:rPr lang="en-GB" sz="2000" dirty="0" err="1"/>
              <a:t>powstrzymanie</a:t>
            </a:r>
            <a:r>
              <a:rPr lang="en-GB" sz="2000" dirty="0"/>
              <a:t> </a:t>
            </a:r>
            <a:r>
              <a:rPr lang="en-GB" sz="2000" dirty="0" err="1"/>
              <a:t>przychodzenia</a:t>
            </a:r>
            <a:r>
              <a:rPr lang="en-GB" sz="2000" dirty="0"/>
              <a:t> </a:t>
            </a:r>
            <a:r>
              <a:rPr lang="en-GB" sz="2000" dirty="0" err="1"/>
              <a:t>chorych</a:t>
            </a:r>
            <a:r>
              <a:rPr lang="en-GB" sz="2000" dirty="0"/>
              <a:t> do </a:t>
            </a:r>
            <a:r>
              <a:rPr lang="en-GB" sz="2000" dirty="0" err="1"/>
              <a:t>szkoły</a:t>
            </a:r>
            <a:r>
              <a:rPr lang="en-GB" sz="2000" dirty="0"/>
              <a:t> </a:t>
            </a:r>
            <a:r>
              <a:rPr lang="en-GB" sz="2000" dirty="0" err="1"/>
              <a:t>i</a:t>
            </a:r>
            <a:r>
              <a:rPr lang="en-GB" sz="2000" dirty="0"/>
              <a:t> </a:t>
            </a:r>
            <a:r>
              <a:rPr lang="en-GB" sz="2000" dirty="0" err="1"/>
              <a:t>pracy</a:t>
            </a:r>
            <a:r>
              <a:rPr lang="en-GB" sz="2000" dirty="0"/>
              <a:t>.</a:t>
            </a:r>
          </a:p>
          <a:p>
            <a:pPr marL="0" indent="0">
              <a:lnSpc>
                <a:spcPct val="100000"/>
              </a:lnSpc>
              <a:spcBef>
                <a:spcPts val="600"/>
              </a:spcBef>
              <a:buNone/>
              <a:defRPr/>
            </a:pPr>
            <a:endParaRPr lang="en-GB" sz="2000" dirty="0">
              <a:solidFill>
                <a:srgbClr val="70AD47"/>
              </a:solidFill>
            </a:endParaRPr>
          </a:p>
          <a:p>
            <a:pPr marL="0" indent="0">
              <a:lnSpc>
                <a:spcPct val="100000"/>
              </a:lnSpc>
              <a:spcBef>
                <a:spcPts val="600"/>
              </a:spcBef>
              <a:buNone/>
              <a:defRPr/>
            </a:pPr>
            <a:r>
              <a:rPr lang="en-GB" sz="2000" dirty="0" err="1">
                <a:solidFill>
                  <a:srgbClr val="70AD47"/>
                </a:solidFill>
              </a:rPr>
              <a:t>Rola</a:t>
            </a:r>
            <a:r>
              <a:rPr lang="en-GB" sz="2000" dirty="0">
                <a:solidFill>
                  <a:srgbClr val="70AD47"/>
                </a:solidFill>
              </a:rPr>
              <a:t> </a:t>
            </a:r>
            <a:r>
              <a:rPr lang="en-GB" sz="2000" dirty="0" err="1">
                <a:solidFill>
                  <a:srgbClr val="70AD47"/>
                </a:solidFill>
              </a:rPr>
              <a:t>polityki</a:t>
            </a:r>
            <a:r>
              <a:rPr lang="en-GB" sz="2000" dirty="0">
                <a:solidFill>
                  <a:srgbClr val="70AD47"/>
                </a:solidFill>
              </a:rPr>
              <a:t> </a:t>
            </a:r>
            <a:r>
              <a:rPr lang="en-GB" sz="2000" dirty="0" err="1">
                <a:solidFill>
                  <a:srgbClr val="70AD47"/>
                </a:solidFill>
              </a:rPr>
              <a:t>spójności</a:t>
            </a:r>
            <a:r>
              <a:rPr lang="en-GB" sz="2000" dirty="0">
                <a:solidFill>
                  <a:srgbClr val="70AD47"/>
                </a:solidFill>
              </a:rPr>
              <a:t>: </a:t>
            </a:r>
          </a:p>
          <a:p>
            <a:pPr>
              <a:lnSpc>
                <a:spcPct val="100000"/>
              </a:lnSpc>
              <a:spcBef>
                <a:spcPts val="600"/>
              </a:spcBef>
              <a:defRPr/>
            </a:pPr>
            <a:r>
              <a:rPr lang="en-GB" sz="2000" dirty="0" err="1"/>
              <a:t>Finansowanie</a:t>
            </a:r>
            <a:r>
              <a:rPr lang="en-GB" sz="2000" dirty="0"/>
              <a:t> </a:t>
            </a:r>
            <a:r>
              <a:rPr lang="en-GB" sz="2000" dirty="0" err="1"/>
              <a:t>tymczasowego</a:t>
            </a:r>
            <a:r>
              <a:rPr lang="en-GB" sz="2000" dirty="0"/>
              <a:t> </a:t>
            </a:r>
            <a:r>
              <a:rPr lang="en-GB" sz="2000" dirty="0" err="1"/>
              <a:t>zatrudnienia</a:t>
            </a:r>
            <a:r>
              <a:rPr lang="en-GB" sz="2000" dirty="0"/>
              <a:t> </a:t>
            </a:r>
            <a:r>
              <a:rPr lang="en-GB" sz="2000" dirty="0" err="1"/>
              <a:t>dodatkowych</a:t>
            </a:r>
            <a:r>
              <a:rPr lang="en-GB" sz="2000" dirty="0"/>
              <a:t> </a:t>
            </a:r>
            <a:r>
              <a:rPr lang="en-GB" sz="2000" dirty="0" err="1"/>
              <a:t>nauczycieli</a:t>
            </a:r>
            <a:r>
              <a:rPr lang="en-GB" sz="2000" dirty="0"/>
              <a:t> </a:t>
            </a:r>
            <a:r>
              <a:rPr lang="en-GB" sz="2000" dirty="0" err="1"/>
              <a:t>lub</a:t>
            </a:r>
            <a:r>
              <a:rPr lang="en-GB" sz="2000" dirty="0"/>
              <a:t> </a:t>
            </a:r>
            <a:r>
              <a:rPr lang="en-GB" sz="2000" dirty="0" err="1"/>
              <a:t>nadgodzin</a:t>
            </a:r>
            <a:r>
              <a:rPr lang="en-GB" sz="2000" dirty="0"/>
              <a:t> by </a:t>
            </a:r>
            <a:r>
              <a:rPr lang="en-GB" sz="2000" dirty="0" err="1"/>
              <a:t>zmniejszyć</a:t>
            </a:r>
            <a:r>
              <a:rPr lang="en-GB" sz="2000" dirty="0"/>
              <a:t> </a:t>
            </a:r>
            <a:r>
              <a:rPr lang="en-GB" sz="2000" dirty="0" err="1"/>
              <a:t>grupy</a:t>
            </a:r>
            <a:r>
              <a:rPr lang="en-GB" sz="2000" dirty="0"/>
              <a:t>; </a:t>
            </a:r>
          </a:p>
          <a:p>
            <a:pPr>
              <a:lnSpc>
                <a:spcPct val="100000"/>
              </a:lnSpc>
              <a:spcBef>
                <a:spcPts val="600"/>
              </a:spcBef>
              <a:defRPr/>
            </a:pPr>
            <a:r>
              <a:rPr lang="en-GB" sz="2000" dirty="0" err="1"/>
              <a:t>Zakup</a:t>
            </a:r>
            <a:r>
              <a:rPr lang="en-GB" sz="2000" dirty="0"/>
              <a:t> </a:t>
            </a:r>
            <a:r>
              <a:rPr lang="en-GB" sz="2000" dirty="0" err="1"/>
              <a:t>środków</a:t>
            </a:r>
            <a:r>
              <a:rPr lang="en-GB" sz="2000" dirty="0"/>
              <a:t> </a:t>
            </a:r>
            <a:r>
              <a:rPr lang="en-GB" sz="2000" dirty="0" err="1"/>
              <a:t>ochrony</a:t>
            </a:r>
            <a:r>
              <a:rPr lang="en-GB" sz="2000" dirty="0"/>
              <a:t> </a:t>
            </a:r>
            <a:r>
              <a:rPr lang="en-GB" sz="2000" dirty="0" err="1"/>
              <a:t>dla</a:t>
            </a:r>
            <a:r>
              <a:rPr lang="en-GB" sz="2000" dirty="0"/>
              <a:t> </a:t>
            </a:r>
            <a:r>
              <a:rPr lang="en-GB" sz="2000" dirty="0" err="1"/>
              <a:t>szkół</a:t>
            </a:r>
            <a:r>
              <a:rPr lang="en-GB" sz="2000" dirty="0"/>
              <a:t>.</a:t>
            </a:r>
          </a:p>
          <a:p>
            <a:pPr>
              <a:lnSpc>
                <a:spcPct val="100000"/>
              </a:lnSpc>
              <a:spcBef>
                <a:spcPts val="600"/>
              </a:spcBef>
              <a:defRPr/>
            </a:pPr>
            <a:r>
              <a:rPr lang="en-GB" sz="2000" dirty="0" err="1"/>
              <a:t>Zwiększanie</a:t>
            </a:r>
            <a:r>
              <a:rPr lang="en-GB" sz="2000" dirty="0"/>
              <a:t> </a:t>
            </a:r>
            <a:r>
              <a:rPr lang="en-GB" sz="2000" dirty="0" err="1"/>
              <a:t>świadomości</a:t>
            </a:r>
            <a:r>
              <a:rPr lang="en-GB" sz="2000" dirty="0"/>
              <a:t> </a:t>
            </a:r>
            <a:r>
              <a:rPr lang="en-GB" sz="2000" dirty="0" err="1"/>
              <a:t>pracodawców</a:t>
            </a:r>
            <a:r>
              <a:rPr lang="en-GB" sz="2000" dirty="0"/>
              <a:t>, </a:t>
            </a:r>
            <a:r>
              <a:rPr lang="en-GB" sz="2000" dirty="0" err="1"/>
              <a:t>że</a:t>
            </a:r>
            <a:r>
              <a:rPr lang="en-GB" sz="2000" dirty="0"/>
              <a:t> </a:t>
            </a:r>
            <a:r>
              <a:rPr lang="en-GB" sz="2000" dirty="0" err="1"/>
              <a:t>respektowanie</a:t>
            </a:r>
            <a:r>
              <a:rPr lang="en-GB" sz="2000" dirty="0"/>
              <a:t> </a:t>
            </a:r>
            <a:r>
              <a:rPr lang="en-GB" sz="2000" dirty="0" err="1"/>
              <a:t>prawa</a:t>
            </a:r>
            <a:r>
              <a:rPr lang="en-GB" sz="2000" dirty="0"/>
              <a:t> </a:t>
            </a:r>
            <a:r>
              <a:rPr lang="en-GB" sz="2000" dirty="0" err="1"/>
              <a:t>pracownika</a:t>
            </a:r>
            <a:r>
              <a:rPr lang="en-GB" sz="2000" dirty="0"/>
              <a:t> do </a:t>
            </a:r>
            <a:r>
              <a:rPr lang="en-GB" sz="2000" dirty="0" err="1"/>
              <a:t>zwolnienia</a:t>
            </a:r>
            <a:r>
              <a:rPr lang="en-GB" sz="2000" dirty="0"/>
              <a:t> </a:t>
            </a:r>
            <a:r>
              <a:rPr lang="en-GB" sz="2000" dirty="0" err="1"/>
              <a:t>lekarskiego</a:t>
            </a:r>
            <a:r>
              <a:rPr lang="en-GB" sz="2000" dirty="0"/>
              <a:t> </a:t>
            </a:r>
            <a:r>
              <a:rPr lang="en-GB" sz="2000" dirty="0" err="1"/>
              <a:t>i</a:t>
            </a:r>
            <a:r>
              <a:rPr lang="en-GB" sz="2000" dirty="0"/>
              <a:t> </a:t>
            </a:r>
            <a:r>
              <a:rPr lang="en-GB" sz="2000" dirty="0" err="1"/>
              <a:t>powstrzymanie</a:t>
            </a:r>
            <a:r>
              <a:rPr lang="en-GB" sz="2000" dirty="0"/>
              <a:t> </a:t>
            </a:r>
            <a:r>
              <a:rPr lang="en-GB" sz="2000" dirty="0" err="1"/>
              <a:t>pandemii</a:t>
            </a:r>
            <a:r>
              <a:rPr lang="en-GB" sz="2000" dirty="0"/>
              <a:t> jest w ich </a:t>
            </a:r>
            <a:r>
              <a:rPr lang="en-GB" sz="2000" dirty="0" err="1"/>
              <a:t>interesie</a:t>
            </a:r>
            <a:r>
              <a:rPr lang="en-GB" sz="2000" dirty="0"/>
              <a:t>.</a:t>
            </a:r>
          </a:p>
          <a:p>
            <a:pPr>
              <a:lnSpc>
                <a:spcPct val="100000"/>
              </a:lnSpc>
              <a:spcBef>
                <a:spcPts val="600"/>
              </a:spcBef>
              <a:defRPr/>
            </a:pPr>
            <a:r>
              <a:rPr lang="en-GB" sz="2000" dirty="0"/>
              <a:t>Dialog z MEN </a:t>
            </a:r>
            <a:r>
              <a:rPr lang="en-GB" sz="2000" dirty="0" err="1"/>
              <a:t>i</a:t>
            </a:r>
            <a:r>
              <a:rPr lang="en-GB" sz="2000" dirty="0"/>
              <a:t> MZ w </a:t>
            </a:r>
            <a:r>
              <a:rPr lang="en-GB" sz="2000" dirty="0" err="1"/>
              <a:t>kontekście</a:t>
            </a:r>
            <a:r>
              <a:rPr lang="en-GB" sz="2000" dirty="0"/>
              <a:t> </a:t>
            </a:r>
            <a:r>
              <a:rPr lang="en-GB" sz="2000" dirty="0" err="1"/>
              <a:t>programowania</a:t>
            </a:r>
            <a:r>
              <a:rPr lang="en-GB" sz="2000" dirty="0"/>
              <a:t> </a:t>
            </a:r>
            <a:r>
              <a:rPr lang="en-GB" sz="2000" dirty="0" err="1"/>
              <a:t>wsparcia</a:t>
            </a:r>
            <a:r>
              <a:rPr lang="en-GB" sz="2000" dirty="0"/>
              <a:t> </a:t>
            </a:r>
            <a:r>
              <a:rPr lang="en-GB" sz="2000" dirty="0" err="1"/>
              <a:t>i</a:t>
            </a:r>
            <a:r>
              <a:rPr lang="en-GB" sz="2000" dirty="0"/>
              <a:t> </a:t>
            </a:r>
            <a:r>
              <a:rPr lang="en-GB" sz="2000" dirty="0" err="1"/>
              <a:t>wymiany</a:t>
            </a:r>
            <a:r>
              <a:rPr lang="en-GB" sz="2000" dirty="0"/>
              <a:t> </a:t>
            </a:r>
            <a:r>
              <a:rPr lang="en-GB" sz="2000" dirty="0" err="1"/>
              <a:t>wiedzy</a:t>
            </a:r>
            <a:r>
              <a:rPr lang="en-GB" sz="2000" dirty="0"/>
              <a:t>.</a:t>
            </a:r>
          </a:p>
        </p:txBody>
      </p:sp>
      <p:sp>
        <p:nvSpPr>
          <p:cNvPr id="13" name="Segnaposto piè di pagina 3">
            <a:extLst>
              <a:ext uri="{FF2B5EF4-FFF2-40B4-BE49-F238E27FC236}">
                <a16:creationId xmlns:a16="http://schemas.microsoft.com/office/drawing/2014/main" id="{9ABB6F09-9D3D-4493-B209-E25DAC3739B2}"/>
              </a:ext>
            </a:extLst>
          </p:cNvPr>
          <p:cNvSpPr>
            <a:spLocks noGrp="1"/>
          </p:cNvSpPr>
          <p:nvPr>
            <p:ph type="ftr" sz="quarter" idx="11"/>
          </p:nvPr>
        </p:nvSpPr>
        <p:spPr>
          <a:xfrm>
            <a:off x="224117" y="6307040"/>
            <a:ext cx="11743765" cy="475761"/>
          </a:xfrm>
          <a:solidFill>
            <a:schemeClr val="bg1"/>
          </a:solidFill>
        </p:spPr>
        <p:txBody>
          <a:bodyPr>
            <a:noAutofit/>
          </a:bodyPr>
          <a:lstStyle/>
          <a:p>
            <a:pPr algn="l"/>
            <a:r>
              <a:rPr lang="pl-PL" sz="1100" dirty="0" err="1">
                <a:solidFill>
                  <a:srgbClr val="898989"/>
                </a:solidFill>
              </a:rPr>
              <a:t>Sources</a:t>
            </a:r>
            <a:r>
              <a:rPr lang="pl-PL" sz="1100" dirty="0">
                <a:solidFill>
                  <a:srgbClr val="898989"/>
                </a:solidFill>
              </a:rPr>
              <a:t>: </a:t>
            </a:r>
          </a:p>
          <a:p>
            <a:pPr algn="l"/>
            <a:r>
              <a:rPr lang="en-US" sz="1100" dirty="0">
                <a:solidFill>
                  <a:srgbClr val="898989"/>
                </a:solidFill>
              </a:rPr>
              <a:t>OECD </a:t>
            </a:r>
            <a:r>
              <a:rPr lang="pl-PL" sz="1100" dirty="0">
                <a:solidFill>
                  <a:srgbClr val="898989"/>
                </a:solidFill>
              </a:rPr>
              <a:t>and</a:t>
            </a:r>
            <a:r>
              <a:rPr lang="en-US" sz="1100" dirty="0">
                <a:solidFill>
                  <a:srgbClr val="898989"/>
                </a:solidFill>
              </a:rPr>
              <a:t> Education International</a:t>
            </a:r>
            <a:r>
              <a:rPr lang="pl-PL" sz="1100" dirty="0">
                <a:solidFill>
                  <a:srgbClr val="898989"/>
                </a:solidFill>
              </a:rPr>
              <a:t>: </a:t>
            </a:r>
            <a:r>
              <a:rPr lang="en-US" sz="1100" dirty="0">
                <a:solidFill>
                  <a:srgbClr val="898989"/>
                </a:solidFill>
              </a:rPr>
              <a:t>Principles for an Effective and Equitable Educational Recovery</a:t>
            </a:r>
            <a:r>
              <a:rPr lang="pl-PL" sz="1100" dirty="0">
                <a:solidFill>
                  <a:srgbClr val="898989"/>
                </a:solidFill>
              </a:rPr>
              <a:t>; </a:t>
            </a:r>
          </a:p>
          <a:p>
            <a:pPr algn="l"/>
            <a:r>
              <a:rPr lang="pl-PL" sz="1100" dirty="0">
                <a:solidFill>
                  <a:srgbClr val="898989"/>
                </a:solidFill>
              </a:rPr>
              <a:t>Opracowanie własne.</a:t>
            </a:r>
          </a:p>
        </p:txBody>
      </p:sp>
      <p:pic>
        <p:nvPicPr>
          <p:cNvPr id="6" name="Obraz 5">
            <a:extLst>
              <a:ext uri="{FF2B5EF4-FFF2-40B4-BE49-F238E27FC236}">
                <a16:creationId xmlns:a16="http://schemas.microsoft.com/office/drawing/2014/main" id="{8DB66B51-1D46-4499-94A7-711EFCD8397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6274" y="67352"/>
            <a:ext cx="2547989" cy="1695571"/>
          </a:xfrm>
          <a:prstGeom prst="rect">
            <a:avLst/>
          </a:prstGeom>
        </p:spPr>
      </p:pic>
    </p:spTree>
    <p:extLst>
      <p:ext uri="{BB962C8B-B14F-4D97-AF65-F5344CB8AC3E}">
        <p14:creationId xmlns:p14="http://schemas.microsoft.com/office/powerpoint/2010/main" val="981835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108815DD-95E4-4484-A978-389D9AE8D31B}"/>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13</a:t>
            </a:fld>
            <a:endParaRPr lang="pl-PL"/>
          </a:p>
        </p:txBody>
      </p:sp>
      <p:sp>
        <p:nvSpPr>
          <p:cNvPr id="2" name="Titolo 1">
            <a:extLst>
              <a:ext uri="{FF2B5EF4-FFF2-40B4-BE49-F238E27FC236}">
                <a16:creationId xmlns:a16="http://schemas.microsoft.com/office/drawing/2014/main" id="{A6535ECC-863F-4C1E-82A6-A201A5E04BC5}"/>
              </a:ext>
            </a:extLst>
          </p:cNvPr>
          <p:cNvSpPr>
            <a:spLocks noGrp="1"/>
          </p:cNvSpPr>
          <p:nvPr>
            <p:ph type="title"/>
          </p:nvPr>
        </p:nvSpPr>
        <p:spPr>
          <a:xfrm>
            <a:off x="477025" y="311191"/>
            <a:ext cx="10905066" cy="860295"/>
          </a:xfrm>
        </p:spPr>
        <p:txBody>
          <a:bodyPr>
            <a:normAutofit/>
          </a:bodyPr>
          <a:lstStyle/>
          <a:p>
            <a:r>
              <a:rPr lang="pl-PL" sz="3200" b="1" dirty="0" err="1"/>
              <a:t>Ensuring</a:t>
            </a:r>
            <a:r>
              <a:rPr lang="pl-PL" sz="3200" b="1" dirty="0"/>
              <a:t> </a:t>
            </a:r>
            <a:r>
              <a:rPr lang="pl-PL" sz="3200" b="1" dirty="0" err="1"/>
              <a:t>equal</a:t>
            </a:r>
            <a:r>
              <a:rPr lang="pl-PL" sz="3200" b="1" dirty="0"/>
              <a:t> </a:t>
            </a:r>
            <a:r>
              <a:rPr lang="pl-PL" sz="3200" b="1" dirty="0" err="1"/>
              <a:t>opportunities</a:t>
            </a:r>
            <a:r>
              <a:rPr lang="pl-PL" sz="3200" b="1" dirty="0"/>
              <a:t> and suport for </a:t>
            </a:r>
            <a:r>
              <a:rPr lang="pl-PL" sz="3200" b="1" dirty="0" err="1"/>
              <a:t>learners</a:t>
            </a:r>
            <a:endParaRPr lang="pl-PL" sz="3200" b="1" dirty="0"/>
          </a:p>
        </p:txBody>
      </p:sp>
      <p:sp>
        <p:nvSpPr>
          <p:cNvPr id="4" name="Symbol zastępczy zawartości 3">
            <a:extLst>
              <a:ext uri="{FF2B5EF4-FFF2-40B4-BE49-F238E27FC236}">
                <a16:creationId xmlns:a16="http://schemas.microsoft.com/office/drawing/2014/main" id="{0C4ACA0A-34DD-42A0-8327-A8411E3E5C38}"/>
              </a:ext>
            </a:extLst>
          </p:cNvPr>
          <p:cNvSpPr>
            <a:spLocks noGrp="1"/>
          </p:cNvSpPr>
          <p:nvPr>
            <p:ph idx="1"/>
          </p:nvPr>
        </p:nvSpPr>
        <p:spPr>
          <a:xfrm>
            <a:off x="242854" y="1049977"/>
            <a:ext cx="11598084" cy="5043203"/>
          </a:xfrm>
        </p:spPr>
        <p:txBody>
          <a:bodyPr>
            <a:noAutofit/>
          </a:bodyPr>
          <a:lstStyle/>
          <a:p>
            <a:pPr marL="0" indent="0">
              <a:lnSpc>
                <a:spcPct val="110000"/>
              </a:lnSpc>
              <a:spcBef>
                <a:spcPts val="600"/>
              </a:spcBef>
              <a:buNone/>
              <a:defRPr/>
            </a:pPr>
            <a:r>
              <a:rPr lang="en-GB" sz="2000" dirty="0"/>
              <a:t>Both in remote education and after the comeback. </a:t>
            </a:r>
          </a:p>
          <a:p>
            <a:pPr marL="0" indent="0">
              <a:lnSpc>
                <a:spcPct val="110000"/>
              </a:lnSpc>
              <a:spcBef>
                <a:spcPts val="600"/>
              </a:spcBef>
              <a:buNone/>
              <a:defRPr/>
            </a:pPr>
            <a:r>
              <a:rPr lang="en-GB" sz="2000" dirty="0">
                <a:solidFill>
                  <a:srgbClr val="70AD47"/>
                </a:solidFill>
              </a:rPr>
              <a:t>Role (among others) of the cohesion policy:</a:t>
            </a:r>
            <a:r>
              <a:rPr lang="en-GB" sz="2000" dirty="0"/>
              <a:t> </a:t>
            </a:r>
          </a:p>
          <a:p>
            <a:pPr>
              <a:lnSpc>
                <a:spcPct val="110000"/>
              </a:lnSpc>
              <a:spcBef>
                <a:spcPts val="600"/>
              </a:spcBef>
              <a:defRPr/>
            </a:pPr>
            <a:r>
              <a:rPr lang="en-GB" sz="2000" dirty="0"/>
              <a:t>Increased access to </a:t>
            </a:r>
            <a:r>
              <a:rPr lang="en-GB" sz="2000" dirty="0">
                <a:solidFill>
                  <a:srgbClr val="70AD47"/>
                </a:solidFill>
              </a:rPr>
              <a:t>compensatory classes.</a:t>
            </a:r>
            <a:endParaRPr lang="en-GB" sz="2000" dirty="0"/>
          </a:p>
          <a:p>
            <a:pPr>
              <a:lnSpc>
                <a:spcPct val="110000"/>
              </a:lnSpc>
              <a:spcBef>
                <a:spcPts val="600"/>
              </a:spcBef>
              <a:defRPr/>
            </a:pPr>
            <a:r>
              <a:rPr lang="en-GB" sz="2000" dirty="0">
                <a:solidFill>
                  <a:srgbClr val="70AD47"/>
                </a:solidFill>
              </a:rPr>
              <a:t>Psychological aid </a:t>
            </a:r>
            <a:r>
              <a:rPr lang="en-GB" sz="2000" dirty="0"/>
              <a:t>– increased employment of specialists in psychology and pedagogy in schools.</a:t>
            </a:r>
          </a:p>
          <a:p>
            <a:pPr>
              <a:lnSpc>
                <a:spcPct val="110000"/>
              </a:lnSpc>
              <a:spcBef>
                <a:spcPts val="600"/>
              </a:spcBef>
              <a:defRPr/>
            </a:pPr>
            <a:r>
              <a:rPr lang="en-GB" sz="2000" dirty="0"/>
              <a:t>Smartphones are not enough. –&gt; Elimination of digital exclusion – </a:t>
            </a:r>
            <a:r>
              <a:rPr lang="en-GB" sz="2000" dirty="0">
                <a:solidFill>
                  <a:srgbClr val="70AD47"/>
                </a:solidFill>
              </a:rPr>
              <a:t>purchase of laptop for each learner who doesn’t yet have one of their own for exclusive use </a:t>
            </a:r>
            <a:r>
              <a:rPr lang="en-GB" sz="2000" dirty="0"/>
              <a:t>(role of teachers and social services in the determination of which students need one), preparation of teachers, students and parents to the learners work with own laptops at school.</a:t>
            </a:r>
          </a:p>
          <a:p>
            <a:pPr>
              <a:lnSpc>
                <a:spcPct val="110000"/>
              </a:lnSpc>
              <a:spcBef>
                <a:spcPts val="600"/>
              </a:spcBef>
              <a:defRPr/>
            </a:pPr>
            <a:r>
              <a:rPr lang="en-GB" sz="2000" dirty="0"/>
              <a:t>Design of a </a:t>
            </a:r>
            <a:r>
              <a:rPr lang="en-GB" sz="2000" dirty="0">
                <a:solidFill>
                  <a:srgbClr val="70AD47"/>
                </a:solidFill>
              </a:rPr>
              <a:t>new core curriculum: </a:t>
            </a:r>
            <a:endParaRPr lang="en-GB" sz="2000" dirty="0"/>
          </a:p>
          <a:p>
            <a:pPr lvl="1">
              <a:lnSpc>
                <a:spcPct val="110000"/>
              </a:lnSpc>
              <a:spcBef>
                <a:spcPts val="0"/>
              </a:spcBef>
              <a:defRPr/>
            </a:pPr>
            <a:r>
              <a:rPr lang="en-GB" sz="1800" dirty="0"/>
              <a:t>Transit from knowledge transmission by the teacher to knowledge creation by the learner on the basis of educational experiences. </a:t>
            </a:r>
          </a:p>
          <a:p>
            <a:pPr lvl="1">
              <a:lnSpc>
                <a:spcPct val="110000"/>
              </a:lnSpc>
              <a:spcBef>
                <a:spcPts val="0"/>
              </a:spcBef>
              <a:defRPr/>
            </a:pPr>
            <a:r>
              <a:rPr lang="en-GB" sz="1800" dirty="0"/>
              <a:t>Improvement of opportunities for the development of complex (advanced) and transversal key competences. </a:t>
            </a:r>
          </a:p>
          <a:p>
            <a:pPr lvl="1">
              <a:lnSpc>
                <a:spcPct val="110000"/>
              </a:lnSpc>
              <a:spcBef>
                <a:spcPts val="0"/>
              </a:spcBef>
              <a:defRPr/>
            </a:pPr>
            <a:r>
              <a:rPr lang="en-GB" sz="1800" dirty="0" err="1"/>
              <a:t>Strenghtening</a:t>
            </a:r>
            <a:r>
              <a:rPr lang="en-GB" sz="1800" dirty="0"/>
              <a:t> the relationships between theory and its applications.</a:t>
            </a:r>
          </a:p>
          <a:p>
            <a:pPr lvl="1">
              <a:lnSpc>
                <a:spcPct val="110000"/>
              </a:lnSpc>
              <a:spcBef>
                <a:spcPts val="0"/>
              </a:spcBef>
              <a:defRPr/>
            </a:pPr>
            <a:r>
              <a:rPr lang="en-GB" sz="1800" dirty="0">
                <a:solidFill>
                  <a:srgbClr val="70AD47"/>
                </a:solidFill>
              </a:rPr>
              <a:t>Distinguishing of required minimum and extended material in the modernised content. </a:t>
            </a:r>
            <a:endParaRPr lang="en-GB" sz="1600" dirty="0"/>
          </a:p>
          <a:p>
            <a:pPr marL="0" indent="0">
              <a:lnSpc>
                <a:spcPct val="110000"/>
              </a:lnSpc>
              <a:spcBef>
                <a:spcPts val="600"/>
              </a:spcBef>
              <a:buNone/>
              <a:defRPr/>
            </a:pPr>
            <a:endParaRPr lang="pl-PL" sz="2000" dirty="0"/>
          </a:p>
          <a:p>
            <a:pPr marL="0" indent="0">
              <a:lnSpc>
                <a:spcPct val="110000"/>
              </a:lnSpc>
              <a:spcBef>
                <a:spcPts val="600"/>
              </a:spcBef>
              <a:buNone/>
            </a:pPr>
            <a:endParaRPr lang="pl-PL" sz="2000" dirty="0"/>
          </a:p>
        </p:txBody>
      </p:sp>
      <p:pic>
        <p:nvPicPr>
          <p:cNvPr id="17" name="Obraz 16">
            <a:extLst>
              <a:ext uri="{FF2B5EF4-FFF2-40B4-BE49-F238E27FC236}">
                <a16:creationId xmlns:a16="http://schemas.microsoft.com/office/drawing/2014/main" id="{DEB5CBD6-42C2-4FD5-9547-9623FC38B2E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5206" y="200692"/>
            <a:ext cx="2753940" cy="2062798"/>
          </a:xfrm>
          <a:prstGeom prst="rect">
            <a:avLst/>
          </a:prstGeom>
        </p:spPr>
      </p:pic>
      <p:sp>
        <p:nvSpPr>
          <p:cNvPr id="7" name="Segnaposto piè di pagina 3">
            <a:extLst>
              <a:ext uri="{FF2B5EF4-FFF2-40B4-BE49-F238E27FC236}">
                <a16:creationId xmlns:a16="http://schemas.microsoft.com/office/drawing/2014/main" id="{A341E9DA-B518-41AE-8E2D-C23C65E84389}"/>
              </a:ext>
            </a:extLst>
          </p:cNvPr>
          <p:cNvSpPr>
            <a:spLocks noGrp="1"/>
          </p:cNvSpPr>
          <p:nvPr>
            <p:ph type="ftr" sz="quarter" idx="11"/>
          </p:nvPr>
        </p:nvSpPr>
        <p:spPr>
          <a:xfrm>
            <a:off x="57676" y="6093181"/>
            <a:ext cx="11743765" cy="475761"/>
          </a:xfrm>
          <a:solidFill>
            <a:schemeClr val="bg1"/>
          </a:solidFill>
        </p:spPr>
        <p:txBody>
          <a:bodyPr>
            <a:noAutofit/>
          </a:bodyPr>
          <a:lstStyle/>
          <a:p>
            <a:pPr algn="l"/>
            <a:r>
              <a:rPr lang="pl-PL" sz="1100" dirty="0" err="1">
                <a:solidFill>
                  <a:srgbClr val="898989"/>
                </a:solidFill>
              </a:rPr>
              <a:t>Sources</a:t>
            </a:r>
            <a:r>
              <a:rPr lang="pl-PL" sz="1100" dirty="0">
                <a:solidFill>
                  <a:srgbClr val="898989"/>
                </a:solidFill>
              </a:rPr>
              <a:t> </a:t>
            </a:r>
          </a:p>
          <a:p>
            <a:pPr algn="l"/>
            <a:r>
              <a:rPr lang="en-US" sz="1100" dirty="0">
                <a:solidFill>
                  <a:srgbClr val="898989"/>
                </a:solidFill>
              </a:rPr>
              <a:t>OECD </a:t>
            </a:r>
            <a:r>
              <a:rPr lang="en-US" sz="1100" dirty="0" err="1">
                <a:solidFill>
                  <a:srgbClr val="898989"/>
                </a:solidFill>
              </a:rPr>
              <a:t>i</a:t>
            </a:r>
            <a:r>
              <a:rPr lang="en-US" sz="1100" dirty="0">
                <a:solidFill>
                  <a:srgbClr val="898989"/>
                </a:solidFill>
              </a:rPr>
              <a:t> Education International</a:t>
            </a:r>
            <a:r>
              <a:rPr lang="pl-PL" sz="1100" dirty="0">
                <a:solidFill>
                  <a:srgbClr val="898989"/>
                </a:solidFill>
              </a:rPr>
              <a:t>: </a:t>
            </a:r>
            <a:r>
              <a:rPr lang="en-US" sz="1100" dirty="0">
                <a:solidFill>
                  <a:srgbClr val="898989"/>
                </a:solidFill>
              </a:rPr>
              <a:t>Principles for an Effective and Equitable Educational Recovery</a:t>
            </a:r>
            <a:r>
              <a:rPr lang="pl-PL" sz="1100" dirty="0">
                <a:solidFill>
                  <a:srgbClr val="898989"/>
                </a:solidFill>
              </a:rPr>
              <a:t>; </a:t>
            </a:r>
          </a:p>
          <a:p>
            <a:pPr algn="l"/>
            <a:r>
              <a:rPr lang="pl-PL" sz="1100" dirty="0">
                <a:solidFill>
                  <a:srgbClr val="898989"/>
                </a:solidFill>
              </a:rPr>
              <a:t>Zub, M. (red.): Ewaluacja wsparcia realizowanego w obszarze edukacji w ramach Europejskiego Funduszu Społecznego. III Raport cząstkowy; </a:t>
            </a:r>
          </a:p>
          <a:p>
            <a:pPr algn="l"/>
            <a:r>
              <a:rPr lang="pl-PL" sz="1100" dirty="0">
                <a:solidFill>
                  <a:srgbClr val="898989"/>
                </a:solidFill>
              </a:rPr>
              <a:t>Czapliński, P.; Dynowska-Chmielewska, K., Federowicz, M.; Giza-</a:t>
            </a:r>
            <a:r>
              <a:rPr lang="pl-PL" sz="1100" dirty="0" err="1">
                <a:solidFill>
                  <a:srgbClr val="898989"/>
                </a:solidFill>
              </a:rPr>
              <a:t>Poleszczuk</a:t>
            </a:r>
            <a:r>
              <a:rPr lang="pl-PL" sz="1100" dirty="0">
                <a:solidFill>
                  <a:srgbClr val="898989"/>
                </a:solidFill>
              </a:rPr>
              <a:t>, A. i in.: Raport edukacja między pandemią COVID-19 a edukacją przyszłości; </a:t>
            </a:r>
          </a:p>
          <a:p>
            <a:pPr algn="l"/>
            <a:r>
              <a:rPr lang="pl-PL" sz="1100" dirty="0" err="1">
                <a:solidFill>
                  <a:srgbClr val="898989"/>
                </a:solidFill>
              </a:rPr>
              <a:t>Katalyst</a:t>
            </a:r>
            <a:r>
              <a:rPr lang="pl-PL" sz="1100" dirty="0">
                <a:solidFill>
                  <a:srgbClr val="898989"/>
                </a:solidFill>
              </a:rPr>
              <a:t> </a:t>
            </a:r>
            <a:r>
              <a:rPr lang="pl-PL" sz="1100" dirty="0" err="1">
                <a:solidFill>
                  <a:srgbClr val="898989"/>
                </a:solidFill>
              </a:rPr>
              <a:t>Education</a:t>
            </a:r>
            <a:r>
              <a:rPr lang="pl-PL" sz="1100" dirty="0">
                <a:solidFill>
                  <a:srgbClr val="898989"/>
                </a:solidFill>
              </a:rPr>
              <a:t>: </a:t>
            </a:r>
            <a:r>
              <a:rPr lang="pl-PL" sz="1100" dirty="0" err="1">
                <a:solidFill>
                  <a:srgbClr val="898989"/>
                </a:solidFill>
              </a:rPr>
              <a:t>PowerEd</a:t>
            </a:r>
            <a:r>
              <a:rPr lang="pl-PL" sz="1100" dirty="0">
                <a:solidFill>
                  <a:srgbClr val="898989"/>
                </a:solidFill>
              </a:rPr>
              <a:t> Jak przeciwdziałać </a:t>
            </a:r>
            <a:r>
              <a:rPr lang="pl-PL" sz="1100" dirty="0" err="1">
                <a:solidFill>
                  <a:srgbClr val="898989"/>
                </a:solidFill>
              </a:rPr>
              <a:t>wykluczeniom</a:t>
            </a:r>
            <a:r>
              <a:rPr lang="pl-PL" sz="1100" dirty="0">
                <a:solidFill>
                  <a:srgbClr val="898989"/>
                </a:solidFill>
              </a:rPr>
              <a:t> w edukacji?; </a:t>
            </a:r>
          </a:p>
          <a:p>
            <a:pPr algn="l"/>
            <a:r>
              <a:rPr lang="pl-PL" sz="1100" dirty="0">
                <a:solidFill>
                  <a:srgbClr val="898989"/>
                </a:solidFill>
              </a:rPr>
              <a:t>Zub, M. (red.): Analiza społeczno-gospodarcza wraz z diagnozą obszarów interwencji EFS.</a:t>
            </a:r>
          </a:p>
        </p:txBody>
      </p:sp>
    </p:spTree>
    <p:extLst>
      <p:ext uri="{BB962C8B-B14F-4D97-AF65-F5344CB8AC3E}">
        <p14:creationId xmlns:p14="http://schemas.microsoft.com/office/powerpoint/2010/main" val="1292175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egnaposto contenuto 2" descr="School infrastructure">
            <a:extLst>
              <a:ext uri="{FF2B5EF4-FFF2-40B4-BE49-F238E27FC236}">
                <a16:creationId xmlns:a16="http://schemas.microsoft.com/office/drawing/2014/main" id="{35F13B32-EC29-4446-B073-87619EAAB795}"/>
              </a:ext>
            </a:extLst>
          </p:cNvPr>
          <p:cNvSpPr txBox="1">
            <a:spLocks/>
          </p:cNvSpPr>
          <p:nvPr/>
        </p:nvSpPr>
        <p:spPr>
          <a:xfrm>
            <a:off x="186985" y="271002"/>
            <a:ext cx="10049031" cy="7534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pl-PL" sz="1600" dirty="0">
              <a:solidFill>
                <a:srgbClr val="C00000"/>
              </a:solidFill>
            </a:endParaRPr>
          </a:p>
        </p:txBody>
      </p:sp>
      <p:sp>
        <p:nvSpPr>
          <p:cNvPr id="25" name="Segnaposto contenuto 2">
            <a:extLst>
              <a:ext uri="{FF2B5EF4-FFF2-40B4-BE49-F238E27FC236}">
                <a16:creationId xmlns:a16="http://schemas.microsoft.com/office/drawing/2014/main" id="{C9B66649-958B-461F-9C3C-2C67363B918F}"/>
              </a:ext>
            </a:extLst>
          </p:cNvPr>
          <p:cNvSpPr txBox="1">
            <a:spLocks/>
          </p:cNvSpPr>
          <p:nvPr/>
        </p:nvSpPr>
        <p:spPr>
          <a:xfrm>
            <a:off x="412398" y="1174656"/>
            <a:ext cx="11599160" cy="51667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t>Technical requirements:</a:t>
            </a:r>
          </a:p>
          <a:p>
            <a:pPr>
              <a:spcBef>
                <a:spcPts val="600"/>
              </a:spcBef>
            </a:pPr>
            <a:r>
              <a:rPr lang="en-GB" sz="2000" dirty="0"/>
              <a:t>Interoperability</a:t>
            </a:r>
          </a:p>
          <a:p>
            <a:pPr>
              <a:spcBef>
                <a:spcPts val="600"/>
              </a:spcBef>
            </a:pPr>
            <a:r>
              <a:rPr lang="en-GB" sz="2000" dirty="0"/>
              <a:t>Accessibility for all</a:t>
            </a:r>
          </a:p>
          <a:p>
            <a:pPr>
              <a:spcBef>
                <a:spcPts val="600"/>
              </a:spcBef>
            </a:pPr>
            <a:r>
              <a:rPr lang="en-GB" sz="2000" dirty="0"/>
              <a:t>Durability</a:t>
            </a:r>
          </a:p>
          <a:p>
            <a:pPr marL="0" indent="0">
              <a:buNone/>
            </a:pPr>
            <a:r>
              <a:rPr lang="en-GB" sz="2000" dirty="0">
                <a:solidFill>
                  <a:srgbClr val="70AD47"/>
                </a:solidFill>
              </a:rPr>
              <a:t>Cohesion policy role</a:t>
            </a:r>
            <a:r>
              <a:rPr lang="en-GB" sz="2000" dirty="0"/>
              <a:t>: technical standards, requirement of complementarity, investments.</a:t>
            </a:r>
          </a:p>
          <a:p>
            <a:pPr marL="0" indent="0">
              <a:buNone/>
            </a:pPr>
            <a:r>
              <a:rPr lang="en-GB" sz="2000" dirty="0">
                <a:solidFill>
                  <a:srgbClr val="C00000"/>
                </a:solidFill>
              </a:rPr>
              <a:t>Improving the equipment is schools’ main motivation to use the EU funding (including the ESF). But more </a:t>
            </a:r>
            <a:r>
              <a:rPr lang="en-GB" sz="2000" dirty="0" err="1">
                <a:solidFill>
                  <a:srgbClr val="C00000"/>
                </a:solidFill>
              </a:rPr>
              <a:t>shool</a:t>
            </a:r>
            <a:r>
              <a:rPr lang="en-GB" sz="2000" dirty="0">
                <a:solidFill>
                  <a:srgbClr val="C00000"/>
                </a:solidFill>
              </a:rPr>
              <a:t> heads declare they know what equipment they need, than have planned how the school </a:t>
            </a:r>
            <a:r>
              <a:rPr lang="en-GB" sz="2000" dirty="0" err="1">
                <a:solidFill>
                  <a:srgbClr val="C00000"/>
                </a:solidFill>
              </a:rPr>
              <a:t>schould</a:t>
            </a:r>
            <a:r>
              <a:rPr lang="en-GB" sz="2000" dirty="0">
                <a:solidFill>
                  <a:srgbClr val="C00000"/>
                </a:solidFill>
              </a:rPr>
              <a:t> use ICT.</a:t>
            </a:r>
          </a:p>
          <a:p>
            <a:pPr marL="0" indent="0">
              <a:buNone/>
            </a:pPr>
            <a:r>
              <a:rPr lang="en-GB" sz="2000" dirty="0">
                <a:solidFill>
                  <a:srgbClr val="70AD47"/>
                </a:solidFill>
              </a:rPr>
              <a:t>Cohesion policy role : </a:t>
            </a:r>
            <a:r>
              <a:rPr lang="en-GB" sz="2000" dirty="0"/>
              <a:t>Support for well-thought-out investments and for active learning.</a:t>
            </a:r>
          </a:p>
          <a:p>
            <a:r>
              <a:rPr lang="en-GB" sz="2000" dirty="0">
                <a:solidFill>
                  <a:srgbClr val="70AD47"/>
                </a:solidFill>
              </a:rPr>
              <a:t>Integrated projects (ESF-ERDF): </a:t>
            </a:r>
            <a:r>
              <a:rPr lang="en-GB" sz="2000" dirty="0"/>
              <a:t>investments in equipment, e-resources and training bound by a coherent concept.</a:t>
            </a:r>
          </a:p>
          <a:p>
            <a:r>
              <a:rPr lang="en-GB" sz="2000" dirty="0"/>
              <a:t>High score weight </a:t>
            </a:r>
            <a:r>
              <a:rPr lang="en-GB" sz="2000" dirty="0">
                <a:solidFill>
                  <a:srgbClr val="70AD47"/>
                </a:solidFill>
              </a:rPr>
              <a:t>for the justification of the need of investment</a:t>
            </a:r>
            <a:r>
              <a:rPr lang="en-GB" sz="2000" dirty="0"/>
              <a:t>, assessed by experts in the use of ICT in education.</a:t>
            </a:r>
          </a:p>
          <a:p>
            <a:r>
              <a:rPr lang="en-GB" sz="2000" dirty="0"/>
              <a:t>Calls for proposals dedicated to school authorities which, before submitting their applications, will have successfully undergone a process </a:t>
            </a:r>
            <a:r>
              <a:rPr lang="en-GB" sz="2000" dirty="0">
                <a:solidFill>
                  <a:srgbClr val="70AD47"/>
                </a:solidFill>
              </a:rPr>
              <a:t>leading to the development and improvement of the concept of support for their schools</a:t>
            </a:r>
            <a:r>
              <a:rPr lang="en-GB" sz="2000" dirty="0"/>
              <a:t>.</a:t>
            </a:r>
          </a:p>
        </p:txBody>
      </p:sp>
      <p:sp>
        <p:nvSpPr>
          <p:cNvPr id="17" name="Segnaposto numero diapositiva 11">
            <a:extLst>
              <a:ext uri="{FF2B5EF4-FFF2-40B4-BE49-F238E27FC236}">
                <a16:creationId xmlns:a16="http://schemas.microsoft.com/office/drawing/2014/main" id="{74A8E343-2318-4826-B63F-ABD086DD0962}"/>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1AB980E-8B17-46FD-A1C6-7828CFAC4D8F}" type="slidenum">
              <a:rPr lang="pl-PL" smtClean="0"/>
              <a:pPr/>
              <a:t>14</a:t>
            </a:fld>
            <a:endParaRPr lang="pl-PL" dirty="0"/>
          </a:p>
        </p:txBody>
      </p:sp>
      <p:pic>
        <p:nvPicPr>
          <p:cNvPr id="22" name="Obraz 21">
            <a:extLst>
              <a:ext uri="{FF2B5EF4-FFF2-40B4-BE49-F238E27FC236}">
                <a16:creationId xmlns:a16="http://schemas.microsoft.com/office/drawing/2014/main" id="{6FBF2CA9-782D-47E0-941F-73B59E544C5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646" y="96740"/>
            <a:ext cx="2501550" cy="1873748"/>
          </a:xfrm>
          <a:prstGeom prst="rect">
            <a:avLst/>
          </a:prstGeom>
        </p:spPr>
      </p:pic>
      <p:sp>
        <p:nvSpPr>
          <p:cNvPr id="29" name="Titolo 1">
            <a:extLst>
              <a:ext uri="{FF2B5EF4-FFF2-40B4-BE49-F238E27FC236}">
                <a16:creationId xmlns:a16="http://schemas.microsoft.com/office/drawing/2014/main" id="{68AD0C1E-0E7B-4FDC-8EED-43C69BA48A41}"/>
              </a:ext>
            </a:extLst>
          </p:cNvPr>
          <p:cNvSpPr>
            <a:spLocks noGrp="1"/>
          </p:cNvSpPr>
          <p:nvPr>
            <p:ph type="title"/>
          </p:nvPr>
        </p:nvSpPr>
        <p:spPr>
          <a:xfrm>
            <a:off x="643467" y="321734"/>
            <a:ext cx="10905066" cy="860295"/>
          </a:xfrm>
        </p:spPr>
        <p:txBody>
          <a:bodyPr>
            <a:normAutofit/>
          </a:bodyPr>
          <a:lstStyle/>
          <a:p>
            <a:r>
              <a:rPr lang="pl-PL" sz="3600" b="1" dirty="0"/>
              <a:t>School </a:t>
            </a:r>
            <a:r>
              <a:rPr lang="pl-PL" sz="3600" b="1" dirty="0" err="1"/>
              <a:t>infrastruture</a:t>
            </a:r>
            <a:endParaRPr lang="pl-PL" sz="3600" b="1" dirty="0"/>
          </a:p>
        </p:txBody>
      </p:sp>
      <p:sp>
        <p:nvSpPr>
          <p:cNvPr id="33" name="Segnaposto piè di pagina 3">
            <a:extLst>
              <a:ext uri="{FF2B5EF4-FFF2-40B4-BE49-F238E27FC236}">
                <a16:creationId xmlns:a16="http://schemas.microsoft.com/office/drawing/2014/main" id="{9FBBB766-B775-4A00-BF43-34758EB6B5B5}"/>
              </a:ext>
            </a:extLst>
          </p:cNvPr>
          <p:cNvSpPr>
            <a:spLocks noGrp="1"/>
          </p:cNvSpPr>
          <p:nvPr>
            <p:ph type="ftr" sz="quarter" idx="11"/>
          </p:nvPr>
        </p:nvSpPr>
        <p:spPr>
          <a:xfrm>
            <a:off x="35837" y="6272397"/>
            <a:ext cx="11743765" cy="475761"/>
          </a:xfrm>
          <a:noFill/>
        </p:spPr>
        <p:txBody>
          <a:bodyPr>
            <a:noAutofit/>
          </a:bodyPr>
          <a:lstStyle/>
          <a:p>
            <a:pPr algn="l"/>
            <a:r>
              <a:rPr lang="pl-PL" sz="1100" dirty="0">
                <a:solidFill>
                  <a:srgbClr val="898989"/>
                </a:solidFill>
              </a:rPr>
              <a:t>Źródła: </a:t>
            </a:r>
          </a:p>
          <a:p>
            <a:pPr algn="l"/>
            <a:r>
              <a:rPr lang="en-US" sz="1100" dirty="0">
                <a:solidFill>
                  <a:srgbClr val="898989"/>
                </a:solidFill>
              </a:rPr>
              <a:t>OECD </a:t>
            </a:r>
            <a:r>
              <a:rPr lang="en-US" sz="1100" dirty="0" err="1">
                <a:solidFill>
                  <a:srgbClr val="898989"/>
                </a:solidFill>
              </a:rPr>
              <a:t>i</a:t>
            </a:r>
            <a:r>
              <a:rPr lang="en-US" sz="1100" dirty="0">
                <a:solidFill>
                  <a:srgbClr val="898989"/>
                </a:solidFill>
              </a:rPr>
              <a:t> Education International</a:t>
            </a:r>
            <a:r>
              <a:rPr lang="pl-PL" sz="1100" dirty="0">
                <a:solidFill>
                  <a:srgbClr val="898989"/>
                </a:solidFill>
              </a:rPr>
              <a:t>: </a:t>
            </a:r>
            <a:r>
              <a:rPr lang="en-US" sz="1100" dirty="0">
                <a:solidFill>
                  <a:srgbClr val="898989"/>
                </a:solidFill>
              </a:rPr>
              <a:t>Principles for an Effective and Equitable Educational Recovery</a:t>
            </a:r>
            <a:r>
              <a:rPr lang="pl-PL" sz="1100" dirty="0">
                <a:solidFill>
                  <a:srgbClr val="898989"/>
                </a:solidFill>
              </a:rPr>
              <a:t>; </a:t>
            </a:r>
          </a:p>
          <a:p>
            <a:pPr algn="l"/>
            <a:r>
              <a:rPr lang="pl-PL" sz="1100" dirty="0">
                <a:solidFill>
                  <a:srgbClr val="898989"/>
                </a:solidFill>
              </a:rPr>
              <a:t>Plebańska, M., Tarkowski, A.: Cyfryzacja polskiej edukacji. Wizja i postulaty;</a:t>
            </a:r>
          </a:p>
          <a:p>
            <a:pPr algn="l"/>
            <a:r>
              <a:rPr lang="pl-PL" sz="1100" dirty="0">
                <a:solidFill>
                  <a:srgbClr val="898989"/>
                </a:solidFill>
              </a:rPr>
              <a:t>Zub, M. (red.): Ewaluacja wsparcia realizowanego w obszarze edukacji w ramach Europejskiego Funduszu Społecznego. III Raport cząstkowy</a:t>
            </a:r>
          </a:p>
        </p:txBody>
      </p:sp>
    </p:spTree>
    <p:extLst>
      <p:ext uri="{BB962C8B-B14F-4D97-AF65-F5344CB8AC3E}">
        <p14:creationId xmlns:p14="http://schemas.microsoft.com/office/powerpoint/2010/main" val="2746655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DAB863B-4312-4A45-8121-5B39EAD6C2F6}"/>
              </a:ext>
            </a:extLst>
          </p:cNvPr>
          <p:cNvSpPr>
            <a:spLocks noGrp="1"/>
          </p:cNvSpPr>
          <p:nvPr>
            <p:ph idx="1"/>
          </p:nvPr>
        </p:nvSpPr>
        <p:spPr>
          <a:xfrm>
            <a:off x="374347" y="1339429"/>
            <a:ext cx="11705278" cy="4018113"/>
          </a:xfrm>
        </p:spPr>
        <p:txBody>
          <a:bodyPr>
            <a:noAutofit/>
          </a:bodyPr>
          <a:lstStyle/>
          <a:p>
            <a:pPr marL="0" lvl="1" indent="0">
              <a:lnSpc>
                <a:spcPct val="100000"/>
              </a:lnSpc>
              <a:spcBef>
                <a:spcPts val="300"/>
              </a:spcBef>
              <a:buNone/>
            </a:pPr>
            <a:r>
              <a:rPr lang="en-GB" sz="1900" dirty="0">
                <a:ea typeface="Calibri" panose="020F0502020204030204" pitchFamily="34" charset="0"/>
                <a:cs typeface="Times New Roman" panose="02020603050405020304" pitchFamily="18" charset="0"/>
              </a:rPr>
              <a:t>Cohesion policy role: </a:t>
            </a:r>
          </a:p>
          <a:p>
            <a:pPr marL="0" lvl="1" indent="0">
              <a:lnSpc>
                <a:spcPct val="100000"/>
              </a:lnSpc>
              <a:spcBef>
                <a:spcPts val="300"/>
              </a:spcBef>
              <a:buNone/>
            </a:pPr>
            <a:r>
              <a:rPr lang="en-GB" sz="1900" dirty="0">
                <a:solidFill>
                  <a:srgbClr val="70AD47"/>
                </a:solidFill>
                <a:ea typeface="Calibri" panose="020F0502020204030204" pitchFamily="34" charset="0"/>
                <a:cs typeface="Times New Roman" panose="02020603050405020304" pitchFamily="18" charset="0"/>
              </a:rPr>
              <a:t>The Integrated Educational Platform epodreczniki.pl</a:t>
            </a:r>
          </a:p>
          <a:p>
            <a:pPr marL="228600" lvl="1">
              <a:lnSpc>
                <a:spcPct val="100000"/>
              </a:lnSpc>
              <a:spcBef>
                <a:spcPts val="300"/>
              </a:spcBef>
            </a:pPr>
            <a:r>
              <a:rPr lang="en-GB" sz="1900" dirty="0">
                <a:ea typeface="Calibri" panose="020F0502020204030204" pitchFamily="34" charset="0"/>
                <a:cs typeface="Times New Roman" panose="02020603050405020304" pitchFamily="18" charset="0"/>
              </a:rPr>
              <a:t>Provide the possibilities of individualised use; distinguish basic and extended material.</a:t>
            </a:r>
          </a:p>
          <a:p>
            <a:pPr marL="228600" lvl="1">
              <a:lnSpc>
                <a:spcPct val="100000"/>
              </a:lnSpc>
              <a:spcBef>
                <a:spcPts val="300"/>
              </a:spcBef>
            </a:pPr>
            <a:r>
              <a:rPr lang="en-GB" sz="1900" dirty="0">
                <a:ea typeface="Calibri" panose="020F0502020204030204" pitchFamily="34" charset="0"/>
                <a:cs typeface="Times New Roman" panose="02020603050405020304" pitchFamily="18" charset="0"/>
              </a:rPr>
              <a:t>Emphasis on substantive value and complex competences.</a:t>
            </a:r>
          </a:p>
          <a:p>
            <a:pPr marL="228600" lvl="1">
              <a:lnSpc>
                <a:spcPct val="100000"/>
              </a:lnSpc>
              <a:spcBef>
                <a:spcPts val="300"/>
              </a:spcBef>
            </a:pPr>
            <a:r>
              <a:rPr lang="en-GB" sz="1900" dirty="0">
                <a:ea typeface="Calibri" panose="020F0502020204030204" pitchFamily="34" charset="0"/>
                <a:cs typeface="Times New Roman" panose="02020603050405020304" pitchFamily="18" charset="0"/>
              </a:rPr>
              <a:t>Go beyond the simplest templates and apply </a:t>
            </a:r>
            <a:r>
              <a:rPr lang="en-GB" sz="1900" dirty="0">
                <a:solidFill>
                  <a:srgbClr val="70AD47"/>
                </a:solidFill>
                <a:ea typeface="Calibri" panose="020F0502020204030204" pitchFamily="34" charset="0"/>
                <a:cs typeface="Times New Roman" panose="02020603050405020304" pitchFamily="18" charset="0"/>
              </a:rPr>
              <a:t>advanced IT solutions </a:t>
            </a:r>
            <a:r>
              <a:rPr lang="en-GB" sz="1900" dirty="0">
                <a:ea typeface="Calibri" panose="020F0502020204030204" pitchFamily="34" charset="0"/>
                <a:cs typeface="Times New Roman" panose="02020603050405020304" pitchFamily="18" charset="0"/>
              </a:rPr>
              <a:t>- e.g. </a:t>
            </a:r>
            <a:r>
              <a:rPr lang="en-GB" sz="1900" dirty="0" err="1">
                <a:ea typeface="Calibri" panose="020F0502020204030204" pitchFamily="34" charset="0"/>
                <a:cs typeface="Times New Roman" panose="02020603050405020304" pitchFamily="18" charset="0"/>
              </a:rPr>
              <a:t>inteligent</a:t>
            </a:r>
            <a:r>
              <a:rPr lang="en-GB" sz="1900" dirty="0">
                <a:ea typeface="Calibri" panose="020F0502020204030204" pitchFamily="34" charset="0"/>
                <a:cs typeface="Times New Roman" panose="02020603050405020304" pitchFamily="18" charset="0"/>
              </a:rPr>
              <a:t> tutoring systems and gamification.</a:t>
            </a:r>
          </a:p>
          <a:p>
            <a:pPr marL="0" lvl="1" indent="0">
              <a:lnSpc>
                <a:spcPct val="100000"/>
              </a:lnSpc>
              <a:spcBef>
                <a:spcPts val="600"/>
              </a:spcBef>
              <a:buNone/>
            </a:pPr>
            <a:r>
              <a:rPr lang="en-GB" sz="1900" dirty="0">
                <a:solidFill>
                  <a:srgbClr val="C00000"/>
                </a:solidFill>
                <a:ea typeface="Calibri" panose="020F0502020204030204" pitchFamily="34" charset="0"/>
                <a:cs typeface="Times New Roman" panose="02020603050405020304" pitchFamily="18" charset="0"/>
              </a:rPr>
              <a:t>The Platform is not enough. </a:t>
            </a:r>
            <a:r>
              <a:rPr lang="en-GB" sz="1900" dirty="0">
                <a:ea typeface="Calibri" panose="020F0502020204030204" pitchFamily="34" charset="0"/>
                <a:cs typeface="Times New Roman" panose="02020603050405020304" pitchFamily="18" charset="0"/>
              </a:rPr>
              <a:t>A project is recommended where:</a:t>
            </a:r>
            <a:endParaRPr lang="en-GB" sz="1900" dirty="0">
              <a:effectLst/>
              <a:ea typeface="Calibri" panose="020F0502020204030204" pitchFamily="34" charset="0"/>
              <a:cs typeface="Times New Roman" panose="02020603050405020304" pitchFamily="18" charset="0"/>
            </a:endParaRPr>
          </a:p>
          <a:p>
            <a:pPr marL="285750" lvl="1" indent="-285750">
              <a:lnSpc>
                <a:spcPct val="100000"/>
              </a:lnSpc>
              <a:spcBef>
                <a:spcPts val="300"/>
              </a:spcBef>
            </a:pPr>
            <a:r>
              <a:rPr lang="en-GB" sz="1900" dirty="0">
                <a:effectLst/>
                <a:ea typeface="Calibri" panose="020F0502020204030204" pitchFamily="34" charset="0"/>
                <a:cs typeface="Times New Roman" panose="02020603050405020304" pitchFamily="18" charset="0"/>
              </a:rPr>
              <a:t>Valuable </a:t>
            </a:r>
            <a:r>
              <a:rPr lang="en-GB" sz="1900" dirty="0" err="1">
                <a:effectLst/>
                <a:ea typeface="Calibri" panose="020F0502020204030204" pitchFamily="34" charset="0"/>
                <a:cs typeface="Times New Roman" panose="02020603050405020304" pitchFamily="18" charset="0"/>
              </a:rPr>
              <a:t>resoruces</a:t>
            </a:r>
            <a:r>
              <a:rPr lang="en-GB" sz="1900" dirty="0">
                <a:effectLst/>
                <a:ea typeface="Calibri" panose="020F0502020204030204" pitchFamily="34" charset="0"/>
                <a:cs typeface="Times New Roman" panose="02020603050405020304" pitchFamily="18" charset="0"/>
              </a:rPr>
              <a:t> </a:t>
            </a:r>
            <a:r>
              <a:rPr lang="en-GB" sz="1900" dirty="0" err="1">
                <a:effectLst/>
                <a:ea typeface="Calibri" panose="020F0502020204030204" pitchFamily="34" charset="0"/>
                <a:cs typeface="Times New Roman" panose="02020603050405020304" pitchFamily="18" charset="0"/>
              </a:rPr>
              <a:t>wil</a:t>
            </a:r>
            <a:r>
              <a:rPr lang="en-GB" sz="1900" dirty="0">
                <a:effectLst/>
                <a:ea typeface="Calibri" panose="020F0502020204030204" pitchFamily="34" charset="0"/>
                <a:cs typeface="Times New Roman" panose="02020603050405020304" pitchFamily="18" charset="0"/>
              </a:rPr>
              <a:t> be identified – such as </a:t>
            </a:r>
            <a:r>
              <a:rPr lang="en-GB" sz="1900" dirty="0">
                <a:solidFill>
                  <a:srgbClr val="70AD47"/>
                </a:solidFill>
                <a:effectLst/>
                <a:ea typeface="Calibri" panose="020F0502020204030204" pitchFamily="34" charset="0"/>
                <a:cs typeface="Times New Roman" panose="02020603050405020304" pitchFamily="18" charset="0"/>
              </a:rPr>
              <a:t>websites, educational </a:t>
            </a:r>
            <a:r>
              <a:rPr lang="en-GB" sz="1900" dirty="0" err="1">
                <a:solidFill>
                  <a:srgbClr val="70AD47"/>
                </a:solidFill>
                <a:effectLst/>
                <a:ea typeface="Calibri" panose="020F0502020204030204" pitchFamily="34" charset="0"/>
                <a:cs typeface="Times New Roman" panose="02020603050405020304" pitchFamily="18" charset="0"/>
              </a:rPr>
              <a:t>videochannels</a:t>
            </a:r>
            <a:r>
              <a:rPr lang="en-GB" sz="1900" dirty="0">
                <a:solidFill>
                  <a:srgbClr val="70AD47"/>
                </a:solidFill>
                <a:effectLst/>
                <a:ea typeface="Calibri" panose="020F0502020204030204" pitchFamily="34" charset="0"/>
                <a:cs typeface="Times New Roman" panose="02020603050405020304" pitchFamily="18" charset="0"/>
              </a:rPr>
              <a:t>, applications </a:t>
            </a:r>
            <a:r>
              <a:rPr lang="en-GB" sz="1900" dirty="0">
                <a:effectLst/>
                <a:ea typeface="Calibri" panose="020F0502020204030204" pitchFamily="34" charset="0"/>
                <a:cs typeface="Times New Roman" panose="02020603050405020304" pitchFamily="18" charset="0"/>
              </a:rPr>
              <a:t>and </a:t>
            </a:r>
            <a:r>
              <a:rPr lang="en-GB" sz="1900" dirty="0">
                <a:solidFill>
                  <a:srgbClr val="70AD47"/>
                </a:solidFill>
                <a:effectLst/>
                <a:ea typeface="Calibri" panose="020F0502020204030204" pitchFamily="34" charset="0"/>
                <a:cs typeface="Times New Roman" panose="02020603050405020304" pitchFamily="18" charset="0"/>
              </a:rPr>
              <a:t>initiatives where teachers share methods and material</a:t>
            </a:r>
            <a:r>
              <a:rPr lang="en-GB" sz="1900" dirty="0">
                <a:solidFill>
                  <a:srgbClr val="70AD47"/>
                </a:solidFill>
                <a:ea typeface="Calibri" panose="020F0502020204030204" pitchFamily="34" charset="0"/>
                <a:cs typeface="Times New Roman" panose="02020603050405020304" pitchFamily="18" charset="0"/>
              </a:rPr>
              <a:t>.</a:t>
            </a:r>
            <a:endParaRPr lang="en-GB" sz="1900" dirty="0">
              <a:effectLst/>
              <a:ea typeface="Calibri" panose="020F0502020204030204" pitchFamily="34" charset="0"/>
              <a:cs typeface="Times New Roman" panose="02020603050405020304" pitchFamily="18" charset="0"/>
            </a:endParaRPr>
          </a:p>
          <a:p>
            <a:pPr marL="285750" lvl="1" indent="-285750">
              <a:lnSpc>
                <a:spcPct val="100000"/>
              </a:lnSpc>
              <a:spcBef>
                <a:spcPts val="300"/>
              </a:spcBef>
            </a:pPr>
            <a:r>
              <a:rPr lang="en-GB" sz="1900" dirty="0">
                <a:effectLst/>
                <a:ea typeface="Calibri" panose="020F0502020204030204" pitchFamily="34" charset="0"/>
                <a:cs typeface="Times New Roman" panose="02020603050405020304" pitchFamily="18" charset="0"/>
              </a:rPr>
              <a:t>Set-up and </a:t>
            </a:r>
            <a:r>
              <a:rPr lang="en-GB" sz="1900" dirty="0">
                <a:solidFill>
                  <a:srgbClr val="70AD47"/>
                </a:solidFill>
                <a:effectLst/>
                <a:ea typeface="Calibri" panose="020F0502020204030204" pitchFamily="34" charset="0"/>
                <a:cs typeface="Times New Roman" panose="02020603050405020304" pitchFamily="18" charset="0"/>
              </a:rPr>
              <a:t>wide promotion </a:t>
            </a:r>
            <a:r>
              <a:rPr lang="en-GB" sz="1900" dirty="0">
                <a:ea typeface="Calibri" panose="020F0502020204030204" pitchFamily="34" charset="0"/>
                <a:cs typeface="Times New Roman" panose="02020603050405020304" pitchFamily="18" charset="0"/>
              </a:rPr>
              <a:t>of a website </a:t>
            </a:r>
            <a:r>
              <a:rPr lang="en-GB" sz="1900" dirty="0">
                <a:effectLst/>
                <a:ea typeface="Calibri" panose="020F0502020204030204" pitchFamily="34" charset="0"/>
                <a:cs typeface="Times New Roman" panose="02020603050405020304" pitchFamily="18" charset="0"/>
              </a:rPr>
              <a:t>with resources </a:t>
            </a:r>
            <a:r>
              <a:rPr lang="en-GB" sz="1900" dirty="0" err="1">
                <a:effectLst/>
                <a:ea typeface="Calibri" panose="020F0502020204030204" pitchFamily="34" charset="0"/>
                <a:cs typeface="Times New Roman" panose="02020603050405020304" pitchFamily="18" charset="0"/>
              </a:rPr>
              <a:t>desctription</a:t>
            </a:r>
            <a:r>
              <a:rPr lang="en-GB" sz="1900" dirty="0">
                <a:effectLst/>
                <a:ea typeface="Calibri" panose="020F0502020204030204" pitchFamily="34" charset="0"/>
                <a:cs typeface="Times New Roman" panose="02020603050405020304" pitchFamily="18" charset="0"/>
              </a:rPr>
              <a:t>, </a:t>
            </a:r>
            <a:r>
              <a:rPr lang="en-GB" sz="1900" dirty="0">
                <a:ea typeface="Calibri" panose="020F0502020204030204" pitchFamily="34" charset="0"/>
                <a:cs typeface="Times New Roman" panose="02020603050405020304" pitchFamily="18" charset="0"/>
              </a:rPr>
              <a:t>instruction manuals for applications, and where teachers would be able to share their </a:t>
            </a:r>
            <a:r>
              <a:rPr lang="en-GB" sz="1900" dirty="0">
                <a:solidFill>
                  <a:srgbClr val="70AD47"/>
                </a:solidFill>
                <a:effectLst/>
                <a:ea typeface="Calibri" panose="020F0502020204030204" pitchFamily="34" charset="0"/>
                <a:cs typeface="Times New Roman" panose="02020603050405020304" pitchFamily="18" charset="0"/>
              </a:rPr>
              <a:t>resources, scenarios and methods</a:t>
            </a:r>
            <a:r>
              <a:rPr lang="en-GB" sz="1900" dirty="0">
                <a:effectLst/>
                <a:ea typeface="Calibri" panose="020F0502020204030204" pitchFamily="34" charset="0"/>
                <a:cs typeface="Times New Roman" panose="02020603050405020304" pitchFamily="18" charset="0"/>
              </a:rPr>
              <a:t> which would be assessed by users.</a:t>
            </a:r>
          </a:p>
          <a:p>
            <a:pPr marL="285750" lvl="1" indent="-285750">
              <a:lnSpc>
                <a:spcPct val="100000"/>
              </a:lnSpc>
              <a:spcBef>
                <a:spcPts val="300"/>
              </a:spcBef>
            </a:pPr>
            <a:r>
              <a:rPr lang="en-GB" sz="1900" dirty="0">
                <a:cs typeface="Times New Roman" panose="02020603050405020304" pitchFamily="18" charset="0"/>
              </a:rPr>
              <a:t>Co-design with teachers.</a:t>
            </a:r>
            <a:endParaRPr lang="en-GB" sz="1900" dirty="0"/>
          </a:p>
        </p:txBody>
      </p:sp>
      <p:sp>
        <p:nvSpPr>
          <p:cNvPr id="5" name="Segnaposto numero diapositiva 4">
            <a:extLst>
              <a:ext uri="{FF2B5EF4-FFF2-40B4-BE49-F238E27FC236}">
                <a16:creationId xmlns:a16="http://schemas.microsoft.com/office/drawing/2014/main" id="{0206D50E-A2EB-46C2-8213-14A935A9C970}"/>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15</a:t>
            </a:fld>
            <a:endParaRPr lang="pl-PL"/>
          </a:p>
        </p:txBody>
      </p:sp>
      <p:pic>
        <p:nvPicPr>
          <p:cNvPr id="13" name="Obraz 12" descr="Khan Academy logotype">
            <a:extLst>
              <a:ext uri="{FF2B5EF4-FFF2-40B4-BE49-F238E27FC236}">
                <a16:creationId xmlns:a16="http://schemas.microsoft.com/office/drawing/2014/main" id="{DB6434CA-2B8B-42F3-9F68-33D496FF876D}"/>
              </a:ext>
            </a:extLst>
          </p:cNvPr>
          <p:cNvPicPr>
            <a:picLocks noChangeAspect="1"/>
          </p:cNvPicPr>
          <p:nvPr/>
        </p:nvPicPr>
        <p:blipFill rotWithShape="1">
          <a:blip r:embed="rId3">
            <a:extLst>
              <a:ext uri="{28A0092B-C50C-407E-A947-70E740481C1C}">
                <a14:useLocalDpi xmlns:a14="http://schemas.microsoft.com/office/drawing/2010/main" val="0"/>
              </a:ext>
            </a:extLst>
          </a:blip>
          <a:srcRect l="17143" r="14346"/>
          <a:stretch/>
        </p:blipFill>
        <p:spPr>
          <a:xfrm>
            <a:off x="2313872" y="5205887"/>
            <a:ext cx="1421105" cy="470255"/>
          </a:xfrm>
          <a:prstGeom prst="rect">
            <a:avLst/>
          </a:prstGeom>
        </p:spPr>
      </p:pic>
      <p:pic>
        <p:nvPicPr>
          <p:cNvPr id="17" name="Obraz 16" descr="edomodo logotype">
            <a:extLst>
              <a:ext uri="{FF2B5EF4-FFF2-40B4-BE49-F238E27FC236}">
                <a16:creationId xmlns:a16="http://schemas.microsoft.com/office/drawing/2014/main" id="{F5AE5C9A-97FE-4FC6-BBC9-21027887B30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060" y="5375117"/>
            <a:ext cx="1158286" cy="387088"/>
          </a:xfrm>
          <a:prstGeom prst="rect">
            <a:avLst/>
          </a:prstGeom>
        </p:spPr>
      </p:pic>
      <p:pic>
        <p:nvPicPr>
          <p:cNvPr id="19" name="Obraz 18" descr="Seasaw logotype">
            <a:extLst>
              <a:ext uri="{FF2B5EF4-FFF2-40B4-BE49-F238E27FC236}">
                <a16:creationId xmlns:a16="http://schemas.microsoft.com/office/drawing/2014/main" id="{F4E3DCC6-06C4-4650-8E83-61E9B98A67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91186" y="5633887"/>
            <a:ext cx="799898" cy="459402"/>
          </a:xfrm>
          <a:prstGeom prst="rect">
            <a:avLst/>
          </a:prstGeom>
        </p:spPr>
      </p:pic>
      <p:pic>
        <p:nvPicPr>
          <p:cNvPr id="21" name="Obraz 20" descr="Kahoot logotype">
            <a:extLst>
              <a:ext uri="{FF2B5EF4-FFF2-40B4-BE49-F238E27FC236}">
                <a16:creationId xmlns:a16="http://schemas.microsoft.com/office/drawing/2014/main" id="{8B4EAB18-D9E0-450A-96FA-FD5CB424A26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29039" y="5456374"/>
            <a:ext cx="783759" cy="470255"/>
          </a:xfrm>
          <a:prstGeom prst="rect">
            <a:avLst/>
          </a:prstGeom>
        </p:spPr>
      </p:pic>
      <p:pic>
        <p:nvPicPr>
          <p:cNvPr id="22" name="Obraz 21">
            <a:extLst>
              <a:ext uri="{FF2B5EF4-FFF2-40B4-BE49-F238E27FC236}">
                <a16:creationId xmlns:a16="http://schemas.microsoft.com/office/drawing/2014/main" id="{B5D12AF9-AAAC-48BB-99D6-E5CD77A198C2}"/>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38908" y="5598250"/>
            <a:ext cx="761502" cy="699671"/>
          </a:xfrm>
          <a:prstGeom prst="rect">
            <a:avLst/>
          </a:prstGeom>
        </p:spPr>
      </p:pic>
      <p:pic>
        <p:nvPicPr>
          <p:cNvPr id="23" name="Obraz 22" descr="Canva logotype">
            <a:extLst>
              <a:ext uri="{FF2B5EF4-FFF2-40B4-BE49-F238E27FC236}">
                <a16:creationId xmlns:a16="http://schemas.microsoft.com/office/drawing/2014/main" id="{BD0129E9-5011-4846-B692-F37A179FA8E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91084" y="5318937"/>
            <a:ext cx="596897" cy="596897"/>
          </a:xfrm>
          <a:prstGeom prst="rect">
            <a:avLst/>
          </a:prstGeom>
        </p:spPr>
      </p:pic>
      <p:pic>
        <p:nvPicPr>
          <p:cNvPr id="24" name="Obraz 23">
            <a:extLst>
              <a:ext uri="{FF2B5EF4-FFF2-40B4-BE49-F238E27FC236}">
                <a16:creationId xmlns:a16="http://schemas.microsoft.com/office/drawing/2014/main" id="{869EF892-3407-48A1-80C2-F68913A4C826}"/>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82759" y="5374956"/>
            <a:ext cx="515202" cy="515202"/>
          </a:xfrm>
          <a:prstGeom prst="rect">
            <a:avLst/>
          </a:prstGeom>
        </p:spPr>
      </p:pic>
      <p:pic>
        <p:nvPicPr>
          <p:cNvPr id="7" name="Obraz 6" descr="padlet logotype">
            <a:extLst>
              <a:ext uri="{FF2B5EF4-FFF2-40B4-BE49-F238E27FC236}">
                <a16:creationId xmlns:a16="http://schemas.microsoft.com/office/drawing/2014/main" id="{7A91E88A-181F-444A-99AD-AA391A7C4008}"/>
              </a:ext>
            </a:extLst>
          </p:cNvPr>
          <p:cNvPicPr>
            <a:picLocks noChangeAspect="1"/>
          </p:cNvPicPr>
          <p:nvPr/>
        </p:nvPicPr>
        <p:blipFill rotWithShape="1">
          <a:blip r:embed="rId10">
            <a:extLst>
              <a:ext uri="{28A0092B-C50C-407E-A947-70E740481C1C}">
                <a14:useLocalDpi xmlns:a14="http://schemas.microsoft.com/office/drawing/2010/main" val="0"/>
              </a:ext>
            </a:extLst>
          </a:blip>
          <a:srcRect l="14526" t="17245" r="17255" b="14841"/>
          <a:stretch/>
        </p:blipFill>
        <p:spPr>
          <a:xfrm>
            <a:off x="4129399" y="5403272"/>
            <a:ext cx="725053" cy="725053"/>
          </a:xfrm>
          <a:prstGeom prst="rect">
            <a:avLst/>
          </a:prstGeom>
        </p:spPr>
      </p:pic>
      <p:sp>
        <p:nvSpPr>
          <p:cNvPr id="4" name="Prostokąt: zaokrąglone rogi 3">
            <a:extLst>
              <a:ext uri="{FF2B5EF4-FFF2-40B4-BE49-F238E27FC236}">
                <a16:creationId xmlns:a16="http://schemas.microsoft.com/office/drawing/2014/main" id="{F5ABB2AD-3446-47EC-836E-6599320B07DE}"/>
              </a:ext>
            </a:extLst>
          </p:cNvPr>
          <p:cNvSpPr/>
          <p:nvPr/>
        </p:nvSpPr>
        <p:spPr>
          <a:xfrm>
            <a:off x="8626975" y="5131599"/>
            <a:ext cx="3328719" cy="129603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a:solidFill>
                  <a:schemeClr val="bg1"/>
                </a:solidFill>
              </a:rPr>
              <a:t>pi-stacja.tv, LearningApps.org, ekreda.pl otwartezasoby.pl, ceo.org.pl, eduzabawy.com, polona.pl, fed.org.pl, edupolis.pl, edunews.pl, wolnelektury.pl, superbelfrzy.edu.pl, fina.gov.pl, wyszukiwarka.efs.men.gov.pl, scholaris.pl</a:t>
            </a:r>
          </a:p>
        </p:txBody>
      </p:sp>
      <p:sp>
        <p:nvSpPr>
          <p:cNvPr id="33" name="Titolo 1">
            <a:extLst>
              <a:ext uri="{FF2B5EF4-FFF2-40B4-BE49-F238E27FC236}">
                <a16:creationId xmlns:a16="http://schemas.microsoft.com/office/drawing/2014/main" id="{3B66926C-EDB0-445B-8E3B-26A0FB68A041}"/>
              </a:ext>
            </a:extLst>
          </p:cNvPr>
          <p:cNvSpPr>
            <a:spLocks noGrp="1"/>
          </p:cNvSpPr>
          <p:nvPr>
            <p:ph type="title"/>
          </p:nvPr>
        </p:nvSpPr>
        <p:spPr>
          <a:xfrm>
            <a:off x="643467" y="321734"/>
            <a:ext cx="11436158" cy="860295"/>
          </a:xfrm>
        </p:spPr>
        <p:txBody>
          <a:bodyPr>
            <a:noAutofit/>
          </a:bodyPr>
          <a:lstStyle/>
          <a:p>
            <a:r>
              <a:rPr lang="en-GB" sz="2800" b="1" dirty="0"/>
              <a:t>Access to educational e-resources; </a:t>
            </a:r>
            <a:br>
              <a:rPr lang="en-GB" sz="2800" b="1" dirty="0"/>
            </a:br>
            <a:r>
              <a:rPr lang="en-GB" sz="2800" b="1" dirty="0"/>
              <a:t>Use of experience and innovation which occurred during the pandemics</a:t>
            </a:r>
          </a:p>
        </p:txBody>
      </p:sp>
      <p:pic>
        <p:nvPicPr>
          <p:cNvPr id="20" name="Obraz 19">
            <a:extLst>
              <a:ext uri="{FF2B5EF4-FFF2-40B4-BE49-F238E27FC236}">
                <a16:creationId xmlns:a16="http://schemas.microsoft.com/office/drawing/2014/main" id="{FC6C3301-CB0B-485F-92CD-1009E597B5B9}"/>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08445" y="5654302"/>
            <a:ext cx="966350" cy="368970"/>
          </a:xfrm>
          <a:prstGeom prst="rect">
            <a:avLst/>
          </a:prstGeom>
        </p:spPr>
      </p:pic>
      <p:pic>
        <p:nvPicPr>
          <p:cNvPr id="15" name="Obraz 14" descr="Quizizz logotype">
            <a:extLst>
              <a:ext uri="{FF2B5EF4-FFF2-40B4-BE49-F238E27FC236}">
                <a16:creationId xmlns:a16="http://schemas.microsoft.com/office/drawing/2014/main" id="{E35434E8-51A5-4BE1-815A-CE6C1011916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025125" y="5779618"/>
            <a:ext cx="985548" cy="357977"/>
          </a:xfrm>
          <a:prstGeom prst="rect">
            <a:avLst/>
          </a:prstGeom>
        </p:spPr>
      </p:pic>
      <p:sp>
        <p:nvSpPr>
          <p:cNvPr id="34" name="Segnaposto piè di pagina 3">
            <a:extLst>
              <a:ext uri="{FF2B5EF4-FFF2-40B4-BE49-F238E27FC236}">
                <a16:creationId xmlns:a16="http://schemas.microsoft.com/office/drawing/2014/main" id="{93DB1E5A-5F8F-471C-B058-4113090093C2}"/>
              </a:ext>
            </a:extLst>
          </p:cNvPr>
          <p:cNvSpPr>
            <a:spLocks noGrp="1"/>
          </p:cNvSpPr>
          <p:nvPr>
            <p:ph type="ftr" sz="quarter" idx="11"/>
          </p:nvPr>
        </p:nvSpPr>
        <p:spPr>
          <a:xfrm>
            <a:off x="0" y="6102743"/>
            <a:ext cx="10809833" cy="667201"/>
          </a:xfrm>
          <a:noFill/>
        </p:spPr>
        <p:txBody>
          <a:bodyPr>
            <a:noAutofit/>
          </a:bodyPr>
          <a:lstStyle/>
          <a:p>
            <a:pPr algn="l"/>
            <a:r>
              <a:rPr lang="pl-PL" sz="1100" dirty="0" err="1">
                <a:solidFill>
                  <a:srgbClr val="898989"/>
                </a:solidFill>
              </a:rPr>
              <a:t>Sources</a:t>
            </a:r>
            <a:r>
              <a:rPr lang="pl-PL" sz="1100" dirty="0">
                <a:solidFill>
                  <a:srgbClr val="898989"/>
                </a:solidFill>
              </a:rPr>
              <a:t>:</a:t>
            </a:r>
          </a:p>
          <a:p>
            <a:pPr algn="l"/>
            <a:r>
              <a:rPr lang="en-US" sz="1100" dirty="0">
                <a:solidFill>
                  <a:srgbClr val="898989"/>
                </a:solidFill>
              </a:rPr>
              <a:t>OECD </a:t>
            </a:r>
            <a:r>
              <a:rPr lang="en-US" sz="1100" dirty="0" err="1">
                <a:solidFill>
                  <a:srgbClr val="898989"/>
                </a:solidFill>
              </a:rPr>
              <a:t>i</a:t>
            </a:r>
            <a:r>
              <a:rPr lang="en-US" sz="1100" dirty="0">
                <a:solidFill>
                  <a:srgbClr val="898989"/>
                </a:solidFill>
              </a:rPr>
              <a:t> Education International</a:t>
            </a:r>
            <a:r>
              <a:rPr lang="pl-PL" sz="1100" dirty="0">
                <a:solidFill>
                  <a:srgbClr val="898989"/>
                </a:solidFill>
              </a:rPr>
              <a:t>: </a:t>
            </a:r>
            <a:r>
              <a:rPr lang="en-US" sz="1100" dirty="0">
                <a:solidFill>
                  <a:srgbClr val="898989"/>
                </a:solidFill>
              </a:rPr>
              <a:t>Principles for an Effective and Equitable Educational Recovery</a:t>
            </a:r>
            <a:r>
              <a:rPr lang="pl-PL" sz="1100" dirty="0">
                <a:solidFill>
                  <a:srgbClr val="898989"/>
                </a:solidFill>
              </a:rPr>
              <a:t>; </a:t>
            </a:r>
          </a:p>
          <a:p>
            <a:pPr algn="l"/>
            <a:r>
              <a:rPr lang="pl-PL" sz="1100" dirty="0">
                <a:solidFill>
                  <a:srgbClr val="898989"/>
                </a:solidFill>
              </a:rPr>
              <a:t>Zub, M. (red.): Ewaluacja wsparcia realizowanego w obszarze edukacji w ramach Europejskiego Funduszu Społecznego. III Raport cząstkowy; </a:t>
            </a:r>
          </a:p>
          <a:p>
            <a:pPr algn="l"/>
            <a:r>
              <a:rPr lang="pl-PL" sz="1100" dirty="0">
                <a:solidFill>
                  <a:srgbClr val="898989"/>
                </a:solidFill>
              </a:rPr>
              <a:t>Penszko, P. (red.) Ewaluacja funkcjonalności e-materiałów opracowywanych w ramach projektów współfinansowanych za pomocą Europejskiego Funduszu Społecznego;</a:t>
            </a:r>
          </a:p>
          <a:p>
            <a:pPr algn="l"/>
            <a:r>
              <a:rPr lang="pl-PL" sz="1100" dirty="0" err="1">
                <a:solidFill>
                  <a:srgbClr val="898989"/>
                </a:solidFill>
              </a:rPr>
              <a:t>Own</a:t>
            </a:r>
            <a:r>
              <a:rPr lang="pl-PL" sz="1100" dirty="0">
                <a:solidFill>
                  <a:srgbClr val="898989"/>
                </a:solidFill>
              </a:rPr>
              <a:t> </a:t>
            </a:r>
            <a:r>
              <a:rPr lang="pl-PL" sz="1100" dirty="0" err="1">
                <a:solidFill>
                  <a:srgbClr val="898989"/>
                </a:solidFill>
              </a:rPr>
              <a:t>elaboration</a:t>
            </a:r>
            <a:r>
              <a:rPr lang="pl-PL" sz="1100" dirty="0">
                <a:solidFill>
                  <a:srgbClr val="898989"/>
                </a:solidFill>
              </a:rPr>
              <a:t>.</a:t>
            </a:r>
          </a:p>
        </p:txBody>
      </p:sp>
    </p:spTree>
    <p:extLst>
      <p:ext uri="{BB962C8B-B14F-4D97-AF65-F5344CB8AC3E}">
        <p14:creationId xmlns:p14="http://schemas.microsoft.com/office/powerpoint/2010/main" val="5744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C6B117-65BF-41C6-A61F-D10FD882327A}"/>
              </a:ext>
            </a:extLst>
          </p:cNvPr>
          <p:cNvSpPr>
            <a:spLocks noGrp="1"/>
          </p:cNvSpPr>
          <p:nvPr>
            <p:ph type="title"/>
          </p:nvPr>
        </p:nvSpPr>
        <p:spPr>
          <a:xfrm>
            <a:off x="643467" y="321734"/>
            <a:ext cx="10905066" cy="1135737"/>
          </a:xfrm>
        </p:spPr>
        <p:txBody>
          <a:bodyPr>
            <a:normAutofit/>
          </a:bodyPr>
          <a:lstStyle/>
          <a:p>
            <a:r>
              <a:rPr lang="en-GB" sz="3200" b="1" dirty="0"/>
              <a:t>Support for and appreciation of teachers</a:t>
            </a:r>
          </a:p>
        </p:txBody>
      </p:sp>
      <p:sp>
        <p:nvSpPr>
          <p:cNvPr id="3" name="Segnaposto contenuto 2">
            <a:extLst>
              <a:ext uri="{FF2B5EF4-FFF2-40B4-BE49-F238E27FC236}">
                <a16:creationId xmlns:a16="http://schemas.microsoft.com/office/drawing/2014/main" id="{F98B4730-6E44-475F-87D9-8F736B542776}"/>
              </a:ext>
            </a:extLst>
          </p:cNvPr>
          <p:cNvSpPr>
            <a:spLocks noGrp="1"/>
          </p:cNvSpPr>
          <p:nvPr>
            <p:ph idx="1"/>
          </p:nvPr>
        </p:nvSpPr>
        <p:spPr>
          <a:xfrm>
            <a:off x="446152" y="1224224"/>
            <a:ext cx="11519533" cy="5158057"/>
          </a:xfrm>
        </p:spPr>
        <p:txBody>
          <a:bodyPr>
            <a:noAutofit/>
          </a:bodyPr>
          <a:lstStyle/>
          <a:p>
            <a:pPr marL="0" indent="0">
              <a:lnSpc>
                <a:spcPct val="100000"/>
              </a:lnSpc>
              <a:spcBef>
                <a:spcPts val="0"/>
              </a:spcBef>
              <a:buNone/>
            </a:pPr>
            <a:r>
              <a:rPr lang="en-GB" sz="1800" b="1" dirty="0"/>
              <a:t>Improvement in working conditions.</a:t>
            </a:r>
          </a:p>
          <a:p>
            <a:pPr>
              <a:lnSpc>
                <a:spcPct val="100000"/>
              </a:lnSpc>
              <a:spcBef>
                <a:spcPts val="0"/>
              </a:spcBef>
            </a:pPr>
            <a:r>
              <a:rPr lang="en-GB" sz="1800" dirty="0"/>
              <a:t>Increase in the national expenditure on education and in teacher salaries. </a:t>
            </a:r>
          </a:p>
          <a:p>
            <a:pPr>
              <a:lnSpc>
                <a:spcPct val="100000"/>
              </a:lnSpc>
              <a:spcBef>
                <a:spcPts val="0"/>
              </a:spcBef>
            </a:pPr>
            <a:r>
              <a:rPr lang="en-GB" sz="1800" dirty="0"/>
              <a:t>Modifications in the system of professional promotion.</a:t>
            </a:r>
          </a:p>
          <a:p>
            <a:pPr>
              <a:lnSpc>
                <a:spcPct val="100000"/>
              </a:lnSpc>
              <a:spcBef>
                <a:spcPts val="0"/>
              </a:spcBef>
            </a:pPr>
            <a:r>
              <a:rPr lang="en-GB" sz="1800" dirty="0"/>
              <a:t>Psychological aid </a:t>
            </a:r>
            <a:r>
              <a:rPr lang="en-GB" sz="1800" dirty="0">
                <a:solidFill>
                  <a:srgbClr val="70AD47"/>
                </a:solidFill>
              </a:rPr>
              <a:t>(</a:t>
            </a:r>
            <a:r>
              <a:rPr lang="en-GB" sz="1800" dirty="0">
                <a:solidFill>
                  <a:srgbClr val="70AD47"/>
                </a:solidFill>
                <a:sym typeface="Wingdings" panose="05000000000000000000" pitchFamily="2" charset="2"/>
              </a:rPr>
              <a:t> cohesion policy</a:t>
            </a:r>
            <a:r>
              <a:rPr lang="en-GB" sz="1800" dirty="0">
                <a:solidFill>
                  <a:srgbClr val="70AD47"/>
                </a:solidFill>
              </a:rPr>
              <a:t>)</a:t>
            </a:r>
            <a:r>
              <a:rPr lang="en-GB" sz="1800" dirty="0"/>
              <a:t>.</a:t>
            </a:r>
          </a:p>
          <a:p>
            <a:pPr marL="0" indent="0">
              <a:lnSpc>
                <a:spcPct val="100000"/>
              </a:lnSpc>
              <a:spcBef>
                <a:spcPts val="600"/>
              </a:spcBef>
              <a:buNone/>
            </a:pPr>
            <a:r>
              <a:rPr lang="en-GB" sz="1800" dirty="0" err="1">
                <a:solidFill>
                  <a:srgbClr val="70AD47"/>
                </a:solidFill>
              </a:rPr>
              <a:t>Cohestion</a:t>
            </a:r>
            <a:r>
              <a:rPr lang="en-GB" sz="1800" dirty="0">
                <a:solidFill>
                  <a:srgbClr val="70AD47"/>
                </a:solidFill>
              </a:rPr>
              <a:t> policy: </a:t>
            </a:r>
            <a:r>
              <a:rPr lang="en-GB" sz="1800" b="1" dirty="0"/>
              <a:t>Professional development of school heads.</a:t>
            </a:r>
          </a:p>
          <a:p>
            <a:pPr>
              <a:lnSpc>
                <a:spcPct val="100000"/>
              </a:lnSpc>
              <a:spcBef>
                <a:spcPts val="0"/>
              </a:spcBef>
            </a:pPr>
            <a:r>
              <a:rPr lang="en-GB" sz="1800" dirty="0"/>
              <a:t>Awareness that </a:t>
            </a:r>
            <a:r>
              <a:rPr lang="en-GB" sz="1800" dirty="0">
                <a:solidFill>
                  <a:srgbClr val="70AD47"/>
                </a:solidFill>
              </a:rPr>
              <a:t>pedagogical change is key </a:t>
            </a:r>
            <a:r>
              <a:rPr lang="en-GB" sz="1800" dirty="0"/>
              <a:t>to the increase in learners’ achievements, while equipping with </a:t>
            </a:r>
            <a:r>
              <a:rPr lang="en-GB" sz="1800" dirty="0" err="1"/>
              <a:t>intrastructure</a:t>
            </a:r>
            <a:r>
              <a:rPr lang="en-GB" sz="1800" dirty="0"/>
              <a:t>, e-resources or ICT training are not sufficient.</a:t>
            </a:r>
          </a:p>
          <a:p>
            <a:pPr>
              <a:lnSpc>
                <a:spcPct val="100000"/>
              </a:lnSpc>
              <a:spcBef>
                <a:spcPts val="0"/>
              </a:spcBef>
            </a:pPr>
            <a:r>
              <a:rPr lang="en-GB" sz="1800" dirty="0"/>
              <a:t>Constructive leadership and organisation of teachers’ collaboration.</a:t>
            </a:r>
          </a:p>
          <a:p>
            <a:pPr>
              <a:lnSpc>
                <a:spcPct val="100000"/>
              </a:lnSpc>
              <a:spcBef>
                <a:spcPts val="0"/>
              </a:spcBef>
            </a:pPr>
            <a:r>
              <a:rPr lang="en-GB" sz="1800" dirty="0"/>
              <a:t>Proper needs assessment, determination of objectives and selection of adequate digital means.</a:t>
            </a:r>
          </a:p>
          <a:p>
            <a:pPr marL="0" indent="0">
              <a:lnSpc>
                <a:spcPct val="100000"/>
              </a:lnSpc>
              <a:spcBef>
                <a:spcPts val="600"/>
              </a:spcBef>
              <a:buNone/>
            </a:pPr>
            <a:r>
              <a:rPr lang="en-GB" sz="1800" dirty="0" err="1">
                <a:solidFill>
                  <a:srgbClr val="70AD47"/>
                </a:solidFill>
              </a:rPr>
              <a:t>Cohestion</a:t>
            </a:r>
            <a:r>
              <a:rPr lang="en-GB" sz="1800" dirty="0">
                <a:solidFill>
                  <a:srgbClr val="70AD47"/>
                </a:solidFill>
              </a:rPr>
              <a:t> policy: </a:t>
            </a:r>
            <a:r>
              <a:rPr lang="en-GB" sz="1800" b="1" dirty="0"/>
              <a:t>Professional development of teachers</a:t>
            </a:r>
          </a:p>
          <a:p>
            <a:pPr>
              <a:lnSpc>
                <a:spcPct val="100000"/>
              </a:lnSpc>
              <a:spcBef>
                <a:spcPts val="0"/>
              </a:spcBef>
            </a:pPr>
            <a:r>
              <a:rPr lang="en-GB" sz="1800" dirty="0"/>
              <a:t>Teachers’ emotional competences, classroom management, </a:t>
            </a:r>
            <a:r>
              <a:rPr lang="en-GB" sz="1800" dirty="0">
                <a:solidFill>
                  <a:srgbClr val="70AD47"/>
                </a:solidFill>
              </a:rPr>
              <a:t>relationships with learners, parents and between learners. </a:t>
            </a:r>
          </a:p>
          <a:p>
            <a:pPr>
              <a:lnSpc>
                <a:spcPct val="100000"/>
              </a:lnSpc>
              <a:spcBef>
                <a:spcPts val="0"/>
              </a:spcBef>
            </a:pPr>
            <a:r>
              <a:rPr lang="en-GB" sz="1800" dirty="0">
                <a:solidFill>
                  <a:srgbClr val="70AD47"/>
                </a:solidFill>
              </a:rPr>
              <a:t>Basic digital and informational competences.</a:t>
            </a:r>
            <a:endParaRPr lang="en-GB" sz="1800" dirty="0"/>
          </a:p>
          <a:p>
            <a:pPr>
              <a:lnSpc>
                <a:spcPct val="100000"/>
              </a:lnSpc>
              <a:spcBef>
                <a:spcPts val="0"/>
              </a:spcBef>
            </a:pPr>
            <a:r>
              <a:rPr lang="en-GB" sz="1800" dirty="0">
                <a:solidFill>
                  <a:srgbClr val="70AD47"/>
                </a:solidFill>
              </a:rPr>
              <a:t>Applications of e-resources in didactics.</a:t>
            </a:r>
            <a:endParaRPr lang="en-GB" sz="1800" dirty="0"/>
          </a:p>
          <a:p>
            <a:pPr>
              <a:lnSpc>
                <a:spcPct val="100000"/>
              </a:lnSpc>
              <a:spcBef>
                <a:spcPts val="0"/>
              </a:spcBef>
            </a:pPr>
            <a:r>
              <a:rPr lang="en-GB" sz="1800" dirty="0"/>
              <a:t>Approaches, methods and digital tools supporting learners </a:t>
            </a:r>
            <a:r>
              <a:rPr lang="en-GB" sz="1800" dirty="0">
                <a:solidFill>
                  <a:srgbClr val="70AD47"/>
                </a:solidFill>
              </a:rPr>
              <a:t>internal motivation, active learning and understanding</a:t>
            </a:r>
            <a:r>
              <a:rPr lang="en-GB" sz="1800" dirty="0"/>
              <a:t>; </a:t>
            </a:r>
          </a:p>
          <a:p>
            <a:pPr>
              <a:lnSpc>
                <a:spcPct val="100000"/>
              </a:lnSpc>
              <a:spcBef>
                <a:spcPts val="0"/>
              </a:spcBef>
            </a:pPr>
            <a:r>
              <a:rPr lang="en-GB" sz="1800" dirty="0"/>
              <a:t>The use of (digital) resources for </a:t>
            </a:r>
            <a:r>
              <a:rPr lang="en-GB" sz="1800" dirty="0">
                <a:solidFill>
                  <a:srgbClr val="70AD47"/>
                </a:solidFill>
              </a:rPr>
              <a:t>individualised learning </a:t>
            </a:r>
            <a:r>
              <a:rPr lang="en-GB" sz="1800" dirty="0"/>
              <a:t>ensuring </a:t>
            </a:r>
            <a:r>
              <a:rPr lang="en-GB" sz="1800" dirty="0">
                <a:solidFill>
                  <a:srgbClr val="70AD47"/>
                </a:solidFill>
              </a:rPr>
              <a:t>equal opportunities</a:t>
            </a:r>
            <a:r>
              <a:rPr lang="en-GB" sz="1800" dirty="0"/>
              <a:t>.</a:t>
            </a:r>
          </a:p>
          <a:p>
            <a:pPr marL="0" indent="0">
              <a:lnSpc>
                <a:spcPct val="100000"/>
              </a:lnSpc>
              <a:spcBef>
                <a:spcPts val="600"/>
              </a:spcBef>
              <a:buNone/>
            </a:pPr>
            <a:r>
              <a:rPr lang="en-GB" sz="1800" b="1" dirty="0"/>
              <a:t>Forms:</a:t>
            </a:r>
          </a:p>
          <a:p>
            <a:pPr>
              <a:lnSpc>
                <a:spcPct val="100000"/>
              </a:lnSpc>
              <a:spcBef>
                <a:spcPts val="0"/>
              </a:spcBef>
            </a:pPr>
            <a:r>
              <a:rPr lang="en-GB" sz="1800" dirty="0"/>
              <a:t>Peer learning, networks of experience and innovation exchange, external training.</a:t>
            </a:r>
            <a:endParaRPr lang="en-GB" sz="1600" dirty="0"/>
          </a:p>
        </p:txBody>
      </p:sp>
      <p:sp>
        <p:nvSpPr>
          <p:cNvPr id="5" name="Segnaposto numero diapositiva 4">
            <a:extLst>
              <a:ext uri="{FF2B5EF4-FFF2-40B4-BE49-F238E27FC236}">
                <a16:creationId xmlns:a16="http://schemas.microsoft.com/office/drawing/2014/main" id="{006727F1-C7F5-47F0-AB43-51E916A7F932}"/>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16</a:t>
            </a:fld>
            <a:endParaRPr lang="pl-PL"/>
          </a:p>
        </p:txBody>
      </p:sp>
      <p:sp>
        <p:nvSpPr>
          <p:cNvPr id="13" name="Segnaposto piè di pagina 3">
            <a:extLst>
              <a:ext uri="{FF2B5EF4-FFF2-40B4-BE49-F238E27FC236}">
                <a16:creationId xmlns:a16="http://schemas.microsoft.com/office/drawing/2014/main" id="{395B85DF-DD25-426E-B0ED-23C7285F7AAD}"/>
              </a:ext>
            </a:extLst>
          </p:cNvPr>
          <p:cNvSpPr>
            <a:spLocks noGrp="1"/>
          </p:cNvSpPr>
          <p:nvPr>
            <p:ph type="ftr" sz="quarter" idx="11"/>
          </p:nvPr>
        </p:nvSpPr>
        <p:spPr>
          <a:xfrm>
            <a:off x="87893" y="6221393"/>
            <a:ext cx="11743765" cy="475761"/>
          </a:xfrm>
          <a:noFill/>
        </p:spPr>
        <p:txBody>
          <a:bodyPr>
            <a:noAutofit/>
          </a:bodyPr>
          <a:lstStyle/>
          <a:p>
            <a:pPr algn="l"/>
            <a:r>
              <a:rPr lang="pl-PL" sz="1050" dirty="0">
                <a:solidFill>
                  <a:srgbClr val="898989"/>
                </a:solidFill>
              </a:rPr>
              <a:t>Źródła: </a:t>
            </a:r>
          </a:p>
          <a:p>
            <a:pPr algn="l"/>
            <a:r>
              <a:rPr lang="en-US" sz="1050" dirty="0">
                <a:solidFill>
                  <a:srgbClr val="898989"/>
                </a:solidFill>
              </a:rPr>
              <a:t>OECD </a:t>
            </a:r>
            <a:r>
              <a:rPr lang="en-US" sz="1050" dirty="0" err="1">
                <a:solidFill>
                  <a:srgbClr val="898989"/>
                </a:solidFill>
              </a:rPr>
              <a:t>i</a:t>
            </a:r>
            <a:r>
              <a:rPr lang="en-US" sz="1050" dirty="0">
                <a:solidFill>
                  <a:srgbClr val="898989"/>
                </a:solidFill>
              </a:rPr>
              <a:t> Education International</a:t>
            </a:r>
            <a:r>
              <a:rPr lang="pl-PL" sz="1050" dirty="0">
                <a:solidFill>
                  <a:srgbClr val="898989"/>
                </a:solidFill>
              </a:rPr>
              <a:t>: </a:t>
            </a:r>
            <a:r>
              <a:rPr lang="en-US" sz="1050" dirty="0">
                <a:solidFill>
                  <a:srgbClr val="898989"/>
                </a:solidFill>
              </a:rPr>
              <a:t>Principles for an Effective and Equitable Educational Recovery</a:t>
            </a:r>
            <a:r>
              <a:rPr lang="pl-PL" sz="1050" dirty="0">
                <a:solidFill>
                  <a:srgbClr val="898989"/>
                </a:solidFill>
              </a:rPr>
              <a:t>; </a:t>
            </a:r>
          </a:p>
          <a:p>
            <a:pPr algn="l"/>
            <a:r>
              <a:rPr lang="pl-PL" sz="1050" dirty="0">
                <a:solidFill>
                  <a:srgbClr val="898989"/>
                </a:solidFill>
              </a:rPr>
              <a:t>Zub, M. (red.): Ewaluacja wsparcia realizowanego w obszarze edukacji w ramach Europejskiego Funduszu Społecznego. III Raport cząstkowy; </a:t>
            </a:r>
          </a:p>
          <a:p>
            <a:pPr algn="l"/>
            <a:r>
              <a:rPr lang="pl-PL" sz="1050" dirty="0">
                <a:solidFill>
                  <a:srgbClr val="898989"/>
                </a:solidFill>
              </a:rPr>
              <a:t>Czapliński, P.; Dynowska-Chmielewska, K., Federowicz, M.; Giza-</a:t>
            </a:r>
            <a:r>
              <a:rPr lang="pl-PL" sz="1050" dirty="0" err="1">
                <a:solidFill>
                  <a:srgbClr val="898989"/>
                </a:solidFill>
              </a:rPr>
              <a:t>Poleszczuk</a:t>
            </a:r>
            <a:r>
              <a:rPr lang="pl-PL" sz="1050" dirty="0">
                <a:solidFill>
                  <a:srgbClr val="898989"/>
                </a:solidFill>
              </a:rPr>
              <a:t>, A. i in.: Raport edukacja między pandemią COVID-19 a edukacją przyszłości; </a:t>
            </a:r>
          </a:p>
          <a:p>
            <a:pPr algn="l"/>
            <a:r>
              <a:rPr lang="pl-PL" sz="1050" dirty="0">
                <a:solidFill>
                  <a:srgbClr val="898989"/>
                </a:solidFill>
              </a:rPr>
              <a:t>Ptaszek, G., </a:t>
            </a:r>
            <a:r>
              <a:rPr lang="pl-PL" sz="1050" dirty="0" err="1">
                <a:solidFill>
                  <a:srgbClr val="898989"/>
                </a:solidFill>
              </a:rPr>
              <a:t>Stunża</a:t>
            </a:r>
            <a:r>
              <a:rPr lang="pl-PL" sz="1050" dirty="0">
                <a:solidFill>
                  <a:srgbClr val="898989"/>
                </a:solidFill>
              </a:rPr>
              <a:t>, G., </a:t>
            </a:r>
            <a:r>
              <a:rPr lang="pl-PL" sz="1050" dirty="0" err="1">
                <a:solidFill>
                  <a:srgbClr val="898989"/>
                </a:solidFill>
              </a:rPr>
              <a:t>Pyżalski</a:t>
            </a:r>
            <a:r>
              <a:rPr lang="pl-PL" sz="1050" dirty="0">
                <a:solidFill>
                  <a:srgbClr val="898989"/>
                </a:solidFill>
              </a:rPr>
              <a:t>, J., Dębski, M., Bigaj, M. (2020) Edukacja zdalna. Co się stało z uczniami, ich rodzicami i nauczycielami?</a:t>
            </a:r>
          </a:p>
        </p:txBody>
      </p:sp>
      <p:graphicFrame>
        <p:nvGraphicFramePr>
          <p:cNvPr id="4" name="Diagram 3" descr="Overburden with remote education influence on teachers' wellbeing and competences. Hence it also influence on results of teachers' work.">
            <a:extLst>
              <a:ext uri="{FF2B5EF4-FFF2-40B4-BE49-F238E27FC236}">
                <a16:creationId xmlns:a16="http://schemas.microsoft.com/office/drawing/2014/main" id="{EA981DD6-CD57-4F4D-86EF-E0E5AA128782}"/>
              </a:ext>
            </a:extLst>
          </p:cNvPr>
          <p:cNvGraphicFramePr/>
          <p:nvPr>
            <p:extLst>
              <p:ext uri="{D42A27DB-BD31-4B8C-83A1-F6EECF244321}">
                <p14:modId xmlns:p14="http://schemas.microsoft.com/office/powerpoint/2010/main" val="3926200051"/>
              </p:ext>
            </p:extLst>
          </p:nvPr>
        </p:nvGraphicFramePr>
        <p:xfrm>
          <a:off x="8586249" y="160846"/>
          <a:ext cx="3440314" cy="1135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trzałka: w górę 7">
            <a:extLst>
              <a:ext uri="{FF2B5EF4-FFF2-40B4-BE49-F238E27FC236}">
                <a16:creationId xmlns:a16="http://schemas.microsoft.com/office/drawing/2014/main" id="{134284A2-DBC9-459A-B402-B00043C71F20}"/>
              </a:ext>
            </a:extLst>
          </p:cNvPr>
          <p:cNvSpPr/>
          <p:nvPr/>
        </p:nvSpPr>
        <p:spPr>
          <a:xfrm>
            <a:off x="8586247" y="1127472"/>
            <a:ext cx="1273032" cy="1337749"/>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pl-PL" sz="1100" dirty="0" err="1"/>
              <a:t>Over-burdened</a:t>
            </a:r>
            <a:r>
              <a:rPr lang="pl-PL" sz="1100" dirty="0"/>
              <a:t> with </a:t>
            </a:r>
            <a:r>
              <a:rPr lang="pl-PL" sz="1100" dirty="0" err="1"/>
              <a:t>remote</a:t>
            </a:r>
            <a:r>
              <a:rPr lang="pl-PL" sz="1100" dirty="0"/>
              <a:t> </a:t>
            </a:r>
            <a:r>
              <a:rPr lang="pl-PL" sz="1100" dirty="0" err="1"/>
              <a:t>edu-cation</a:t>
            </a:r>
            <a:endParaRPr lang="pl-PL" sz="1100" dirty="0"/>
          </a:p>
        </p:txBody>
      </p:sp>
    </p:spTree>
    <p:extLst>
      <p:ext uri="{BB962C8B-B14F-4D97-AF65-F5344CB8AC3E}">
        <p14:creationId xmlns:p14="http://schemas.microsoft.com/office/powerpoint/2010/main" val="1537925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egnaposto contenuto 2" descr="Gaining knowledge about education and learning from experience.">
            <a:extLst>
              <a:ext uri="{FF2B5EF4-FFF2-40B4-BE49-F238E27FC236}">
                <a16:creationId xmlns:a16="http://schemas.microsoft.com/office/drawing/2014/main" id="{35F13B32-EC29-4446-B073-87619EAAB795}"/>
              </a:ext>
            </a:extLst>
          </p:cNvPr>
          <p:cNvSpPr txBox="1">
            <a:spLocks/>
          </p:cNvSpPr>
          <p:nvPr/>
        </p:nvSpPr>
        <p:spPr>
          <a:xfrm>
            <a:off x="186985" y="271002"/>
            <a:ext cx="10049031" cy="7534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pl-PL" sz="1600" dirty="0">
              <a:solidFill>
                <a:srgbClr val="C00000"/>
              </a:solidFill>
            </a:endParaRPr>
          </a:p>
        </p:txBody>
      </p:sp>
      <p:sp>
        <p:nvSpPr>
          <p:cNvPr id="25" name="Segnaposto contenuto 2">
            <a:extLst>
              <a:ext uri="{FF2B5EF4-FFF2-40B4-BE49-F238E27FC236}">
                <a16:creationId xmlns:a16="http://schemas.microsoft.com/office/drawing/2014/main" id="{C9B66649-958B-461F-9C3C-2C67363B918F}"/>
              </a:ext>
            </a:extLst>
          </p:cNvPr>
          <p:cNvSpPr txBox="1">
            <a:spLocks/>
          </p:cNvSpPr>
          <p:nvPr/>
        </p:nvSpPr>
        <p:spPr>
          <a:xfrm>
            <a:off x="360036" y="1145922"/>
            <a:ext cx="11743765" cy="46667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defRPr/>
            </a:pPr>
            <a:r>
              <a:rPr lang="en-GB" sz="2000" dirty="0"/>
              <a:t>Drawing conclusions from remote education. Continuing what works and not the approaches which didn’t.</a:t>
            </a:r>
          </a:p>
          <a:p>
            <a:pPr>
              <a:lnSpc>
                <a:spcPct val="100000"/>
              </a:lnSpc>
              <a:spcBef>
                <a:spcPts val="600"/>
              </a:spcBef>
              <a:defRPr/>
            </a:pPr>
            <a:r>
              <a:rPr lang="en-GB" sz="2000" dirty="0"/>
              <a:t>Gathering a more comprehensive knowledge about learning and about the situation of learners, especially the disadvantaged. </a:t>
            </a:r>
          </a:p>
          <a:p>
            <a:pPr>
              <a:lnSpc>
                <a:spcPct val="100000"/>
              </a:lnSpc>
              <a:spcBef>
                <a:spcPts val="600"/>
              </a:spcBef>
              <a:defRPr/>
            </a:pPr>
            <a:r>
              <a:rPr lang="en-GB" sz="2000" dirty="0"/>
              <a:t>Gaining knowledge about solutions, including international ones.</a:t>
            </a:r>
          </a:p>
          <a:p>
            <a:pPr marL="0" indent="0">
              <a:lnSpc>
                <a:spcPct val="100000"/>
              </a:lnSpc>
              <a:spcBef>
                <a:spcPts val="600"/>
              </a:spcBef>
              <a:buNone/>
              <a:defRPr/>
            </a:pPr>
            <a:r>
              <a:rPr lang="en-GB" sz="2000" dirty="0">
                <a:solidFill>
                  <a:srgbClr val="70AD47"/>
                </a:solidFill>
              </a:rPr>
              <a:t>Cohesion policy role:</a:t>
            </a:r>
          </a:p>
          <a:p>
            <a:pPr>
              <a:lnSpc>
                <a:spcPct val="100000"/>
              </a:lnSpc>
              <a:spcBef>
                <a:spcPts val="600"/>
              </a:spcBef>
              <a:defRPr/>
            </a:pPr>
            <a:r>
              <a:rPr lang="en-GB" sz="2000" dirty="0"/>
              <a:t>Determination of </a:t>
            </a:r>
            <a:r>
              <a:rPr lang="en-GB" sz="2000" dirty="0">
                <a:solidFill>
                  <a:srgbClr val="70AD47"/>
                </a:solidFill>
              </a:rPr>
              <a:t>what approaches in education (incl. remote), related to ICT are effective:</a:t>
            </a:r>
          </a:p>
          <a:p>
            <a:pPr lvl="1">
              <a:lnSpc>
                <a:spcPct val="100000"/>
              </a:lnSpc>
              <a:spcBef>
                <a:spcPts val="600"/>
              </a:spcBef>
              <a:defRPr/>
            </a:pPr>
            <a:r>
              <a:rPr lang="en-GB" sz="2000" dirty="0"/>
              <a:t>Conducting national and participation </a:t>
            </a:r>
            <a:r>
              <a:rPr lang="en-GB" sz="2000" dirty="0" err="1"/>
              <a:t>i</a:t>
            </a:r>
            <a:r>
              <a:rPr lang="en-GB" sz="2000" dirty="0"/>
              <a:t> in international research on students and teachers.</a:t>
            </a:r>
          </a:p>
          <a:p>
            <a:pPr lvl="1">
              <a:lnSpc>
                <a:spcPct val="100000"/>
              </a:lnSpc>
              <a:spcBef>
                <a:spcPts val="600"/>
              </a:spcBef>
              <a:defRPr/>
            </a:pPr>
            <a:r>
              <a:rPr lang="en-GB" sz="2000" dirty="0"/>
              <a:t>International study visits.</a:t>
            </a:r>
          </a:p>
          <a:p>
            <a:pPr lvl="1">
              <a:lnSpc>
                <a:spcPct val="100000"/>
              </a:lnSpc>
              <a:spcBef>
                <a:spcPts val="600"/>
              </a:spcBef>
              <a:defRPr/>
            </a:pPr>
            <a:r>
              <a:rPr lang="en-GB" sz="2000" dirty="0"/>
              <a:t>Evaluation of the cohesion policy. </a:t>
            </a:r>
          </a:p>
          <a:p>
            <a:pPr>
              <a:lnSpc>
                <a:spcPct val="100000"/>
              </a:lnSpc>
              <a:spcBef>
                <a:spcPts val="600"/>
              </a:spcBef>
              <a:defRPr/>
            </a:pPr>
            <a:r>
              <a:rPr lang="en-GB" sz="2000" dirty="0"/>
              <a:t>Promotion of evidence-based approaches.</a:t>
            </a:r>
          </a:p>
          <a:p>
            <a:pPr lvl="1">
              <a:lnSpc>
                <a:spcPct val="100000"/>
              </a:lnSpc>
              <a:spcBef>
                <a:spcPts val="600"/>
              </a:spcBef>
              <a:defRPr/>
            </a:pPr>
            <a:r>
              <a:rPr lang="en-GB" sz="2000" dirty="0"/>
              <a:t>Preferential scoring for projects where trainings are based on reliable research.</a:t>
            </a:r>
          </a:p>
          <a:p>
            <a:pPr>
              <a:lnSpc>
                <a:spcPct val="100000"/>
              </a:lnSpc>
              <a:spcBef>
                <a:spcPts val="600"/>
              </a:spcBef>
              <a:defRPr/>
            </a:pPr>
            <a:r>
              <a:rPr lang="en-GB" sz="2000" dirty="0">
                <a:solidFill>
                  <a:srgbClr val="70AD47"/>
                </a:solidFill>
              </a:rPr>
              <a:t>Monitoring, including the development of the Educational Information System </a:t>
            </a:r>
            <a:r>
              <a:rPr lang="en-GB" sz="2000" dirty="0"/>
              <a:t>– </a:t>
            </a:r>
            <a:r>
              <a:rPr lang="en-GB" sz="2000" dirty="0" err="1"/>
              <a:t>particilation</a:t>
            </a:r>
            <a:r>
              <a:rPr lang="en-GB" sz="2000" dirty="0"/>
              <a:t> in remote education, digitalisation, special needs, </a:t>
            </a:r>
            <a:r>
              <a:rPr lang="en-GB" sz="2000" dirty="0" err="1"/>
              <a:t>techers’</a:t>
            </a:r>
            <a:r>
              <a:rPr lang="en-GB" sz="2000" dirty="0"/>
              <a:t> qualifications, the use of increased subsidies for the disadvantaged.</a:t>
            </a:r>
          </a:p>
          <a:p>
            <a:pPr marL="0" indent="0">
              <a:spcBef>
                <a:spcPts val="600"/>
              </a:spcBef>
              <a:buNone/>
            </a:pPr>
            <a:endParaRPr lang="pl-PL" sz="2000" dirty="0"/>
          </a:p>
          <a:p>
            <a:pPr marL="0" indent="0">
              <a:spcBef>
                <a:spcPts val="600"/>
              </a:spcBef>
              <a:buNone/>
            </a:pPr>
            <a:endParaRPr lang="pl-PL" sz="2000" dirty="0"/>
          </a:p>
          <a:p>
            <a:pPr marL="0" indent="0">
              <a:spcBef>
                <a:spcPts val="600"/>
              </a:spcBef>
              <a:buNone/>
            </a:pPr>
            <a:endParaRPr lang="pl-PL" sz="2000" dirty="0"/>
          </a:p>
        </p:txBody>
      </p:sp>
      <p:sp>
        <p:nvSpPr>
          <p:cNvPr id="17" name="Segnaposto numero diapositiva 11">
            <a:extLst>
              <a:ext uri="{FF2B5EF4-FFF2-40B4-BE49-F238E27FC236}">
                <a16:creationId xmlns:a16="http://schemas.microsoft.com/office/drawing/2014/main" id="{74A8E343-2318-4826-B63F-ABD086DD0962}"/>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1AB980E-8B17-46FD-A1C6-7828CFAC4D8F}" type="slidenum">
              <a:rPr lang="pl-PL" smtClean="0"/>
              <a:pPr/>
              <a:t>17</a:t>
            </a:fld>
            <a:endParaRPr lang="pl-PL" dirty="0"/>
          </a:p>
        </p:txBody>
      </p:sp>
      <p:sp>
        <p:nvSpPr>
          <p:cNvPr id="21" name="Titolo 1">
            <a:extLst>
              <a:ext uri="{FF2B5EF4-FFF2-40B4-BE49-F238E27FC236}">
                <a16:creationId xmlns:a16="http://schemas.microsoft.com/office/drawing/2014/main" id="{C0A5F600-AE1A-4DEB-8D27-9D34457C01FB}"/>
              </a:ext>
            </a:extLst>
          </p:cNvPr>
          <p:cNvSpPr>
            <a:spLocks noGrp="1"/>
          </p:cNvSpPr>
          <p:nvPr>
            <p:ph type="title"/>
          </p:nvPr>
        </p:nvSpPr>
        <p:spPr>
          <a:xfrm>
            <a:off x="643467" y="321734"/>
            <a:ext cx="10905066" cy="860295"/>
          </a:xfrm>
        </p:spPr>
        <p:txBody>
          <a:bodyPr>
            <a:noAutofit/>
          </a:bodyPr>
          <a:lstStyle/>
          <a:p>
            <a:r>
              <a:rPr lang="en-GB" sz="3000" b="1" dirty="0"/>
              <a:t>Gaining knowledge about education, and learning from experience</a:t>
            </a:r>
          </a:p>
        </p:txBody>
      </p:sp>
      <p:sp>
        <p:nvSpPr>
          <p:cNvPr id="6" name="Segnaposto piè di pagina 3">
            <a:extLst>
              <a:ext uri="{FF2B5EF4-FFF2-40B4-BE49-F238E27FC236}">
                <a16:creationId xmlns:a16="http://schemas.microsoft.com/office/drawing/2014/main" id="{BCC587A7-15E7-477F-8243-309722DEE496}"/>
              </a:ext>
            </a:extLst>
          </p:cNvPr>
          <p:cNvSpPr>
            <a:spLocks noGrp="1"/>
          </p:cNvSpPr>
          <p:nvPr>
            <p:ph type="ftr" sz="quarter" idx="11"/>
          </p:nvPr>
        </p:nvSpPr>
        <p:spPr>
          <a:xfrm>
            <a:off x="31699" y="6044672"/>
            <a:ext cx="11743765" cy="768146"/>
          </a:xfrm>
          <a:noFill/>
        </p:spPr>
        <p:txBody>
          <a:bodyPr>
            <a:noAutofit/>
          </a:bodyPr>
          <a:lstStyle/>
          <a:p>
            <a:pPr algn="l"/>
            <a:r>
              <a:rPr lang="pl-PL" sz="1050" dirty="0" err="1">
                <a:solidFill>
                  <a:srgbClr val="898989"/>
                </a:solidFill>
              </a:rPr>
              <a:t>Sources</a:t>
            </a:r>
            <a:r>
              <a:rPr lang="pl-PL" sz="1050" dirty="0">
                <a:solidFill>
                  <a:srgbClr val="898989"/>
                </a:solidFill>
              </a:rPr>
              <a:t>: </a:t>
            </a:r>
          </a:p>
          <a:p>
            <a:pPr algn="l"/>
            <a:r>
              <a:rPr lang="en-US" sz="1050" dirty="0">
                <a:solidFill>
                  <a:srgbClr val="898989"/>
                </a:solidFill>
              </a:rPr>
              <a:t>OECD </a:t>
            </a:r>
            <a:r>
              <a:rPr lang="en-US" sz="1050" dirty="0" err="1">
                <a:solidFill>
                  <a:srgbClr val="898989"/>
                </a:solidFill>
              </a:rPr>
              <a:t>i</a:t>
            </a:r>
            <a:r>
              <a:rPr lang="en-US" sz="1050" dirty="0">
                <a:solidFill>
                  <a:srgbClr val="898989"/>
                </a:solidFill>
              </a:rPr>
              <a:t> Education International</a:t>
            </a:r>
            <a:r>
              <a:rPr lang="pl-PL" sz="1050" dirty="0">
                <a:solidFill>
                  <a:srgbClr val="898989"/>
                </a:solidFill>
              </a:rPr>
              <a:t>: </a:t>
            </a:r>
            <a:r>
              <a:rPr lang="en-US" sz="1050" dirty="0">
                <a:solidFill>
                  <a:srgbClr val="898989"/>
                </a:solidFill>
              </a:rPr>
              <a:t>Principles for an Effective and Equitable Educational Recovery</a:t>
            </a:r>
            <a:r>
              <a:rPr lang="pl-PL" sz="1050" dirty="0">
                <a:solidFill>
                  <a:srgbClr val="898989"/>
                </a:solidFill>
              </a:rPr>
              <a:t>; </a:t>
            </a:r>
          </a:p>
          <a:p>
            <a:pPr algn="l"/>
            <a:r>
              <a:rPr lang="pl-PL" sz="1050" dirty="0">
                <a:solidFill>
                  <a:srgbClr val="898989"/>
                </a:solidFill>
              </a:rPr>
              <a:t>Ptaszek, G., </a:t>
            </a:r>
            <a:r>
              <a:rPr lang="pl-PL" sz="1050" dirty="0" err="1">
                <a:solidFill>
                  <a:srgbClr val="898989"/>
                </a:solidFill>
              </a:rPr>
              <a:t>Stunża</a:t>
            </a:r>
            <a:r>
              <a:rPr lang="pl-PL" sz="1050" dirty="0">
                <a:solidFill>
                  <a:srgbClr val="898989"/>
                </a:solidFill>
              </a:rPr>
              <a:t>, G., </a:t>
            </a:r>
            <a:r>
              <a:rPr lang="pl-PL" sz="1050" dirty="0" err="1">
                <a:solidFill>
                  <a:srgbClr val="898989"/>
                </a:solidFill>
              </a:rPr>
              <a:t>Pyżalski</a:t>
            </a:r>
            <a:r>
              <a:rPr lang="pl-PL" sz="1050" dirty="0">
                <a:solidFill>
                  <a:srgbClr val="898989"/>
                </a:solidFill>
              </a:rPr>
              <a:t>, J., Dębski, M., Bigaj, M. (2020) Edukacja zdalna. Co się stało z uczniami, ich rodzicami i nauczycielami?</a:t>
            </a:r>
          </a:p>
          <a:p>
            <a:pPr algn="l"/>
            <a:r>
              <a:rPr lang="pl-PL" sz="1050" dirty="0">
                <a:solidFill>
                  <a:srgbClr val="898989"/>
                </a:solidFill>
              </a:rPr>
              <a:t>Zub, M. (red.): Analiza społeczno-gospodarcza wraz z diagnozą obszarów interwencji EFS.</a:t>
            </a:r>
          </a:p>
          <a:p>
            <a:pPr algn="l"/>
            <a:r>
              <a:rPr lang="pl-PL" sz="1050" dirty="0" err="1">
                <a:solidFill>
                  <a:srgbClr val="898989"/>
                </a:solidFill>
              </a:rPr>
              <a:t>Own</a:t>
            </a:r>
            <a:r>
              <a:rPr lang="pl-PL" sz="1050" dirty="0">
                <a:solidFill>
                  <a:srgbClr val="898989"/>
                </a:solidFill>
              </a:rPr>
              <a:t> </a:t>
            </a:r>
            <a:r>
              <a:rPr lang="pl-PL" sz="1050" dirty="0" err="1">
                <a:solidFill>
                  <a:srgbClr val="898989"/>
                </a:solidFill>
              </a:rPr>
              <a:t>elaboration</a:t>
            </a:r>
            <a:r>
              <a:rPr lang="pl-PL" sz="1050" dirty="0">
                <a:solidFill>
                  <a:srgbClr val="898989"/>
                </a:solidFill>
              </a:rPr>
              <a:t>.</a:t>
            </a:r>
          </a:p>
        </p:txBody>
      </p:sp>
    </p:spTree>
    <p:extLst>
      <p:ext uri="{BB962C8B-B14F-4D97-AF65-F5344CB8AC3E}">
        <p14:creationId xmlns:p14="http://schemas.microsoft.com/office/powerpoint/2010/main" val="4188030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189306-04D9-4982-9EBE-938B344A1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02C4642-2AB4-49A1-89D9-3E5C01E99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2577" y="1372793"/>
            <a:ext cx="6135300" cy="5537781"/>
          </a:xfrm>
          <a:custGeom>
            <a:avLst/>
            <a:gdLst>
              <a:gd name="connsiteX0" fmla="*/ 0 w 6135300"/>
              <a:gd name="connsiteY0" fmla="*/ 0 h 5537781"/>
              <a:gd name="connsiteX1" fmla="*/ 6135300 w 6135300"/>
              <a:gd name="connsiteY1" fmla="*/ 0 h 5537781"/>
              <a:gd name="connsiteX2" fmla="*/ 6135300 w 6135300"/>
              <a:gd name="connsiteY2" fmla="*/ 3548931 h 5537781"/>
              <a:gd name="connsiteX3" fmla="*/ 4146451 w 6135300"/>
              <a:gd name="connsiteY3" fmla="*/ 5537781 h 5537781"/>
              <a:gd name="connsiteX4" fmla="*/ 0 w 6135300"/>
              <a:gd name="connsiteY4" fmla="*/ 1391331 h 55377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5537781">
                <a:moveTo>
                  <a:pt x="0" y="0"/>
                </a:moveTo>
                <a:lnTo>
                  <a:pt x="6135300" y="0"/>
                </a:lnTo>
                <a:lnTo>
                  <a:pt x="6135300" y="3548931"/>
                </a:lnTo>
                <a:lnTo>
                  <a:pt x="4146451" y="5537781"/>
                </a:lnTo>
                <a:lnTo>
                  <a:pt x="0" y="1391331"/>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2EAAEF9-78E9-4B67-93B4-CD09F757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069931" y="-1536286"/>
            <a:ext cx="6135300" cy="6135298"/>
          </a:xfrm>
          <a:custGeom>
            <a:avLst/>
            <a:gdLst>
              <a:gd name="connsiteX0" fmla="*/ 0 w 6135300"/>
              <a:gd name="connsiteY0" fmla="*/ 3971712 h 6135298"/>
              <a:gd name="connsiteX1" fmla="*/ 3971712 w 6135300"/>
              <a:gd name="connsiteY1" fmla="*/ 0 h 6135298"/>
              <a:gd name="connsiteX2" fmla="*/ 6135300 w 6135300"/>
              <a:gd name="connsiteY2" fmla="*/ 0 h 6135298"/>
              <a:gd name="connsiteX3" fmla="*/ 6135300 w 6135300"/>
              <a:gd name="connsiteY3" fmla="*/ 6135298 h 6135298"/>
              <a:gd name="connsiteX4" fmla="*/ 0 w 6135300"/>
              <a:gd name="connsiteY4" fmla="*/ 6135298 h 6135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5300" h="6135298">
                <a:moveTo>
                  <a:pt x="0" y="3971712"/>
                </a:moveTo>
                <a:lnTo>
                  <a:pt x="3971712" y="0"/>
                </a:lnTo>
                <a:lnTo>
                  <a:pt x="6135300" y="0"/>
                </a:lnTo>
                <a:lnTo>
                  <a:pt x="6135300" y="6135298"/>
                </a:lnTo>
                <a:lnTo>
                  <a:pt x="0" y="6135298"/>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CE23D09-8BA3-4FEE-892D-ACE847DC0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50242" y="292975"/>
            <a:ext cx="5056735" cy="9206602"/>
          </a:xfrm>
          <a:custGeom>
            <a:avLst/>
            <a:gdLst>
              <a:gd name="connsiteX0" fmla="*/ 0 w 5053652"/>
              <a:gd name="connsiteY0" fmla="*/ 209273 h 9200989"/>
              <a:gd name="connsiteX1" fmla="*/ 209274 w 5053652"/>
              <a:gd name="connsiteY1" fmla="*/ 0 h 9200989"/>
              <a:gd name="connsiteX2" fmla="*/ 5053652 w 5053652"/>
              <a:gd name="connsiteY2" fmla="*/ 4844379 h 9200989"/>
              <a:gd name="connsiteX3" fmla="*/ 697042 w 5053652"/>
              <a:gd name="connsiteY3" fmla="*/ 9200989 h 9200989"/>
              <a:gd name="connsiteX4" fmla="*/ 0 w 5053652"/>
              <a:gd name="connsiteY4" fmla="*/ 9200989 h 9200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53652" h="9200989">
                <a:moveTo>
                  <a:pt x="0" y="209273"/>
                </a:moveTo>
                <a:lnTo>
                  <a:pt x="209274" y="0"/>
                </a:lnTo>
                <a:lnTo>
                  <a:pt x="5053652" y="4844379"/>
                </a:lnTo>
                <a:lnTo>
                  <a:pt x="697042" y="9200989"/>
                </a:lnTo>
                <a:lnTo>
                  <a:pt x="0" y="9200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5707F116-8EC0-4822-9067-186AC8C96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38684" y="1316432"/>
            <a:ext cx="4225136" cy="422513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Freeform: Shape 19">
            <a:extLst>
              <a:ext uri="{FF2B5EF4-FFF2-40B4-BE49-F238E27FC236}">
                <a16:creationId xmlns:a16="http://schemas.microsoft.com/office/drawing/2014/main" id="{6BFBE7AA-40DE-4FE5-B385-5CA874501B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63919" y="753376"/>
            <a:ext cx="5353835" cy="5353835"/>
          </a:xfrm>
          <a:custGeom>
            <a:avLst/>
            <a:gdLst>
              <a:gd name="connsiteX0" fmla="*/ 690506 w 5353835"/>
              <a:gd name="connsiteY0" fmla="*/ 5273742 h 5353835"/>
              <a:gd name="connsiteX1" fmla="*/ 4927602 w 5353835"/>
              <a:gd name="connsiteY1" fmla="*/ 5273742 h 5353835"/>
              <a:gd name="connsiteX2" fmla="*/ 4847509 w 5353835"/>
              <a:gd name="connsiteY2" fmla="*/ 5353835 h 5353835"/>
              <a:gd name="connsiteX3" fmla="*/ 770599 w 5353835"/>
              <a:gd name="connsiteY3" fmla="*/ 5353835 h 5353835"/>
              <a:gd name="connsiteX4" fmla="*/ 422575 w 5353835"/>
              <a:gd name="connsiteY4" fmla="*/ 80093 h 5353835"/>
              <a:gd name="connsiteX5" fmla="*/ 502668 w 5353835"/>
              <a:gd name="connsiteY5" fmla="*/ 0 h 5353835"/>
              <a:gd name="connsiteX6" fmla="*/ 5353835 w 5353835"/>
              <a:gd name="connsiteY6" fmla="*/ 0 h 5353835"/>
              <a:gd name="connsiteX7" fmla="*/ 5353835 w 5353835"/>
              <a:gd name="connsiteY7" fmla="*/ 4847509 h 5353835"/>
              <a:gd name="connsiteX8" fmla="*/ 5273742 w 5353835"/>
              <a:gd name="connsiteY8" fmla="*/ 4927602 h 5353835"/>
              <a:gd name="connsiteX9" fmla="*/ 5273742 w 5353835"/>
              <a:gd name="connsiteY9" fmla="*/ 80093 h 5353835"/>
              <a:gd name="connsiteX10" fmla="*/ 0 w 5353835"/>
              <a:gd name="connsiteY10" fmla="*/ 502667 h 5353835"/>
              <a:gd name="connsiteX11" fmla="*/ 80093 w 5353835"/>
              <a:gd name="connsiteY11" fmla="*/ 422574 h 5353835"/>
              <a:gd name="connsiteX12" fmla="*/ 80093 w 5353835"/>
              <a:gd name="connsiteY12" fmla="*/ 4663329 h 5353835"/>
              <a:gd name="connsiteX13" fmla="*/ 0 w 5353835"/>
              <a:gd name="connsiteY13" fmla="*/ 4583236 h 535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3835" h="5353835">
                <a:moveTo>
                  <a:pt x="690506" y="5273742"/>
                </a:moveTo>
                <a:lnTo>
                  <a:pt x="4927602" y="5273742"/>
                </a:lnTo>
                <a:lnTo>
                  <a:pt x="4847509" y="5353835"/>
                </a:lnTo>
                <a:lnTo>
                  <a:pt x="770599" y="5353835"/>
                </a:lnTo>
                <a:close/>
                <a:moveTo>
                  <a:pt x="422575" y="80093"/>
                </a:moveTo>
                <a:lnTo>
                  <a:pt x="502668" y="0"/>
                </a:lnTo>
                <a:lnTo>
                  <a:pt x="5353835" y="0"/>
                </a:lnTo>
                <a:lnTo>
                  <a:pt x="5353835" y="4847509"/>
                </a:lnTo>
                <a:lnTo>
                  <a:pt x="5273742" y="4927602"/>
                </a:lnTo>
                <a:lnTo>
                  <a:pt x="5273742" y="80093"/>
                </a:lnTo>
                <a:close/>
                <a:moveTo>
                  <a:pt x="0" y="502667"/>
                </a:moveTo>
                <a:lnTo>
                  <a:pt x="80093" y="422574"/>
                </a:lnTo>
                <a:lnTo>
                  <a:pt x="80093" y="4663329"/>
                </a:lnTo>
                <a:lnTo>
                  <a:pt x="0" y="4583236"/>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2" name="Titolo 1">
            <a:extLst>
              <a:ext uri="{FF2B5EF4-FFF2-40B4-BE49-F238E27FC236}">
                <a16:creationId xmlns:a16="http://schemas.microsoft.com/office/drawing/2014/main" id="{3FC58F88-64C9-48A2-9772-C2CD089ACF84}"/>
              </a:ext>
            </a:extLst>
          </p:cNvPr>
          <p:cNvSpPr>
            <a:spLocks noGrp="1"/>
          </p:cNvSpPr>
          <p:nvPr>
            <p:ph type="title"/>
          </p:nvPr>
        </p:nvSpPr>
        <p:spPr>
          <a:xfrm>
            <a:off x="1095435" y="2188736"/>
            <a:ext cx="4248318" cy="1952947"/>
          </a:xfrm>
          <a:noFill/>
        </p:spPr>
        <p:txBody>
          <a:bodyPr vert="horz" lIns="91440" tIns="45720" rIns="91440" bIns="45720" rtlCol="0" anchor="ctr">
            <a:normAutofit/>
          </a:bodyPr>
          <a:lstStyle/>
          <a:p>
            <a:pPr algn="ctr"/>
            <a:r>
              <a:rPr lang="pl-PL" sz="3600" kern="1200" dirty="0" err="1">
                <a:solidFill>
                  <a:srgbClr val="080808"/>
                </a:solidFill>
                <a:latin typeface="+mj-lt"/>
                <a:ea typeface="+mj-ea"/>
                <a:cs typeface="+mj-cs"/>
              </a:rPr>
              <a:t>Thank</a:t>
            </a:r>
            <a:r>
              <a:rPr lang="pl-PL" sz="3600" kern="1200" dirty="0">
                <a:solidFill>
                  <a:srgbClr val="080808"/>
                </a:solidFill>
                <a:latin typeface="+mj-lt"/>
                <a:ea typeface="+mj-ea"/>
                <a:cs typeface="+mj-cs"/>
              </a:rPr>
              <a:t> </a:t>
            </a:r>
            <a:r>
              <a:rPr lang="pl-PL" sz="3600" kern="1200" dirty="0" err="1">
                <a:solidFill>
                  <a:srgbClr val="080808"/>
                </a:solidFill>
                <a:latin typeface="+mj-lt"/>
                <a:ea typeface="+mj-ea"/>
                <a:cs typeface="+mj-cs"/>
              </a:rPr>
              <a:t>you</a:t>
            </a:r>
            <a:r>
              <a:rPr lang="pl-PL" sz="3600" kern="1200" dirty="0">
                <a:solidFill>
                  <a:srgbClr val="080808"/>
                </a:solidFill>
                <a:latin typeface="+mj-lt"/>
                <a:ea typeface="+mj-ea"/>
                <a:cs typeface="+mj-cs"/>
              </a:rPr>
              <a:t> </a:t>
            </a:r>
            <a:br>
              <a:rPr lang="pl-PL" sz="3600" kern="1200" dirty="0">
                <a:solidFill>
                  <a:srgbClr val="080808"/>
                </a:solidFill>
                <a:latin typeface="+mj-lt"/>
                <a:ea typeface="+mj-ea"/>
                <a:cs typeface="+mj-cs"/>
              </a:rPr>
            </a:br>
            <a:r>
              <a:rPr lang="pl-PL" sz="3600" kern="1200" dirty="0">
                <a:solidFill>
                  <a:srgbClr val="080808"/>
                </a:solidFill>
                <a:latin typeface="+mj-lt"/>
                <a:ea typeface="+mj-ea"/>
                <a:cs typeface="+mj-cs"/>
              </a:rPr>
              <a:t>for </a:t>
            </a:r>
            <a:r>
              <a:rPr lang="pl-PL" sz="3600" kern="1200" dirty="0" err="1">
                <a:solidFill>
                  <a:srgbClr val="080808"/>
                </a:solidFill>
                <a:latin typeface="+mj-lt"/>
                <a:ea typeface="+mj-ea"/>
                <a:cs typeface="+mj-cs"/>
              </a:rPr>
              <a:t>your</a:t>
            </a:r>
            <a:r>
              <a:rPr lang="pl-PL" sz="3600" kern="1200" dirty="0">
                <a:solidFill>
                  <a:srgbClr val="080808"/>
                </a:solidFill>
                <a:latin typeface="+mj-lt"/>
                <a:ea typeface="+mj-ea"/>
                <a:cs typeface="+mj-cs"/>
              </a:rPr>
              <a:t> </a:t>
            </a:r>
            <a:r>
              <a:rPr lang="pl-PL" sz="3600" kern="1200" dirty="0" err="1">
                <a:solidFill>
                  <a:srgbClr val="080808"/>
                </a:solidFill>
                <a:latin typeface="+mj-lt"/>
                <a:ea typeface="+mj-ea"/>
                <a:cs typeface="+mj-cs"/>
              </a:rPr>
              <a:t>attention</a:t>
            </a:r>
            <a:endParaRPr lang="en-US" sz="3600" kern="1200" dirty="0">
              <a:solidFill>
                <a:srgbClr val="080808"/>
              </a:solidFill>
              <a:latin typeface="+mj-lt"/>
              <a:ea typeface="+mj-ea"/>
              <a:cs typeface="+mj-cs"/>
            </a:endParaRPr>
          </a:p>
        </p:txBody>
      </p:sp>
      <p:sp>
        <p:nvSpPr>
          <p:cNvPr id="22" name="Isosceles Triangle 21">
            <a:extLst>
              <a:ext uri="{FF2B5EF4-FFF2-40B4-BE49-F238E27FC236}">
                <a16:creationId xmlns:a16="http://schemas.microsoft.com/office/drawing/2014/main" id="{41ACE746-85D5-45EE-8944-61B542B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7026569" y="0"/>
            <a:ext cx="3216074" cy="160803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00BB3E03-CC38-4FA6-9A99-701C62D05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6059" y="4738109"/>
            <a:ext cx="4239780" cy="2119891"/>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sellaDiTesto 5">
            <a:extLst>
              <a:ext uri="{FF2B5EF4-FFF2-40B4-BE49-F238E27FC236}">
                <a16:creationId xmlns:a16="http://schemas.microsoft.com/office/drawing/2014/main" id="{CD14AE9F-8C36-42D7-AD2A-0E5ED047C0BC}"/>
              </a:ext>
            </a:extLst>
          </p:cNvPr>
          <p:cNvSpPr txBox="1"/>
          <p:nvPr/>
        </p:nvSpPr>
        <p:spPr>
          <a:xfrm>
            <a:off x="7140814" y="4850486"/>
            <a:ext cx="4934236" cy="1292662"/>
          </a:xfrm>
          <a:prstGeom prst="rect">
            <a:avLst/>
          </a:prstGeom>
          <a:noFill/>
        </p:spPr>
        <p:txBody>
          <a:bodyPr wrap="none" rtlCol="0">
            <a:spAutoFit/>
          </a:bodyPr>
          <a:lstStyle/>
          <a:p>
            <a:pPr>
              <a:lnSpc>
                <a:spcPct val="150000"/>
              </a:lnSpc>
            </a:pPr>
            <a:r>
              <a:rPr lang="pl-PL" sz="2000" b="1" dirty="0">
                <a:solidFill>
                  <a:schemeClr val="bg1"/>
                </a:solidFill>
              </a:rPr>
              <a:t>Paweł Penszko: pawel.penszko@interia.pl</a:t>
            </a:r>
          </a:p>
          <a:p>
            <a:pPr>
              <a:lnSpc>
                <a:spcPct val="150000"/>
              </a:lnSpc>
            </a:pPr>
            <a:r>
              <a:rPr lang="pl-PL" sz="2000" b="1" dirty="0">
                <a:solidFill>
                  <a:schemeClr val="bg1"/>
                </a:solidFill>
              </a:rPr>
              <a:t>Małgorzata Zub: malgorzata.zub@gmail.com</a:t>
            </a:r>
          </a:p>
          <a:p>
            <a:endParaRPr lang="pl-PL" b="1" dirty="0"/>
          </a:p>
        </p:txBody>
      </p:sp>
    </p:spTree>
    <p:extLst>
      <p:ext uri="{BB962C8B-B14F-4D97-AF65-F5344CB8AC3E}">
        <p14:creationId xmlns:p14="http://schemas.microsoft.com/office/powerpoint/2010/main" val="293535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689718C4-6D26-40D5-B7CF-7992FCCBC691}"/>
              </a:ext>
            </a:extLst>
          </p:cNvPr>
          <p:cNvSpPr>
            <a:spLocks noGrp="1"/>
          </p:cNvSpPr>
          <p:nvPr>
            <p:ph type="title"/>
          </p:nvPr>
        </p:nvSpPr>
        <p:spPr>
          <a:xfrm>
            <a:off x="643467" y="321734"/>
            <a:ext cx="10905066" cy="1135737"/>
          </a:xfrm>
        </p:spPr>
        <p:txBody>
          <a:bodyPr>
            <a:normAutofit/>
          </a:bodyPr>
          <a:lstStyle/>
          <a:p>
            <a:r>
              <a:rPr lang="pl-PL" sz="3600" dirty="0"/>
              <a:t>Universal </a:t>
            </a:r>
            <a:r>
              <a:rPr lang="pl-PL" sz="3600" dirty="0" err="1"/>
              <a:t>remote</a:t>
            </a:r>
            <a:r>
              <a:rPr lang="pl-PL" sz="3600" dirty="0"/>
              <a:t> </a:t>
            </a:r>
            <a:r>
              <a:rPr lang="pl-PL" sz="3600" dirty="0" err="1"/>
              <a:t>education</a:t>
            </a:r>
            <a:r>
              <a:rPr lang="pl-PL" sz="3600" dirty="0"/>
              <a:t> in Poland</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11" name="Segnaposto contenuto 5">
            <a:extLst>
              <a:ext uri="{FF2B5EF4-FFF2-40B4-BE49-F238E27FC236}">
                <a16:creationId xmlns:a16="http://schemas.microsoft.com/office/drawing/2014/main" id="{31FC57FF-790A-4469-8D3C-D987AB5C1A15}"/>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178625894"/>
              </p:ext>
            </p:extLst>
          </p:nvPr>
        </p:nvGraphicFramePr>
        <p:xfrm>
          <a:off x="990600" y="19780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13" name="Rettangolo 12">
            <a:extLst>
              <a:ext uri="{FF2B5EF4-FFF2-40B4-BE49-F238E27FC236}">
                <a16:creationId xmlns:a16="http://schemas.microsoft.com/office/drawing/2014/main" id="{3A7D275A-80B3-42F5-9C47-69FDEBC42B82}"/>
              </a:ext>
              <a:ext uri="{C183D7F6-B498-43B3-948B-1728B52AA6E4}">
                <adec:decorative xmlns:adec="http://schemas.microsoft.com/office/drawing/2017/decorative" val="1"/>
              </a:ext>
            </a:extLst>
          </p:cNvPr>
          <p:cNvSpPr/>
          <p:nvPr/>
        </p:nvSpPr>
        <p:spPr>
          <a:xfrm>
            <a:off x="3095624" y="5067299"/>
            <a:ext cx="1990726" cy="252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5" name="Fumetto: rettangolo 14">
            <a:extLst>
              <a:ext uri="{FF2B5EF4-FFF2-40B4-BE49-F238E27FC236}">
                <a16:creationId xmlns:a16="http://schemas.microsoft.com/office/drawing/2014/main" id="{A68C0614-E88E-4FB8-94BC-806C5CF10735}"/>
              </a:ext>
            </a:extLst>
          </p:cNvPr>
          <p:cNvSpPr/>
          <p:nvPr/>
        </p:nvSpPr>
        <p:spPr>
          <a:xfrm>
            <a:off x="2886074" y="3931235"/>
            <a:ext cx="752476" cy="252000"/>
          </a:xfrm>
          <a:prstGeom prst="wedgeRectCallout">
            <a:avLst>
              <a:gd name="adj1" fmla="val -20833"/>
              <a:gd name="adj2" fmla="val 130536"/>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600" dirty="0"/>
              <a:t>25.03</a:t>
            </a:r>
          </a:p>
        </p:txBody>
      </p:sp>
      <p:sp>
        <p:nvSpPr>
          <p:cNvPr id="17" name="Segnaposto piè di pagina 10">
            <a:extLst>
              <a:ext uri="{FF2B5EF4-FFF2-40B4-BE49-F238E27FC236}">
                <a16:creationId xmlns:a16="http://schemas.microsoft.com/office/drawing/2014/main" id="{6D008DA7-4772-4236-8815-98AD13D8A442}"/>
              </a:ext>
            </a:extLst>
          </p:cNvPr>
          <p:cNvSpPr txBox="1">
            <a:spLocks/>
          </p:cNvSpPr>
          <p:nvPr/>
        </p:nvSpPr>
        <p:spPr>
          <a:xfrm>
            <a:off x="4191000" y="6508750"/>
            <a:ext cx="4114800" cy="365125"/>
          </a:xfrm>
          <a:prstGeom prst="rect">
            <a:avLst/>
          </a:prstGeom>
        </p:spPr>
        <p:txBody>
          <a:bodyPr vert="horz" lIns="91440" tIns="45720" rIns="91440" bIns="45720" rtlCol="0" anchor="ctr"/>
          <a:lstStyle>
            <a:defPPr>
              <a:defRPr lang="pl-P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dirty="0"/>
              <a:t>Source: </a:t>
            </a:r>
            <a:r>
              <a:rPr lang="pl-PL" dirty="0" err="1"/>
              <a:t>ordinances</a:t>
            </a:r>
            <a:r>
              <a:rPr lang="pl-PL" dirty="0"/>
              <a:t> of the Minister of </a:t>
            </a:r>
            <a:r>
              <a:rPr lang="pl-PL" dirty="0" err="1"/>
              <a:t>National</a:t>
            </a:r>
            <a:r>
              <a:rPr lang="pl-PL" dirty="0"/>
              <a:t> </a:t>
            </a:r>
            <a:r>
              <a:rPr lang="pl-PL" dirty="0" err="1"/>
              <a:t>Education</a:t>
            </a:r>
            <a:r>
              <a:rPr lang="pl-PL" dirty="0"/>
              <a:t>.</a:t>
            </a:r>
          </a:p>
        </p:txBody>
      </p:sp>
      <p:sp>
        <p:nvSpPr>
          <p:cNvPr id="18" name="Segnaposto numero diapositiva 11">
            <a:extLst>
              <a:ext uri="{FF2B5EF4-FFF2-40B4-BE49-F238E27FC236}">
                <a16:creationId xmlns:a16="http://schemas.microsoft.com/office/drawing/2014/main" id="{68F969CC-B7CB-40A5-A699-1CF3E2F401B0}"/>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1AB980E-8B17-46FD-A1C6-7828CFAC4D8F}" type="slidenum">
              <a:rPr lang="pl-PL" smtClean="0"/>
              <a:pPr/>
              <a:t>2</a:t>
            </a:fld>
            <a:endParaRPr lang="pl-PL" dirty="0"/>
          </a:p>
        </p:txBody>
      </p:sp>
    </p:spTree>
    <p:extLst>
      <p:ext uri="{BB962C8B-B14F-4D97-AF65-F5344CB8AC3E}">
        <p14:creationId xmlns:p14="http://schemas.microsoft.com/office/powerpoint/2010/main" val="121988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0650D0-22B9-400F-9A68-9332FBBA0C2E}"/>
              </a:ext>
            </a:extLst>
          </p:cNvPr>
          <p:cNvSpPr>
            <a:spLocks noGrp="1"/>
          </p:cNvSpPr>
          <p:nvPr>
            <p:ph type="title"/>
          </p:nvPr>
        </p:nvSpPr>
        <p:spPr>
          <a:xfrm>
            <a:off x="643467" y="321734"/>
            <a:ext cx="10905066" cy="1135737"/>
          </a:xfrm>
        </p:spPr>
        <p:txBody>
          <a:bodyPr>
            <a:normAutofit/>
          </a:bodyPr>
          <a:lstStyle/>
          <a:p>
            <a:r>
              <a:rPr lang="pl-PL" sz="3600" dirty="0" err="1"/>
              <a:t>Methods</a:t>
            </a:r>
            <a:r>
              <a:rPr lang="pl-PL" sz="3600" dirty="0"/>
              <a:t> and </a:t>
            </a:r>
            <a:r>
              <a:rPr lang="pl-PL" sz="3600" dirty="0" err="1"/>
              <a:t>tools</a:t>
            </a:r>
            <a:r>
              <a:rPr lang="pl-PL" sz="3600" dirty="0"/>
              <a:t> applied in </a:t>
            </a:r>
            <a:r>
              <a:rPr lang="pl-PL" sz="3600" dirty="0" err="1"/>
              <a:t>remote</a:t>
            </a:r>
            <a:r>
              <a:rPr lang="pl-PL" sz="3600" dirty="0"/>
              <a:t> </a:t>
            </a:r>
            <a:r>
              <a:rPr lang="pl-PL" sz="3600" dirty="0" err="1"/>
              <a:t>education</a:t>
            </a:r>
            <a:endParaRPr lang="pl-PL" sz="3600" dirty="0"/>
          </a:p>
        </p:txBody>
      </p:sp>
      <p:sp>
        <p:nvSpPr>
          <p:cNvPr id="3" name="Segnaposto contenuto 2">
            <a:extLst>
              <a:ext uri="{FF2B5EF4-FFF2-40B4-BE49-F238E27FC236}">
                <a16:creationId xmlns:a16="http://schemas.microsoft.com/office/drawing/2014/main" id="{1C43FFD9-381B-441F-9319-FE58A75B7FBD}"/>
              </a:ext>
            </a:extLst>
          </p:cNvPr>
          <p:cNvSpPr>
            <a:spLocks noGrp="1"/>
          </p:cNvSpPr>
          <p:nvPr>
            <p:ph idx="1"/>
          </p:nvPr>
        </p:nvSpPr>
        <p:spPr>
          <a:xfrm>
            <a:off x="343845" y="1457471"/>
            <a:ext cx="11504309" cy="4401859"/>
          </a:xfrm>
        </p:spPr>
        <p:txBody>
          <a:bodyPr>
            <a:noAutofit/>
          </a:bodyPr>
          <a:lstStyle/>
          <a:p>
            <a:pPr marL="0" indent="0">
              <a:lnSpc>
                <a:spcPct val="110000"/>
              </a:lnSpc>
              <a:spcBef>
                <a:spcPts val="600"/>
              </a:spcBef>
              <a:buNone/>
            </a:pPr>
            <a:r>
              <a:rPr lang="en-GB" sz="2000" b="1" dirty="0"/>
              <a:t>As compared to the time before the pandemics:</a:t>
            </a:r>
          </a:p>
          <a:p>
            <a:pPr>
              <a:lnSpc>
                <a:spcPct val="110000"/>
              </a:lnSpc>
              <a:spcBef>
                <a:spcPts val="600"/>
              </a:spcBef>
            </a:pPr>
            <a:r>
              <a:rPr lang="en-GB" sz="2000" dirty="0">
                <a:solidFill>
                  <a:srgbClr val="70AD47"/>
                </a:solidFill>
              </a:rPr>
              <a:t>Used more often: multimedia, digital quizzes and tests, video games.</a:t>
            </a:r>
          </a:p>
          <a:p>
            <a:pPr>
              <a:lnSpc>
                <a:spcPct val="110000"/>
              </a:lnSpc>
              <a:spcBef>
                <a:spcPts val="600"/>
              </a:spcBef>
            </a:pPr>
            <a:r>
              <a:rPr lang="en-GB" sz="2000" dirty="0">
                <a:solidFill>
                  <a:srgbClr val="C00000"/>
                </a:solidFill>
              </a:rPr>
              <a:t>Used less often: work in pairs and groups, </a:t>
            </a:r>
            <a:r>
              <a:rPr lang="en-GB" sz="2000" dirty="0" err="1">
                <a:solidFill>
                  <a:srgbClr val="C00000"/>
                </a:solidFill>
              </a:rPr>
              <a:t>stuidents</a:t>
            </a:r>
            <a:r>
              <a:rPr lang="en-GB" sz="2000" dirty="0">
                <a:solidFill>
                  <a:srgbClr val="C00000"/>
                </a:solidFill>
              </a:rPr>
              <a:t>’ presentations </a:t>
            </a:r>
            <a:r>
              <a:rPr lang="en-GB" sz="2000" dirty="0"/>
              <a:t>and other forms of interaction with other students.</a:t>
            </a:r>
          </a:p>
          <a:p>
            <a:pPr marL="0" indent="0">
              <a:lnSpc>
                <a:spcPct val="110000"/>
              </a:lnSpc>
              <a:spcBef>
                <a:spcPts val="600"/>
              </a:spcBef>
              <a:buNone/>
            </a:pPr>
            <a:r>
              <a:rPr lang="en-GB" sz="2000" b="1" dirty="0"/>
              <a:t>After a few months of remote education (autumn and winter 2020/2021) as compared to the beginnings:</a:t>
            </a:r>
          </a:p>
          <a:p>
            <a:pPr>
              <a:lnSpc>
                <a:spcPct val="110000"/>
              </a:lnSpc>
              <a:spcBef>
                <a:spcPts val="600"/>
              </a:spcBef>
            </a:pPr>
            <a:r>
              <a:rPr lang="en-GB" sz="2000" dirty="0">
                <a:solidFill>
                  <a:srgbClr val="70AD47"/>
                </a:solidFill>
              </a:rPr>
              <a:t>90% regularly conducted „live” remote lessons (MS Teams etc.) </a:t>
            </a:r>
            <a:r>
              <a:rPr lang="en-GB" sz="2000" dirty="0"/>
              <a:t>(</a:t>
            </a:r>
            <a:r>
              <a:rPr lang="en-GB" sz="2000" dirty="0">
                <a:solidFill>
                  <a:srgbClr val="C00000"/>
                </a:solidFill>
              </a:rPr>
              <a:t>while at first between 30% and 50%</a:t>
            </a:r>
            <a:r>
              <a:rPr lang="en-GB" sz="2000" dirty="0"/>
              <a:t>). </a:t>
            </a:r>
          </a:p>
          <a:p>
            <a:pPr>
              <a:lnSpc>
                <a:spcPct val="110000"/>
              </a:lnSpc>
              <a:spcBef>
                <a:spcPts val="600"/>
              </a:spcBef>
            </a:pPr>
            <a:r>
              <a:rPr lang="en-GB" sz="2000" dirty="0">
                <a:solidFill>
                  <a:srgbClr val="70AD47"/>
                </a:solidFill>
              </a:rPr>
              <a:t>The increase in the use of applications fostering active learning and online collaboration has been small.</a:t>
            </a:r>
          </a:p>
          <a:p>
            <a:pPr>
              <a:lnSpc>
                <a:spcPct val="110000"/>
              </a:lnSpc>
              <a:spcBef>
                <a:spcPts val="600"/>
              </a:spcBef>
            </a:pPr>
            <a:r>
              <a:rPr lang="en-GB" sz="2000" dirty="0">
                <a:solidFill>
                  <a:srgbClr val="C00000"/>
                </a:solidFill>
              </a:rPr>
              <a:t>Teachers provided paper material to students without ICT access less often. </a:t>
            </a:r>
            <a:r>
              <a:rPr lang="en-GB" sz="2000" dirty="0"/>
              <a:t>(Decrease from 30% to 18% in the amount of teachers. Estimated 1-2% students without access to ICT).</a:t>
            </a:r>
          </a:p>
          <a:p>
            <a:pPr marL="0" indent="0">
              <a:lnSpc>
                <a:spcPct val="110000"/>
              </a:lnSpc>
              <a:spcBef>
                <a:spcPts val="600"/>
              </a:spcBef>
              <a:buNone/>
            </a:pPr>
            <a:r>
              <a:rPr lang="en-GB" sz="2000" b="1" dirty="0"/>
              <a:t>Problems:</a:t>
            </a:r>
          </a:p>
          <a:p>
            <a:pPr>
              <a:lnSpc>
                <a:spcPct val="110000"/>
              </a:lnSpc>
              <a:spcBef>
                <a:spcPts val="600"/>
              </a:spcBef>
            </a:pPr>
            <a:r>
              <a:rPr lang="en-GB" sz="2000" dirty="0"/>
              <a:t>Lesser effectiveness of education, problems in helping the less achieving learners.</a:t>
            </a:r>
          </a:p>
          <a:p>
            <a:pPr marL="0" indent="0">
              <a:lnSpc>
                <a:spcPct val="110000"/>
              </a:lnSpc>
              <a:spcBef>
                <a:spcPts val="600"/>
              </a:spcBef>
              <a:buNone/>
            </a:pPr>
            <a:endParaRPr lang="pl-PL" sz="2000" dirty="0"/>
          </a:p>
        </p:txBody>
      </p:sp>
      <p:sp>
        <p:nvSpPr>
          <p:cNvPr id="4" name="Segnaposto piè di pagina 3">
            <a:extLst>
              <a:ext uri="{FF2B5EF4-FFF2-40B4-BE49-F238E27FC236}">
                <a16:creationId xmlns:a16="http://schemas.microsoft.com/office/drawing/2014/main" id="{9E25CE88-04E8-489D-A4A8-7D15DB464936}"/>
              </a:ext>
            </a:extLst>
          </p:cNvPr>
          <p:cNvSpPr>
            <a:spLocks noGrp="1"/>
          </p:cNvSpPr>
          <p:nvPr>
            <p:ph type="ftr" sz="quarter" idx="11"/>
          </p:nvPr>
        </p:nvSpPr>
        <p:spPr>
          <a:xfrm>
            <a:off x="0" y="6223502"/>
            <a:ext cx="12192000" cy="650373"/>
          </a:xfrm>
        </p:spPr>
        <p:txBody>
          <a:bodyPr>
            <a:noAutofit/>
          </a:bodyPr>
          <a:lstStyle/>
          <a:p>
            <a:pPr algn="l"/>
            <a:r>
              <a:rPr lang="pl-PL" sz="900" dirty="0" err="1"/>
              <a:t>Sources</a:t>
            </a:r>
            <a:r>
              <a:rPr lang="pl-PL" sz="900" dirty="0"/>
              <a:t>: 1) </a:t>
            </a:r>
            <a:r>
              <a:rPr lang="pl-PL" sz="900" dirty="0">
                <a:solidFill>
                  <a:srgbClr val="898989"/>
                </a:solidFill>
              </a:rPr>
              <a:t>Zub, M. (red.) "Ewaluacja wsparcia realizowanego w obszarze edukacji w ramach Europejskiego Funduszu Społecznego. III Raport cząstkowy” (powyżej przedstawiono dane dla połączonych ważonych prób nauczycieli szkolonych z TIK przy wsparciu EFS i szkolonych z tematów innych niż TIK); 2) </a:t>
            </a:r>
            <a:r>
              <a:rPr lang="pl-PL" sz="900" dirty="0"/>
              <a:t>Biernat, M. i inni. (2020). Edukacja zdalna w czasie pandemii. Edycja I; </a:t>
            </a:r>
            <a:r>
              <a:rPr lang="pl-PL" sz="900" dirty="0">
                <a:effectLst/>
                <a:ea typeface="Calibri" panose="020F0502020204030204" pitchFamily="34" charset="0"/>
              </a:rPr>
              <a:t>Buchner, A. i Wierzbicka, M. (2020). Edukacja zdalna w czasie pandemii. </a:t>
            </a:r>
            <a:r>
              <a:rPr lang="en-GB" sz="900" dirty="0" err="1">
                <a:effectLst/>
                <a:ea typeface="Calibri" panose="020F0502020204030204" pitchFamily="34" charset="0"/>
              </a:rPr>
              <a:t>Edycja</a:t>
            </a:r>
            <a:r>
              <a:rPr lang="en-GB" sz="900" dirty="0">
                <a:effectLst/>
                <a:ea typeface="Calibri" panose="020F0502020204030204" pitchFamily="34" charset="0"/>
              </a:rPr>
              <a:t> II</a:t>
            </a:r>
            <a:r>
              <a:rPr lang="pl-PL" sz="900" dirty="0">
                <a:effectLst/>
                <a:ea typeface="Calibri" panose="020F0502020204030204" pitchFamily="34" charset="0"/>
              </a:rPr>
              <a:t>; </a:t>
            </a:r>
            <a:r>
              <a:rPr lang="pl-PL" sz="900" dirty="0"/>
              <a:t>Plebańska, M., </a:t>
            </a:r>
            <a:r>
              <a:rPr lang="pl-PL" sz="900" dirty="0" err="1"/>
              <a:t>Szyller</a:t>
            </a:r>
            <a:r>
              <a:rPr lang="pl-PL" sz="900" dirty="0"/>
              <a:t>, A., </a:t>
            </a:r>
            <a:r>
              <a:rPr lang="pl-PL" sz="900" dirty="0" err="1"/>
              <a:t>Sieńczewska</a:t>
            </a:r>
            <a:r>
              <a:rPr lang="pl-PL" sz="900" dirty="0"/>
              <a:t>, M.: Edukacja zdalna w czasach COVID-19; 3) Czapliński, P.; Dynowska-Chmielewska, K., Federowicz, M.; Giza-</a:t>
            </a:r>
            <a:r>
              <a:rPr lang="pl-PL" sz="900" dirty="0" err="1"/>
              <a:t>Poleszczuk</a:t>
            </a:r>
            <a:r>
              <a:rPr lang="pl-PL" sz="900" dirty="0"/>
              <a:t>, A. et al. (2020) Raport edukacja między pandemią COVID-19 a edukacją przyszłości; 4) Jaskulska, S., Jankowiak, B.: Kształcenie na odległość w Polsce w okresie epidemii COVID-19.</a:t>
            </a:r>
            <a:endParaRPr lang="pl-PL" sz="1100" dirty="0"/>
          </a:p>
        </p:txBody>
      </p:sp>
      <p:sp>
        <p:nvSpPr>
          <p:cNvPr id="11" name="Segnaposto numero diapositiva 11">
            <a:extLst>
              <a:ext uri="{FF2B5EF4-FFF2-40B4-BE49-F238E27FC236}">
                <a16:creationId xmlns:a16="http://schemas.microsoft.com/office/drawing/2014/main" id="{199930FA-7591-475B-B508-2D532F89167D}"/>
              </a:ext>
            </a:extLst>
          </p:cNvPr>
          <p:cNvSpPr txBox="1">
            <a:spLocks/>
          </p:cNvSpPr>
          <p:nvPr/>
        </p:nvSpPr>
        <p:spPr>
          <a:xfrm>
            <a:off x="8763000" y="6508750"/>
            <a:ext cx="2743200" cy="365125"/>
          </a:xfrm>
          <a:prstGeom prst="rect">
            <a:avLst/>
          </a:prstGeom>
        </p:spPr>
        <p:txBody>
          <a:bodyPr vert="horz" lIns="91440" tIns="45720" rIns="91440" bIns="45720" rtlCol="0" anchor="ctr"/>
          <a:lstStyle>
            <a:defPPr>
              <a:defRPr lang="pl-P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dirty="0"/>
              <a:t>.</a:t>
            </a:r>
          </a:p>
        </p:txBody>
      </p:sp>
    </p:spTree>
    <p:extLst>
      <p:ext uri="{BB962C8B-B14F-4D97-AF65-F5344CB8AC3E}">
        <p14:creationId xmlns:p14="http://schemas.microsoft.com/office/powerpoint/2010/main" val="1711020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7A6BC5F7-F9F6-47AE-B16F-86476DB54216}"/>
              </a:ext>
            </a:extLst>
          </p:cNvPr>
          <p:cNvSpPr>
            <a:spLocks noGrp="1"/>
          </p:cNvSpPr>
          <p:nvPr>
            <p:ph type="title"/>
          </p:nvPr>
        </p:nvSpPr>
        <p:spPr>
          <a:xfrm>
            <a:off x="643467" y="321734"/>
            <a:ext cx="10905066" cy="1135737"/>
          </a:xfrm>
        </p:spPr>
        <p:txBody>
          <a:bodyPr>
            <a:normAutofit/>
          </a:bodyPr>
          <a:lstStyle/>
          <a:p>
            <a:r>
              <a:rPr lang="pl-PL" sz="3600" dirty="0" err="1"/>
              <a:t>Pre-conditions</a:t>
            </a:r>
            <a:r>
              <a:rPr lang="pl-PL" sz="3600" dirty="0"/>
              <a:t> for </a:t>
            </a:r>
            <a:r>
              <a:rPr lang="pl-PL" sz="3600" dirty="0" err="1"/>
              <a:t>remote</a:t>
            </a:r>
            <a:r>
              <a:rPr lang="pl-PL" sz="3600" dirty="0"/>
              <a:t> </a:t>
            </a:r>
            <a:r>
              <a:rPr lang="pl-PL" sz="3600" dirty="0" err="1"/>
              <a:t>education</a:t>
            </a:r>
            <a:endParaRPr lang="pl-PL" sz="3600" dirty="0"/>
          </a:p>
        </p:txBody>
      </p:sp>
      <p:sp>
        <p:nvSpPr>
          <p:cNvPr id="3" name="Segnaposto contenuto 2">
            <a:extLst>
              <a:ext uri="{FF2B5EF4-FFF2-40B4-BE49-F238E27FC236}">
                <a16:creationId xmlns:a16="http://schemas.microsoft.com/office/drawing/2014/main" id="{ADE99EE6-E6C6-4241-8EB8-F9091BB493E9}"/>
              </a:ext>
            </a:extLst>
          </p:cNvPr>
          <p:cNvSpPr>
            <a:spLocks noGrp="1"/>
          </p:cNvSpPr>
          <p:nvPr>
            <p:ph idx="1"/>
          </p:nvPr>
        </p:nvSpPr>
        <p:spPr>
          <a:xfrm>
            <a:off x="643467" y="1612015"/>
            <a:ext cx="10905066" cy="4016125"/>
          </a:xfrm>
        </p:spPr>
        <p:txBody>
          <a:bodyPr>
            <a:normAutofit fontScale="92500" lnSpcReduction="10000"/>
          </a:bodyPr>
          <a:lstStyle/>
          <a:p>
            <a:pPr>
              <a:lnSpc>
                <a:spcPct val="110000"/>
              </a:lnSpc>
            </a:pPr>
            <a:r>
              <a:rPr lang="pl-PL" dirty="0" err="1"/>
              <a:t>Infrastructure</a:t>
            </a:r>
            <a:endParaRPr lang="pl-PL" dirty="0"/>
          </a:p>
          <a:p>
            <a:pPr lvl="1">
              <a:lnSpc>
                <a:spcPct val="110000"/>
              </a:lnSpc>
            </a:pPr>
            <a:r>
              <a:rPr lang="pl-PL" dirty="0" err="1"/>
              <a:t>Housing</a:t>
            </a:r>
            <a:endParaRPr lang="pl-PL" dirty="0"/>
          </a:p>
          <a:p>
            <a:pPr lvl="1">
              <a:lnSpc>
                <a:spcPct val="110000"/>
              </a:lnSpc>
            </a:pPr>
            <a:r>
              <a:rPr lang="pl-PL" dirty="0"/>
              <a:t>ICT </a:t>
            </a:r>
            <a:r>
              <a:rPr lang="pl-PL" dirty="0" err="1"/>
              <a:t>equipment</a:t>
            </a:r>
            <a:endParaRPr lang="pl-PL" dirty="0"/>
          </a:p>
          <a:p>
            <a:pPr lvl="1">
              <a:lnSpc>
                <a:spcPct val="110000"/>
              </a:lnSpc>
            </a:pPr>
            <a:r>
              <a:rPr lang="pl-PL" dirty="0"/>
              <a:t>Internet </a:t>
            </a:r>
            <a:r>
              <a:rPr lang="pl-PL" dirty="0" err="1"/>
              <a:t>accessed</a:t>
            </a:r>
            <a:endParaRPr lang="pl-PL" dirty="0"/>
          </a:p>
          <a:p>
            <a:pPr marL="228600" lvl="1">
              <a:lnSpc>
                <a:spcPct val="110000"/>
              </a:lnSpc>
            </a:pPr>
            <a:r>
              <a:rPr lang="pl-PL" sz="2800" dirty="0"/>
              <a:t>E-</a:t>
            </a:r>
            <a:r>
              <a:rPr lang="pl-PL" sz="2800" dirty="0" err="1"/>
              <a:t>resources</a:t>
            </a:r>
            <a:endParaRPr lang="pl-PL" sz="2800" dirty="0"/>
          </a:p>
          <a:p>
            <a:pPr marL="228600" lvl="1">
              <a:lnSpc>
                <a:spcPct val="110000"/>
              </a:lnSpc>
            </a:pPr>
            <a:r>
              <a:rPr lang="pl-PL" sz="2800" dirty="0" err="1"/>
              <a:t>Competences</a:t>
            </a:r>
            <a:r>
              <a:rPr lang="pl-PL" sz="2800" dirty="0"/>
              <a:t> (</a:t>
            </a:r>
            <a:r>
              <a:rPr lang="pl-PL" sz="2800" dirty="0" err="1"/>
              <a:t>digital</a:t>
            </a:r>
            <a:r>
              <a:rPr lang="pl-PL" sz="2800" dirty="0"/>
              <a:t>, </a:t>
            </a:r>
            <a:r>
              <a:rPr lang="pl-PL" sz="2800" dirty="0" err="1"/>
              <a:t>pedagogical</a:t>
            </a:r>
            <a:r>
              <a:rPr lang="pl-PL" sz="2800" dirty="0"/>
              <a:t>, </a:t>
            </a:r>
            <a:r>
              <a:rPr lang="pl-PL" sz="2800" dirty="0" err="1"/>
              <a:t>content-related</a:t>
            </a:r>
            <a:r>
              <a:rPr lang="pl-PL" sz="2800" dirty="0"/>
              <a:t>)</a:t>
            </a:r>
          </a:p>
          <a:p>
            <a:pPr marL="685800" lvl="2">
              <a:lnSpc>
                <a:spcPct val="110000"/>
              </a:lnSpc>
            </a:pPr>
            <a:r>
              <a:rPr lang="pl-PL" sz="2400" dirty="0" err="1"/>
              <a:t>Teachers</a:t>
            </a:r>
            <a:r>
              <a:rPr lang="pl-PL" sz="2400" dirty="0"/>
              <a:t>’ </a:t>
            </a:r>
            <a:r>
              <a:rPr lang="pl-PL" sz="2400" dirty="0" err="1"/>
              <a:t>competences</a:t>
            </a:r>
            <a:endParaRPr lang="pl-PL" sz="2400" dirty="0"/>
          </a:p>
          <a:p>
            <a:pPr marL="685800" lvl="2">
              <a:lnSpc>
                <a:spcPct val="110000"/>
              </a:lnSpc>
            </a:pPr>
            <a:r>
              <a:rPr lang="pl-PL" sz="2400" dirty="0" err="1"/>
              <a:t>Students</a:t>
            </a:r>
            <a:r>
              <a:rPr lang="pl-PL" sz="2400" dirty="0"/>
              <a:t>’ </a:t>
            </a:r>
            <a:r>
              <a:rPr lang="pl-PL" sz="2400" dirty="0" err="1"/>
              <a:t>competences</a:t>
            </a:r>
            <a:endParaRPr lang="pl-PL" sz="2400" dirty="0"/>
          </a:p>
          <a:p>
            <a:pPr marL="685800" lvl="2">
              <a:lnSpc>
                <a:spcPct val="110000"/>
              </a:lnSpc>
            </a:pPr>
            <a:r>
              <a:rPr lang="pl-PL" sz="2400" dirty="0" err="1"/>
              <a:t>Parents</a:t>
            </a:r>
            <a:r>
              <a:rPr lang="pl-PL" sz="2400" dirty="0"/>
              <a:t>’ </a:t>
            </a:r>
            <a:r>
              <a:rPr lang="pl-PL" sz="2400" dirty="0" err="1"/>
              <a:t>competences</a:t>
            </a:r>
            <a:endParaRPr lang="pl-PL" sz="2400" dirty="0"/>
          </a:p>
          <a:p>
            <a:pPr marL="457200" lvl="2" indent="0">
              <a:lnSpc>
                <a:spcPct val="110000"/>
              </a:lnSpc>
              <a:buNone/>
            </a:pPr>
            <a:endParaRPr lang="pl-PL" sz="1200"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egnaposto piè di pagina 3">
            <a:extLst>
              <a:ext uri="{FF2B5EF4-FFF2-40B4-BE49-F238E27FC236}">
                <a16:creationId xmlns:a16="http://schemas.microsoft.com/office/drawing/2014/main" id="{7631FF9E-3212-4E56-9C92-62B657993967}"/>
              </a:ext>
            </a:extLst>
          </p:cNvPr>
          <p:cNvSpPr>
            <a:spLocks noGrp="1"/>
          </p:cNvSpPr>
          <p:nvPr>
            <p:ph type="ftr" sz="quarter" idx="11"/>
          </p:nvPr>
        </p:nvSpPr>
        <p:spPr>
          <a:xfrm>
            <a:off x="4038600" y="6356350"/>
            <a:ext cx="4114800" cy="365125"/>
          </a:xfrm>
        </p:spPr>
        <p:txBody>
          <a:bodyPr>
            <a:normAutofit/>
          </a:bodyPr>
          <a:lstStyle/>
          <a:p>
            <a:r>
              <a:rPr lang="pl-PL" dirty="0"/>
              <a:t>Source: </a:t>
            </a:r>
            <a:r>
              <a:rPr lang="pl-PL" dirty="0" err="1"/>
              <a:t>own</a:t>
            </a:r>
            <a:r>
              <a:rPr lang="pl-PL" dirty="0"/>
              <a:t> </a:t>
            </a:r>
            <a:r>
              <a:rPr lang="pl-PL" dirty="0" err="1"/>
              <a:t>elaboration</a:t>
            </a:r>
            <a:endParaRPr lang="pl-PL" dirty="0"/>
          </a:p>
        </p:txBody>
      </p:sp>
      <p:sp>
        <p:nvSpPr>
          <p:cNvPr id="5" name="Segnaposto numero diapositiva 4">
            <a:extLst>
              <a:ext uri="{FF2B5EF4-FFF2-40B4-BE49-F238E27FC236}">
                <a16:creationId xmlns:a16="http://schemas.microsoft.com/office/drawing/2014/main" id="{473D45AA-D730-4EA6-BA95-BD94B20838E4}"/>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4</a:t>
            </a:fld>
            <a:endParaRPr lang="pl-PL" dirty="0"/>
          </a:p>
        </p:txBody>
      </p:sp>
      <p:sp>
        <p:nvSpPr>
          <p:cNvPr id="6" name="CasellaDiTesto 5">
            <a:extLst>
              <a:ext uri="{FF2B5EF4-FFF2-40B4-BE49-F238E27FC236}">
                <a16:creationId xmlns:a16="http://schemas.microsoft.com/office/drawing/2014/main" id="{0F2FEC6C-EF6A-4167-8D41-C84D31169F5D}"/>
              </a:ext>
            </a:extLst>
          </p:cNvPr>
          <p:cNvSpPr txBox="1"/>
          <p:nvPr/>
        </p:nvSpPr>
        <p:spPr>
          <a:xfrm>
            <a:off x="1225673" y="5683208"/>
            <a:ext cx="9583136" cy="461665"/>
          </a:xfrm>
          <a:prstGeom prst="rect">
            <a:avLst/>
          </a:prstGeom>
          <a:noFill/>
        </p:spPr>
        <p:txBody>
          <a:bodyPr wrap="none" rtlCol="0">
            <a:spAutoFit/>
          </a:bodyPr>
          <a:lstStyle/>
          <a:p>
            <a:r>
              <a:rPr lang="pl-PL" sz="2400" dirty="0" err="1">
                <a:solidFill>
                  <a:srgbClr val="C00000"/>
                </a:solidFill>
              </a:rPr>
              <a:t>Barriers</a:t>
            </a:r>
            <a:r>
              <a:rPr lang="pl-PL" sz="2400" dirty="0">
                <a:solidFill>
                  <a:srgbClr val="C00000"/>
                </a:solidFill>
              </a:rPr>
              <a:t> → </a:t>
            </a:r>
            <a:r>
              <a:rPr lang="pl-PL" sz="2400" dirty="0" err="1">
                <a:solidFill>
                  <a:srgbClr val="C00000"/>
                </a:solidFill>
              </a:rPr>
              <a:t>Inequality</a:t>
            </a:r>
            <a:r>
              <a:rPr lang="pl-PL" sz="2400" dirty="0">
                <a:solidFill>
                  <a:srgbClr val="C00000"/>
                </a:solidFill>
              </a:rPr>
              <a:t> of </a:t>
            </a:r>
            <a:r>
              <a:rPr lang="pl-PL" sz="2400" dirty="0" err="1">
                <a:solidFill>
                  <a:srgbClr val="C00000"/>
                </a:solidFill>
              </a:rPr>
              <a:t>educational</a:t>
            </a:r>
            <a:r>
              <a:rPr lang="pl-PL" sz="2400" dirty="0">
                <a:solidFill>
                  <a:srgbClr val="C00000"/>
                </a:solidFill>
              </a:rPr>
              <a:t> </a:t>
            </a:r>
            <a:r>
              <a:rPr lang="pl-PL" sz="2400" dirty="0" err="1">
                <a:solidFill>
                  <a:srgbClr val="C00000"/>
                </a:solidFill>
              </a:rPr>
              <a:t>opportunities</a:t>
            </a:r>
            <a:r>
              <a:rPr lang="pl-PL" sz="2400" dirty="0">
                <a:solidFill>
                  <a:srgbClr val="C00000"/>
                </a:solidFill>
              </a:rPr>
              <a:t>: </a:t>
            </a:r>
            <a:r>
              <a:rPr lang="pl-PL" sz="2400" dirty="0" err="1">
                <a:solidFill>
                  <a:srgbClr val="C00000"/>
                </a:solidFill>
              </a:rPr>
              <a:t>tranfiguration</a:t>
            </a:r>
            <a:r>
              <a:rPr lang="pl-PL" sz="2400" dirty="0">
                <a:solidFill>
                  <a:srgbClr val="C00000"/>
                </a:solidFill>
              </a:rPr>
              <a:t>, </a:t>
            </a:r>
            <a:r>
              <a:rPr lang="pl-PL" sz="2400" dirty="0" err="1">
                <a:solidFill>
                  <a:srgbClr val="C00000"/>
                </a:solidFill>
              </a:rPr>
              <a:t>increase</a:t>
            </a:r>
            <a:r>
              <a:rPr lang="pl-PL" sz="2400" dirty="0">
                <a:solidFill>
                  <a:srgbClr val="C00000"/>
                </a:solidFill>
              </a:rPr>
              <a:t> </a:t>
            </a:r>
          </a:p>
        </p:txBody>
      </p:sp>
      <p:sp>
        <p:nvSpPr>
          <p:cNvPr id="7" name="CasellaDiTesto 6">
            <a:extLst>
              <a:ext uri="{FF2B5EF4-FFF2-40B4-BE49-F238E27FC236}">
                <a16:creationId xmlns:a16="http://schemas.microsoft.com/office/drawing/2014/main" id="{E1A50D51-FA6E-4BDE-A9F0-A79C7F646679}"/>
              </a:ext>
            </a:extLst>
          </p:cNvPr>
          <p:cNvSpPr txBox="1"/>
          <p:nvPr/>
        </p:nvSpPr>
        <p:spPr>
          <a:xfrm>
            <a:off x="6096000" y="2517749"/>
            <a:ext cx="3938001" cy="492443"/>
          </a:xfrm>
          <a:prstGeom prst="rect">
            <a:avLst/>
          </a:prstGeom>
          <a:noFill/>
        </p:spPr>
        <p:txBody>
          <a:bodyPr wrap="none" rtlCol="0">
            <a:spAutoFit/>
          </a:bodyPr>
          <a:lstStyle/>
          <a:p>
            <a:r>
              <a:rPr lang="pl-PL" sz="2600" dirty="0">
                <a:solidFill>
                  <a:schemeClr val="accent6"/>
                </a:solidFill>
              </a:rPr>
              <a:t>← </a:t>
            </a:r>
            <a:r>
              <a:rPr lang="pl-PL" sz="2600" dirty="0">
                <a:solidFill>
                  <a:srgbClr val="70AD47"/>
                </a:solidFill>
              </a:rPr>
              <a:t>EU-</a:t>
            </a:r>
            <a:r>
              <a:rPr lang="pl-PL" sz="2600" dirty="0" err="1">
                <a:solidFill>
                  <a:srgbClr val="70AD47"/>
                </a:solidFill>
              </a:rPr>
              <a:t>funded</a:t>
            </a:r>
            <a:r>
              <a:rPr lang="pl-PL" sz="2600" dirty="0">
                <a:solidFill>
                  <a:srgbClr val="70AD47"/>
                </a:solidFill>
              </a:rPr>
              <a:t> </a:t>
            </a:r>
            <a:r>
              <a:rPr lang="pl-PL" sz="2600" dirty="0" err="1">
                <a:solidFill>
                  <a:srgbClr val="70AD47"/>
                </a:solidFill>
              </a:rPr>
              <a:t>infrastructure</a:t>
            </a:r>
            <a:endParaRPr lang="pl-PL" sz="2600" dirty="0">
              <a:solidFill>
                <a:schemeClr val="accent6"/>
              </a:solidFill>
            </a:endParaRPr>
          </a:p>
        </p:txBody>
      </p:sp>
      <p:sp>
        <p:nvSpPr>
          <p:cNvPr id="13" name="CasellaDiTesto 12">
            <a:extLst>
              <a:ext uri="{FF2B5EF4-FFF2-40B4-BE49-F238E27FC236}">
                <a16:creationId xmlns:a16="http://schemas.microsoft.com/office/drawing/2014/main" id="{CC3D188F-5EC7-483A-A4A5-C76B58B203A9}"/>
              </a:ext>
            </a:extLst>
          </p:cNvPr>
          <p:cNvSpPr txBox="1"/>
          <p:nvPr/>
        </p:nvSpPr>
        <p:spPr>
          <a:xfrm>
            <a:off x="6096000" y="3245959"/>
            <a:ext cx="2679195" cy="492443"/>
          </a:xfrm>
          <a:prstGeom prst="rect">
            <a:avLst/>
          </a:prstGeom>
          <a:noFill/>
        </p:spPr>
        <p:txBody>
          <a:bodyPr wrap="none" rtlCol="0">
            <a:spAutoFit/>
          </a:bodyPr>
          <a:lstStyle/>
          <a:p>
            <a:r>
              <a:rPr lang="pl-PL" sz="2600" dirty="0">
                <a:solidFill>
                  <a:schemeClr val="accent6"/>
                </a:solidFill>
              </a:rPr>
              <a:t>← ESF e-</a:t>
            </a:r>
            <a:r>
              <a:rPr lang="pl-PL" sz="2600" dirty="0" err="1">
                <a:solidFill>
                  <a:schemeClr val="accent6"/>
                </a:solidFill>
              </a:rPr>
              <a:t>resources</a:t>
            </a:r>
            <a:endParaRPr lang="pl-PL" sz="2600" dirty="0">
              <a:solidFill>
                <a:schemeClr val="accent6"/>
              </a:solidFill>
            </a:endParaRPr>
          </a:p>
        </p:txBody>
      </p:sp>
      <p:sp>
        <p:nvSpPr>
          <p:cNvPr id="15" name="CasellaDiTesto 14">
            <a:extLst>
              <a:ext uri="{FF2B5EF4-FFF2-40B4-BE49-F238E27FC236}">
                <a16:creationId xmlns:a16="http://schemas.microsoft.com/office/drawing/2014/main" id="{E79A6F4C-4049-4A43-94F9-96FB183BF5A3}"/>
              </a:ext>
            </a:extLst>
          </p:cNvPr>
          <p:cNvSpPr txBox="1"/>
          <p:nvPr/>
        </p:nvSpPr>
        <p:spPr>
          <a:xfrm>
            <a:off x="6096000" y="4155045"/>
            <a:ext cx="2735429" cy="492443"/>
          </a:xfrm>
          <a:prstGeom prst="rect">
            <a:avLst/>
          </a:prstGeom>
          <a:noFill/>
        </p:spPr>
        <p:txBody>
          <a:bodyPr wrap="none" rtlCol="0">
            <a:spAutoFit/>
          </a:bodyPr>
          <a:lstStyle/>
          <a:p>
            <a:r>
              <a:rPr lang="pl-PL" sz="2600" dirty="0">
                <a:solidFill>
                  <a:schemeClr val="accent6"/>
                </a:solidFill>
              </a:rPr>
              <a:t>← </a:t>
            </a:r>
            <a:r>
              <a:rPr lang="pl-PL" sz="2600" dirty="0" err="1">
                <a:solidFill>
                  <a:schemeClr val="accent6"/>
                </a:solidFill>
              </a:rPr>
              <a:t>Teacher</a:t>
            </a:r>
            <a:r>
              <a:rPr lang="pl-PL" sz="2600" dirty="0">
                <a:solidFill>
                  <a:schemeClr val="accent6"/>
                </a:solidFill>
              </a:rPr>
              <a:t> </a:t>
            </a:r>
            <a:r>
              <a:rPr lang="pl-PL" sz="2600" dirty="0" err="1">
                <a:solidFill>
                  <a:schemeClr val="accent6"/>
                </a:solidFill>
              </a:rPr>
              <a:t>training</a:t>
            </a:r>
            <a:endParaRPr lang="pl-PL" sz="2600" dirty="0">
              <a:solidFill>
                <a:schemeClr val="accent6"/>
              </a:solidFill>
            </a:endParaRPr>
          </a:p>
        </p:txBody>
      </p:sp>
    </p:spTree>
    <p:extLst>
      <p:ext uri="{BB962C8B-B14F-4D97-AF65-F5344CB8AC3E}">
        <p14:creationId xmlns:p14="http://schemas.microsoft.com/office/powerpoint/2010/main" val="64036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1+#ppt_w/2"/>
                                          </p:val>
                                        </p:tav>
                                        <p:tav tm="100000">
                                          <p:val>
                                            <p:strVal val="#ppt_x"/>
                                          </p:val>
                                        </p:tav>
                                      </p:tavLst>
                                    </p:anim>
                                    <p:anim calcmode="lin" valueType="num">
                                      <p:cBhvr additive="base">
                                        <p:cTn id="19"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1+#ppt_w/2"/>
                                          </p:val>
                                        </p:tav>
                                        <p:tav tm="100000">
                                          <p:val>
                                            <p:strVal val="#ppt_x"/>
                                          </p:val>
                                        </p:tav>
                                      </p:tavLst>
                                    </p:anim>
                                    <p:anim calcmode="lin" valueType="num">
                                      <p:cBhvr additive="base">
                                        <p:cTn id="25"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7" grpId="0"/>
      <p:bldP spid="13"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7AC28E3C-6D9E-4B17-A2BD-D685FCC18E90}"/>
              </a:ext>
            </a:extLst>
          </p:cNvPr>
          <p:cNvSpPr>
            <a:spLocks noGrp="1"/>
          </p:cNvSpPr>
          <p:nvPr>
            <p:ph type="title"/>
          </p:nvPr>
        </p:nvSpPr>
        <p:spPr>
          <a:xfrm>
            <a:off x="643467" y="321734"/>
            <a:ext cx="10905066" cy="1135737"/>
          </a:xfrm>
        </p:spPr>
        <p:txBody>
          <a:bodyPr>
            <a:normAutofit/>
          </a:bodyPr>
          <a:lstStyle/>
          <a:p>
            <a:r>
              <a:rPr lang="pl-PL" sz="3600" dirty="0" err="1"/>
              <a:t>Infrastructure</a:t>
            </a:r>
            <a:r>
              <a:rPr lang="pl-PL" sz="3600" dirty="0"/>
              <a:t> </a:t>
            </a:r>
            <a:r>
              <a:rPr lang="pl-PL" sz="3600" dirty="0" err="1"/>
              <a:t>used</a:t>
            </a:r>
            <a:r>
              <a:rPr lang="pl-PL" sz="3600" dirty="0"/>
              <a:t> in </a:t>
            </a:r>
            <a:r>
              <a:rPr lang="pl-PL" sz="3600" dirty="0" err="1"/>
              <a:t>education</a:t>
            </a:r>
            <a:endParaRPr lang="pl-PL" sz="3600"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egnaposto piè di pagina 3">
            <a:extLst>
              <a:ext uri="{FF2B5EF4-FFF2-40B4-BE49-F238E27FC236}">
                <a16:creationId xmlns:a16="http://schemas.microsoft.com/office/drawing/2014/main" id="{BC6FBAA5-D70F-4576-91F2-BC0A29275FF3}"/>
              </a:ext>
            </a:extLst>
          </p:cNvPr>
          <p:cNvSpPr>
            <a:spLocks noGrp="1"/>
          </p:cNvSpPr>
          <p:nvPr>
            <p:ph type="ftr" sz="quarter" idx="11"/>
          </p:nvPr>
        </p:nvSpPr>
        <p:spPr>
          <a:xfrm>
            <a:off x="3368040" y="6314853"/>
            <a:ext cx="5429250" cy="365125"/>
          </a:xfrm>
        </p:spPr>
        <p:txBody>
          <a:bodyPr>
            <a:normAutofit fontScale="92500"/>
          </a:bodyPr>
          <a:lstStyle/>
          <a:p>
            <a:r>
              <a:rPr lang="pl-PL" dirty="0"/>
              <a:t>Source: Plebańska, M., </a:t>
            </a:r>
            <a:r>
              <a:rPr lang="pl-PL" dirty="0" err="1"/>
              <a:t>Szyller</a:t>
            </a:r>
            <a:r>
              <a:rPr lang="pl-PL" dirty="0"/>
              <a:t>, A., </a:t>
            </a:r>
            <a:r>
              <a:rPr lang="pl-PL" dirty="0" err="1"/>
              <a:t>Sieńczewska</a:t>
            </a:r>
            <a:r>
              <a:rPr lang="pl-PL" dirty="0"/>
              <a:t>, M. „Edukacja zdalna w czasach COVID-19”</a:t>
            </a:r>
          </a:p>
        </p:txBody>
      </p:sp>
      <p:sp>
        <p:nvSpPr>
          <p:cNvPr id="5" name="Segnaposto numero diapositiva 4">
            <a:extLst>
              <a:ext uri="{FF2B5EF4-FFF2-40B4-BE49-F238E27FC236}">
                <a16:creationId xmlns:a16="http://schemas.microsoft.com/office/drawing/2014/main" id="{CF358374-5A91-4310-8D5F-2912BFB091A5}"/>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5</a:t>
            </a:fld>
            <a:endParaRPr lang="pl-PL"/>
          </a:p>
        </p:txBody>
      </p:sp>
      <p:graphicFrame>
        <p:nvGraphicFramePr>
          <p:cNvPr id="11" name="Segnaposto contenuto 7">
            <a:extLst>
              <a:ext uri="{FF2B5EF4-FFF2-40B4-BE49-F238E27FC236}">
                <a16:creationId xmlns:a16="http://schemas.microsoft.com/office/drawing/2014/main" id="{5C6EA1D7-E573-40D9-B161-ABB57507397C}"/>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558345035"/>
              </p:ext>
            </p:extLst>
          </p:nvPr>
        </p:nvGraphicFramePr>
        <p:xfrm>
          <a:off x="5482290" y="1416959"/>
          <a:ext cx="5257800" cy="4538663"/>
        </p:xfrm>
        <a:graphic>
          <a:graphicData uri="http://schemas.openxmlformats.org/drawingml/2006/chart">
            <c:chart xmlns:c="http://schemas.openxmlformats.org/drawingml/2006/chart" xmlns:r="http://schemas.openxmlformats.org/officeDocument/2006/relationships" r:id="rId3"/>
          </a:graphicData>
        </a:graphic>
      </p:graphicFrame>
      <p:sp>
        <p:nvSpPr>
          <p:cNvPr id="6" name="CasellaDiTesto 5">
            <a:extLst>
              <a:ext uri="{FF2B5EF4-FFF2-40B4-BE49-F238E27FC236}">
                <a16:creationId xmlns:a16="http://schemas.microsoft.com/office/drawing/2014/main" id="{DE374125-A67D-49CD-82E1-1A081B6D6D75}"/>
              </a:ext>
            </a:extLst>
          </p:cNvPr>
          <p:cNvSpPr txBox="1"/>
          <p:nvPr/>
        </p:nvSpPr>
        <p:spPr>
          <a:xfrm>
            <a:off x="764127" y="1936613"/>
            <a:ext cx="4968095" cy="3785652"/>
          </a:xfrm>
          <a:prstGeom prst="rect">
            <a:avLst/>
          </a:prstGeom>
          <a:noFill/>
        </p:spPr>
        <p:txBody>
          <a:bodyPr wrap="square" rtlCol="0">
            <a:spAutoFit/>
          </a:bodyPr>
          <a:lstStyle/>
          <a:p>
            <a:r>
              <a:rPr lang="pl-PL" sz="2400" dirty="0" err="1"/>
              <a:t>Financed</a:t>
            </a:r>
            <a:r>
              <a:rPr lang="pl-PL" sz="2400" dirty="0"/>
              <a:t> </a:t>
            </a:r>
            <a:r>
              <a:rPr lang="pl-PL" sz="2400" dirty="0" err="1"/>
              <a:t>under</a:t>
            </a:r>
            <a:r>
              <a:rPr lang="pl-PL" sz="2400" dirty="0"/>
              <a:t> </a:t>
            </a:r>
            <a:r>
              <a:rPr lang="pl-PL" sz="2400" dirty="0" err="1"/>
              <a:t>cohesion</a:t>
            </a:r>
            <a:r>
              <a:rPr lang="pl-PL" sz="2400" dirty="0"/>
              <a:t> policy </a:t>
            </a:r>
            <a:r>
              <a:rPr lang="pl-PL" sz="2400" dirty="0" err="1"/>
              <a:t>were</a:t>
            </a:r>
            <a:r>
              <a:rPr lang="pl-PL" sz="2400" dirty="0"/>
              <a:t>, </a:t>
            </a:r>
            <a:r>
              <a:rPr lang="pl-PL" sz="2400" dirty="0" err="1"/>
              <a:t>among</a:t>
            </a:r>
            <a:r>
              <a:rPr lang="pl-PL" sz="2400" dirty="0"/>
              <a:t> </a:t>
            </a:r>
            <a:r>
              <a:rPr lang="pl-PL" sz="2400" dirty="0" err="1"/>
              <a:t>others</a:t>
            </a:r>
            <a:r>
              <a:rPr lang="pl-PL" sz="2400" dirty="0"/>
              <a:t>:</a:t>
            </a:r>
          </a:p>
          <a:p>
            <a:pPr marL="285750" indent="-285750">
              <a:buFont typeface="Arial" panose="020B0604020202020204" pitchFamily="34" charset="0"/>
              <a:buChar char="•"/>
            </a:pPr>
            <a:r>
              <a:rPr lang="pl-PL" sz="2400" dirty="0"/>
              <a:t>ICT </a:t>
            </a:r>
            <a:r>
              <a:rPr lang="pl-PL" sz="2400" dirty="0" err="1"/>
              <a:t>equipment</a:t>
            </a:r>
            <a:r>
              <a:rPr lang="pl-PL" sz="2400" dirty="0"/>
              <a:t> for </a:t>
            </a:r>
            <a:r>
              <a:rPr lang="pl-PL" sz="2400" dirty="0" err="1"/>
              <a:t>schools</a:t>
            </a:r>
            <a:r>
              <a:rPr lang="pl-PL" sz="2400" dirty="0"/>
              <a:t>;</a:t>
            </a:r>
          </a:p>
          <a:p>
            <a:pPr marL="285750" indent="-285750">
              <a:buFont typeface="Arial" panose="020B0604020202020204" pitchFamily="34" charset="0"/>
              <a:buChar char="•"/>
            </a:pPr>
            <a:r>
              <a:rPr lang="pl-PL" sz="2400" dirty="0"/>
              <a:t>Internet </a:t>
            </a:r>
            <a:r>
              <a:rPr lang="pl-PL" sz="2400" dirty="0" err="1"/>
              <a:t>access</a:t>
            </a:r>
            <a:r>
              <a:rPr lang="pl-PL" sz="2400" dirty="0"/>
              <a:t> network, </a:t>
            </a:r>
            <a:r>
              <a:rPr lang="pl-PL" sz="2400" dirty="0" err="1"/>
              <a:t>including</a:t>
            </a:r>
            <a:r>
              <a:rPr lang="pl-PL" sz="2400" dirty="0"/>
              <a:t> </a:t>
            </a:r>
            <a:r>
              <a:rPr lang="pl-PL" sz="2400" dirty="0" err="1"/>
              <a:t>broadband</a:t>
            </a:r>
            <a:r>
              <a:rPr lang="pl-PL" sz="2400" dirty="0"/>
              <a:t> </a:t>
            </a:r>
            <a:r>
              <a:rPr lang="pl-PL" sz="2400" dirty="0" err="1"/>
              <a:t>access</a:t>
            </a:r>
            <a:r>
              <a:rPr lang="pl-PL" sz="2400" dirty="0"/>
              <a:t> for </a:t>
            </a:r>
            <a:r>
              <a:rPr lang="pl-PL" sz="2400" dirty="0" err="1"/>
              <a:t>schools</a:t>
            </a:r>
            <a:r>
              <a:rPr lang="pl-PL" sz="2400" dirty="0"/>
              <a:t>;</a:t>
            </a:r>
          </a:p>
          <a:p>
            <a:pPr marL="285750" indent="-285750">
              <a:buFont typeface="Arial" panose="020B0604020202020204" pitchFamily="34" charset="0"/>
              <a:buChar char="•"/>
            </a:pPr>
            <a:r>
              <a:rPr lang="pl-PL" sz="2400" dirty="0" err="1"/>
              <a:t>grants</a:t>
            </a:r>
            <a:r>
              <a:rPr lang="pl-PL" sz="2400" dirty="0"/>
              <a:t> for </a:t>
            </a:r>
            <a:r>
              <a:rPr lang="pl-PL" sz="2400" dirty="0" err="1"/>
              <a:t>municipalities</a:t>
            </a:r>
            <a:r>
              <a:rPr lang="pl-PL" sz="2400" dirty="0"/>
              <a:t> to </a:t>
            </a:r>
            <a:r>
              <a:rPr lang="pl-PL" sz="2400" dirty="0" err="1"/>
              <a:t>purchase</a:t>
            </a:r>
            <a:r>
              <a:rPr lang="pl-PL" sz="2400" dirty="0"/>
              <a:t> </a:t>
            </a:r>
            <a:r>
              <a:rPr lang="pl-PL" sz="2400" dirty="0" err="1"/>
              <a:t>computers</a:t>
            </a:r>
            <a:r>
              <a:rPr lang="pl-PL" sz="2400" dirty="0"/>
              <a:t> for </a:t>
            </a:r>
            <a:r>
              <a:rPr lang="pl-PL" sz="2400" dirty="0" err="1"/>
              <a:t>teachers</a:t>
            </a:r>
            <a:r>
              <a:rPr lang="pl-PL" sz="2400" dirty="0"/>
              <a:t> and </a:t>
            </a:r>
            <a:r>
              <a:rPr lang="pl-PL" sz="2400" dirty="0" err="1"/>
              <a:t>students</a:t>
            </a:r>
            <a:r>
              <a:rPr lang="pl-PL" sz="2400" dirty="0"/>
              <a:t> („Remote </a:t>
            </a:r>
            <a:r>
              <a:rPr lang="pl-PL" sz="2400" dirty="0" err="1"/>
              <a:t>school</a:t>
            </a:r>
            <a:r>
              <a:rPr lang="pl-PL" sz="2400" dirty="0"/>
              <a:t>” </a:t>
            </a:r>
            <a:r>
              <a:rPr lang="pl-PL" sz="2400" dirty="0" err="1"/>
              <a:t>programmes</a:t>
            </a:r>
            <a:r>
              <a:rPr lang="pl-PL" sz="2400" dirty="0"/>
              <a:t>).</a:t>
            </a:r>
          </a:p>
          <a:p>
            <a:endParaRPr lang="pl-PL" sz="2400" dirty="0"/>
          </a:p>
        </p:txBody>
      </p:sp>
    </p:spTree>
    <p:extLst>
      <p:ext uri="{BB962C8B-B14F-4D97-AF65-F5344CB8AC3E}">
        <p14:creationId xmlns:p14="http://schemas.microsoft.com/office/powerpoint/2010/main" val="164393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A92BE068-4C7E-4492-BFCE-EB07B4D60D7E}"/>
              </a:ext>
            </a:extLst>
          </p:cNvPr>
          <p:cNvSpPr>
            <a:spLocks noGrp="1"/>
          </p:cNvSpPr>
          <p:nvPr>
            <p:ph type="title"/>
          </p:nvPr>
        </p:nvSpPr>
        <p:spPr>
          <a:xfrm>
            <a:off x="643467" y="321734"/>
            <a:ext cx="10905066" cy="1135737"/>
          </a:xfrm>
        </p:spPr>
        <p:txBody>
          <a:bodyPr>
            <a:normAutofit/>
          </a:bodyPr>
          <a:lstStyle/>
          <a:p>
            <a:r>
              <a:rPr lang="en-US" dirty="0"/>
              <a:t>The dynamics of interest in ZPE epodreczniki.pl </a:t>
            </a:r>
            <a:endParaRPr lang="pl-PL" sz="3600"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egnaposto piè di pagina 3">
            <a:extLst>
              <a:ext uri="{FF2B5EF4-FFF2-40B4-BE49-F238E27FC236}">
                <a16:creationId xmlns:a16="http://schemas.microsoft.com/office/drawing/2014/main" id="{FCE1783E-1503-4E50-9B5D-96A7BA0147D1}"/>
              </a:ext>
            </a:extLst>
          </p:cNvPr>
          <p:cNvSpPr>
            <a:spLocks noGrp="1"/>
          </p:cNvSpPr>
          <p:nvPr>
            <p:ph type="ftr" sz="quarter" idx="11"/>
          </p:nvPr>
        </p:nvSpPr>
        <p:spPr>
          <a:xfrm>
            <a:off x="4038600" y="6356350"/>
            <a:ext cx="4114800" cy="365125"/>
          </a:xfrm>
        </p:spPr>
        <p:txBody>
          <a:bodyPr>
            <a:normAutofit/>
          </a:bodyPr>
          <a:lstStyle/>
          <a:p>
            <a:r>
              <a:rPr lang="pl-PL" dirty="0"/>
              <a:t>Source: Google </a:t>
            </a:r>
            <a:r>
              <a:rPr lang="pl-PL" dirty="0" err="1"/>
              <a:t>Trends</a:t>
            </a:r>
            <a:endParaRPr lang="pl-PL" dirty="0"/>
          </a:p>
        </p:txBody>
      </p:sp>
      <p:sp>
        <p:nvSpPr>
          <p:cNvPr id="5" name="Segnaposto numero diapositiva 4">
            <a:extLst>
              <a:ext uri="{FF2B5EF4-FFF2-40B4-BE49-F238E27FC236}">
                <a16:creationId xmlns:a16="http://schemas.microsoft.com/office/drawing/2014/main" id="{AE0E1371-8FBD-4066-B662-650F79EC6CB5}"/>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6</a:t>
            </a:fld>
            <a:endParaRPr lang="pl-PL"/>
          </a:p>
        </p:txBody>
      </p:sp>
      <p:pic>
        <p:nvPicPr>
          <p:cNvPr id="19" name="Segnaposto contenuto 6">
            <a:extLst>
              <a:ext uri="{FF2B5EF4-FFF2-40B4-BE49-F238E27FC236}">
                <a16:creationId xmlns:a16="http://schemas.microsoft.com/office/drawing/2014/main" id="{5FFE4EA3-6235-45CD-85EE-BAE23000532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19048" y="1781322"/>
            <a:ext cx="9939658" cy="3879894"/>
          </a:xfrm>
          <a:prstGeom prst="rect">
            <a:avLst/>
          </a:prstGeom>
        </p:spPr>
      </p:pic>
      <p:sp>
        <p:nvSpPr>
          <p:cNvPr id="20" name="Fumetto: rettangolo 19">
            <a:extLst>
              <a:ext uri="{FF2B5EF4-FFF2-40B4-BE49-F238E27FC236}">
                <a16:creationId xmlns:a16="http://schemas.microsoft.com/office/drawing/2014/main" id="{22DF1B96-D655-4712-B0AC-85F638390949}"/>
              </a:ext>
            </a:extLst>
          </p:cNvPr>
          <p:cNvSpPr/>
          <p:nvPr/>
        </p:nvSpPr>
        <p:spPr>
          <a:xfrm>
            <a:off x="3402238" y="1690230"/>
            <a:ext cx="752476" cy="229616"/>
          </a:xfrm>
          <a:prstGeom prst="wedgeRectCallout">
            <a:avLst>
              <a:gd name="adj1" fmla="val -20833"/>
              <a:gd name="adj2" fmla="val 130536"/>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600" dirty="0"/>
              <a:t>25.03</a:t>
            </a:r>
          </a:p>
        </p:txBody>
      </p:sp>
      <p:sp>
        <p:nvSpPr>
          <p:cNvPr id="21" name="Fumetto: rettangolo 20">
            <a:extLst>
              <a:ext uri="{FF2B5EF4-FFF2-40B4-BE49-F238E27FC236}">
                <a16:creationId xmlns:a16="http://schemas.microsoft.com/office/drawing/2014/main" id="{91D1FD5D-1214-4844-BFF1-11AD8D80F156}"/>
              </a:ext>
            </a:extLst>
          </p:cNvPr>
          <p:cNvSpPr/>
          <p:nvPr/>
        </p:nvSpPr>
        <p:spPr>
          <a:xfrm>
            <a:off x="7400924" y="4236035"/>
            <a:ext cx="752476" cy="252000"/>
          </a:xfrm>
          <a:prstGeom prst="wedgeRectCallout">
            <a:avLst>
              <a:gd name="adj1" fmla="val -20833"/>
              <a:gd name="adj2" fmla="val 130536"/>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1600" dirty="0"/>
              <a:t>1.09</a:t>
            </a:r>
          </a:p>
        </p:txBody>
      </p:sp>
      <p:sp>
        <p:nvSpPr>
          <p:cNvPr id="22" name="Fumetto: rettangolo 21">
            <a:extLst>
              <a:ext uri="{FF2B5EF4-FFF2-40B4-BE49-F238E27FC236}">
                <a16:creationId xmlns:a16="http://schemas.microsoft.com/office/drawing/2014/main" id="{76207ECE-0B86-4F1B-BC4A-9F7A5EE0AD47}"/>
              </a:ext>
            </a:extLst>
          </p:cNvPr>
          <p:cNvSpPr/>
          <p:nvPr/>
        </p:nvSpPr>
        <p:spPr>
          <a:xfrm>
            <a:off x="8654359" y="3625379"/>
            <a:ext cx="752496" cy="281531"/>
          </a:xfrm>
          <a:prstGeom prst="wedgeRectCallout">
            <a:avLst>
              <a:gd name="adj1" fmla="val 19673"/>
              <a:gd name="adj2" fmla="val 133919"/>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pl-PL" sz="1600" dirty="0"/>
              <a:t>26.10</a:t>
            </a:r>
          </a:p>
        </p:txBody>
      </p:sp>
    </p:spTree>
    <p:extLst>
      <p:ext uri="{BB962C8B-B14F-4D97-AF65-F5344CB8AC3E}">
        <p14:creationId xmlns:p14="http://schemas.microsoft.com/office/powerpoint/2010/main" val="3647315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Segnaposto numero diapositiva 4">
            <a:extLst>
              <a:ext uri="{FF2B5EF4-FFF2-40B4-BE49-F238E27FC236}">
                <a16:creationId xmlns:a16="http://schemas.microsoft.com/office/drawing/2014/main" id="{2BBE8C82-ED00-4473-AF96-AF9F8A955356}"/>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7</a:t>
            </a:fld>
            <a:endParaRPr lang="pl-PL"/>
          </a:p>
        </p:txBody>
      </p:sp>
      <p:sp>
        <p:nvSpPr>
          <p:cNvPr id="11" name="Titolo 1">
            <a:extLst>
              <a:ext uri="{FF2B5EF4-FFF2-40B4-BE49-F238E27FC236}">
                <a16:creationId xmlns:a16="http://schemas.microsoft.com/office/drawing/2014/main" id="{3C0F1729-20FB-43C4-98A1-94609305426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dirty="0"/>
              <a:t>Epodreczniki.pl </a:t>
            </a:r>
            <a:r>
              <a:rPr lang="pl-PL" dirty="0" err="1"/>
              <a:t>compared</a:t>
            </a:r>
            <a:r>
              <a:rPr lang="pl-PL" dirty="0"/>
              <a:t> to </a:t>
            </a:r>
            <a:r>
              <a:rPr lang="pl-PL" dirty="0" err="1"/>
              <a:t>other</a:t>
            </a:r>
            <a:r>
              <a:rPr lang="pl-PL" dirty="0"/>
              <a:t> </a:t>
            </a:r>
            <a:r>
              <a:rPr lang="pl-PL" dirty="0" err="1"/>
              <a:t>sources</a:t>
            </a:r>
            <a:endParaRPr lang="pl-PL" dirty="0"/>
          </a:p>
        </p:txBody>
      </p:sp>
      <p:graphicFrame>
        <p:nvGraphicFramePr>
          <p:cNvPr id="13" name="Segnaposto contenuto 7">
            <a:extLst>
              <a:ext uri="{FF2B5EF4-FFF2-40B4-BE49-F238E27FC236}">
                <a16:creationId xmlns:a16="http://schemas.microsoft.com/office/drawing/2014/main" id="{005DBEF3-7A8E-44EA-818E-C85D813FD504}"/>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331113096"/>
              </p:ext>
            </p:extLst>
          </p:nvPr>
        </p:nvGraphicFramePr>
        <p:xfrm>
          <a:off x="838200" y="1825625"/>
          <a:ext cx="505968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15" name="Segnaposto piè di pagina 3">
            <a:extLst>
              <a:ext uri="{FF2B5EF4-FFF2-40B4-BE49-F238E27FC236}">
                <a16:creationId xmlns:a16="http://schemas.microsoft.com/office/drawing/2014/main" id="{98A05EC5-075D-48D7-BFF1-B90A27A52F46}"/>
              </a:ext>
            </a:extLst>
          </p:cNvPr>
          <p:cNvSpPr txBox="1">
            <a:spLocks/>
          </p:cNvSpPr>
          <p:nvPr/>
        </p:nvSpPr>
        <p:spPr>
          <a:xfrm>
            <a:off x="838199" y="6158780"/>
            <a:ext cx="9968345" cy="699220"/>
          </a:xfrm>
          <a:prstGeom prst="rect">
            <a:avLst/>
          </a:prstGeom>
        </p:spPr>
        <p:txBody>
          <a:bodyPr vert="horz" lIns="91440" tIns="45720" rIns="91440" bIns="45720" rtlCol="0" anchor="ctr"/>
          <a:lstStyle>
            <a:defPPr>
              <a:defRPr lang="pl-PL"/>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dirty="0"/>
              <a:t>Source: Jankowska, M., Penszko, P. (red.). „Ewaluacja funkcjonalności e-materiałów opracowywanych w ramach projektów współfinansowanych za pomocą Europejskiego Funduszu Społecznego” (2016/2017); Buchner, A., Wierzbicka, M. „Edukacja zdalna w czasie pandemii. Edycja II” (2020/2021)</a:t>
            </a:r>
          </a:p>
        </p:txBody>
      </p:sp>
      <p:graphicFrame>
        <p:nvGraphicFramePr>
          <p:cNvPr id="19" name="Segnaposto contenuto 7">
            <a:extLst>
              <a:ext uri="{FF2B5EF4-FFF2-40B4-BE49-F238E27FC236}">
                <a16:creationId xmlns:a16="http://schemas.microsoft.com/office/drawing/2014/main" id="{32F77B2B-B547-4B72-93DE-29F7C5F64B85}"/>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2537994357"/>
              </p:ext>
            </p:extLst>
          </p:nvPr>
        </p:nvGraphicFramePr>
        <p:xfrm>
          <a:off x="5730949" y="1807441"/>
          <a:ext cx="5872233" cy="4351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2976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egnaposto piè di pagina 3">
            <a:extLst>
              <a:ext uri="{FF2B5EF4-FFF2-40B4-BE49-F238E27FC236}">
                <a16:creationId xmlns:a16="http://schemas.microsoft.com/office/drawing/2014/main" id="{EB4960B6-67B3-4BB9-BCC7-B97CD8C24A60}"/>
              </a:ext>
            </a:extLst>
          </p:cNvPr>
          <p:cNvSpPr>
            <a:spLocks noGrp="1"/>
          </p:cNvSpPr>
          <p:nvPr>
            <p:ph type="ftr" sz="quarter" idx="11"/>
          </p:nvPr>
        </p:nvSpPr>
        <p:spPr>
          <a:xfrm>
            <a:off x="2170729" y="6242421"/>
            <a:ext cx="8006204" cy="501650"/>
          </a:xfrm>
        </p:spPr>
        <p:txBody>
          <a:bodyPr>
            <a:noAutofit/>
          </a:bodyPr>
          <a:lstStyle/>
          <a:p>
            <a:r>
              <a:rPr lang="pl-PL" dirty="0">
                <a:solidFill>
                  <a:srgbClr val="898989"/>
                </a:solidFill>
              </a:rPr>
              <a:t>Source: Zub, M. (red.) "Ewaluacja wsparcia realizowanego w obszarze edukacji w ramach Europejskiego Funduszu Społecznego. III Raport cząstkowy"</a:t>
            </a:r>
          </a:p>
        </p:txBody>
      </p:sp>
      <p:sp>
        <p:nvSpPr>
          <p:cNvPr id="5" name="Segnaposto numero diapositiva 4">
            <a:extLst>
              <a:ext uri="{FF2B5EF4-FFF2-40B4-BE49-F238E27FC236}">
                <a16:creationId xmlns:a16="http://schemas.microsoft.com/office/drawing/2014/main" id="{5895935D-D48B-4D82-AD8C-1100242B3490}"/>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8</a:t>
            </a:fld>
            <a:endParaRPr lang="pl-PL"/>
          </a:p>
        </p:txBody>
      </p:sp>
      <p:graphicFrame>
        <p:nvGraphicFramePr>
          <p:cNvPr id="11" name="Wykres 23">
            <a:extLst>
              <a:ext uri="{FF2B5EF4-FFF2-40B4-BE49-F238E27FC236}">
                <a16:creationId xmlns:a16="http://schemas.microsoft.com/office/drawing/2014/main" id="{13D0437E-9B24-4FE3-8FC4-D343DD3953B2}"/>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657709888"/>
              </p:ext>
            </p:extLst>
          </p:nvPr>
        </p:nvGraphicFramePr>
        <p:xfrm>
          <a:off x="1485900" y="2228851"/>
          <a:ext cx="9072726" cy="3948514"/>
        </p:xfrm>
        <a:graphic>
          <a:graphicData uri="http://schemas.openxmlformats.org/drawingml/2006/chart">
            <c:chart xmlns:c="http://schemas.openxmlformats.org/drawingml/2006/chart" xmlns:r="http://schemas.openxmlformats.org/officeDocument/2006/relationships" r:id="rId3"/>
          </a:graphicData>
        </a:graphic>
      </p:graphicFrame>
      <p:sp>
        <p:nvSpPr>
          <p:cNvPr id="6" name="CasellaDiTesto 5">
            <a:extLst>
              <a:ext uri="{FF2B5EF4-FFF2-40B4-BE49-F238E27FC236}">
                <a16:creationId xmlns:a16="http://schemas.microsoft.com/office/drawing/2014/main" id="{6415FD4D-328F-4A47-9D1C-73FD85DC97B1}"/>
              </a:ext>
            </a:extLst>
          </p:cNvPr>
          <p:cNvSpPr txBox="1"/>
          <p:nvPr/>
        </p:nvSpPr>
        <p:spPr>
          <a:xfrm>
            <a:off x="1310397" y="1446523"/>
            <a:ext cx="9248229" cy="646331"/>
          </a:xfrm>
          <a:prstGeom prst="rect">
            <a:avLst/>
          </a:prstGeom>
          <a:noFill/>
        </p:spPr>
        <p:txBody>
          <a:bodyPr wrap="square" rtlCol="0">
            <a:spAutoFit/>
          </a:bodyPr>
          <a:lstStyle/>
          <a:p>
            <a:r>
              <a:rPr lang="pl-PL" dirty="0" err="1"/>
              <a:t>Usefulness</a:t>
            </a:r>
            <a:r>
              <a:rPr lang="pl-PL" dirty="0"/>
              <a:t> of the </a:t>
            </a:r>
            <a:r>
              <a:rPr lang="pl-PL" dirty="0" err="1"/>
              <a:t>training</a:t>
            </a:r>
            <a:r>
              <a:rPr lang="pl-PL" dirty="0"/>
              <a:t> </a:t>
            </a:r>
            <a:r>
              <a:rPr lang="pl-PL" dirty="0" err="1"/>
              <a:t>during</a:t>
            </a:r>
            <a:r>
              <a:rPr lang="pl-PL" dirty="0"/>
              <a:t> </a:t>
            </a:r>
            <a:r>
              <a:rPr lang="pl-PL" dirty="0" err="1"/>
              <a:t>remote</a:t>
            </a:r>
            <a:r>
              <a:rPr lang="pl-PL" dirty="0"/>
              <a:t> </a:t>
            </a:r>
            <a:r>
              <a:rPr lang="pl-PL" dirty="0" err="1"/>
              <a:t>teaching</a:t>
            </a:r>
            <a:r>
              <a:rPr lang="pl-PL" dirty="0"/>
              <a:t> </a:t>
            </a:r>
            <a:r>
              <a:rPr lang="pl-PL" dirty="0" err="1"/>
              <a:t>according</a:t>
            </a:r>
            <a:r>
              <a:rPr lang="pl-PL" dirty="0"/>
              <a:t> to the </a:t>
            </a:r>
            <a:r>
              <a:rPr lang="pl-PL" dirty="0" err="1"/>
              <a:t>teachers</a:t>
            </a:r>
            <a:r>
              <a:rPr lang="pl-PL" dirty="0"/>
              <a:t> </a:t>
            </a:r>
            <a:r>
              <a:rPr lang="pl-PL" dirty="0" err="1"/>
              <a:t>who</a:t>
            </a:r>
            <a:r>
              <a:rPr lang="pl-PL" dirty="0"/>
              <a:t> </a:t>
            </a:r>
            <a:r>
              <a:rPr lang="pl-PL" dirty="0" err="1"/>
              <a:t>participated</a:t>
            </a:r>
            <a:r>
              <a:rPr lang="pl-PL" dirty="0"/>
              <a:t> in </a:t>
            </a:r>
            <a:r>
              <a:rPr lang="pl-PL" dirty="0" err="1"/>
              <a:t>this</a:t>
            </a:r>
            <a:r>
              <a:rPr lang="pl-PL" dirty="0"/>
              <a:t> </a:t>
            </a:r>
            <a:r>
              <a:rPr lang="pl-PL" dirty="0" err="1"/>
              <a:t>training</a:t>
            </a:r>
            <a:r>
              <a:rPr lang="pl-PL" dirty="0"/>
              <a:t> </a:t>
            </a:r>
            <a:r>
              <a:rPr lang="pl-PL" dirty="0" err="1"/>
              <a:t>under</a:t>
            </a:r>
            <a:r>
              <a:rPr lang="pl-PL" dirty="0"/>
              <a:t> ESF-</a:t>
            </a:r>
            <a:r>
              <a:rPr lang="pl-PL" dirty="0" err="1"/>
              <a:t>funded</a:t>
            </a:r>
            <a:r>
              <a:rPr lang="pl-PL" dirty="0"/>
              <a:t> </a:t>
            </a:r>
            <a:r>
              <a:rPr lang="pl-PL" dirty="0" err="1"/>
              <a:t>regional</a:t>
            </a:r>
            <a:r>
              <a:rPr lang="pl-PL" dirty="0"/>
              <a:t> </a:t>
            </a:r>
            <a:r>
              <a:rPr lang="pl-PL" dirty="0" err="1"/>
              <a:t>operational</a:t>
            </a:r>
            <a:r>
              <a:rPr lang="pl-PL" dirty="0"/>
              <a:t> </a:t>
            </a:r>
            <a:r>
              <a:rPr lang="pl-PL" dirty="0" err="1"/>
              <a:t>programme</a:t>
            </a:r>
            <a:r>
              <a:rPr lang="pl-PL" dirty="0"/>
              <a:t> </a:t>
            </a:r>
            <a:r>
              <a:rPr lang="pl-PL" dirty="0" err="1"/>
              <a:t>projects</a:t>
            </a:r>
            <a:r>
              <a:rPr lang="pl-PL" dirty="0"/>
              <a:t>.</a:t>
            </a:r>
          </a:p>
        </p:txBody>
      </p:sp>
      <p:sp>
        <p:nvSpPr>
          <p:cNvPr id="19" name="Titolo 1">
            <a:extLst>
              <a:ext uri="{FF2B5EF4-FFF2-40B4-BE49-F238E27FC236}">
                <a16:creationId xmlns:a16="http://schemas.microsoft.com/office/drawing/2014/main" id="{B2561FDA-BA01-4490-9E32-E942A2B73758}"/>
              </a:ext>
            </a:extLst>
          </p:cNvPr>
          <p:cNvSpPr>
            <a:spLocks noGrp="1"/>
          </p:cNvSpPr>
          <p:nvPr>
            <p:ph type="title"/>
          </p:nvPr>
        </p:nvSpPr>
        <p:spPr>
          <a:xfrm>
            <a:off x="643467" y="321734"/>
            <a:ext cx="10905066" cy="1135737"/>
          </a:xfrm>
        </p:spPr>
        <p:txBody>
          <a:bodyPr>
            <a:normAutofit/>
          </a:bodyPr>
          <a:lstStyle/>
          <a:p>
            <a:r>
              <a:rPr lang="en-GB" sz="3600" dirty="0"/>
              <a:t>Usefulness of teacher training in ICT</a:t>
            </a:r>
          </a:p>
        </p:txBody>
      </p:sp>
    </p:spTree>
    <p:extLst>
      <p:ext uri="{BB962C8B-B14F-4D97-AF65-F5344CB8AC3E}">
        <p14:creationId xmlns:p14="http://schemas.microsoft.com/office/powerpoint/2010/main" val="557149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ella 6">
            <a:extLst>
              <a:ext uri="{FF2B5EF4-FFF2-40B4-BE49-F238E27FC236}">
                <a16:creationId xmlns:a16="http://schemas.microsoft.com/office/drawing/2014/main" id="{40E64A47-B5E4-4220-A86E-10DB7CC10C1B}"/>
              </a:ext>
            </a:extLst>
          </p:cNvPr>
          <p:cNvGraphicFramePr>
            <a:graphicFrameLocks noGrp="1"/>
          </p:cNvGraphicFramePr>
          <p:nvPr>
            <p:ph idx="1"/>
            <p:extLst>
              <p:ext uri="{D42A27DB-BD31-4B8C-83A1-F6EECF244321}">
                <p14:modId xmlns:p14="http://schemas.microsoft.com/office/powerpoint/2010/main" val="2804234536"/>
              </p:ext>
            </p:extLst>
          </p:nvPr>
        </p:nvGraphicFramePr>
        <p:xfrm>
          <a:off x="1377380" y="1386413"/>
          <a:ext cx="9294449" cy="4585084"/>
        </p:xfrm>
        <a:graphic>
          <a:graphicData uri="http://schemas.openxmlformats.org/drawingml/2006/table">
            <a:tbl>
              <a:tblPr firstRow="1" bandRow="1">
                <a:tableStyleId>{2D5ABB26-0587-4C30-8999-92F81FD0307C}</a:tableStyleId>
              </a:tblPr>
              <a:tblGrid>
                <a:gridCol w="7790145">
                  <a:extLst>
                    <a:ext uri="{9D8B030D-6E8A-4147-A177-3AD203B41FA5}">
                      <a16:colId xmlns:a16="http://schemas.microsoft.com/office/drawing/2014/main" val="4247991965"/>
                    </a:ext>
                  </a:extLst>
                </a:gridCol>
                <a:gridCol w="1504304">
                  <a:extLst>
                    <a:ext uri="{9D8B030D-6E8A-4147-A177-3AD203B41FA5}">
                      <a16:colId xmlns:a16="http://schemas.microsoft.com/office/drawing/2014/main" val="2891867826"/>
                    </a:ext>
                  </a:extLst>
                </a:gridCol>
              </a:tblGrid>
              <a:tr h="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pl-PL" sz="2200" dirty="0" err="1"/>
                        <a:t>Percentage</a:t>
                      </a:r>
                      <a:r>
                        <a:rPr lang="pl-PL" sz="2200" dirty="0"/>
                        <a:t> of </a:t>
                      </a:r>
                      <a:r>
                        <a:rPr lang="pl-PL" sz="2200" dirty="0" err="1"/>
                        <a:t>teachers</a:t>
                      </a:r>
                      <a:r>
                        <a:rPr lang="pl-PL" sz="2200" dirty="0"/>
                        <a:t> </a:t>
                      </a:r>
                      <a:r>
                        <a:rPr lang="pl-PL" sz="2200" dirty="0" err="1"/>
                        <a:t>who</a:t>
                      </a:r>
                      <a:r>
                        <a:rPr lang="pl-PL" sz="2200" dirty="0"/>
                        <a:t>…</a:t>
                      </a:r>
                    </a:p>
                  </a:txBody>
                  <a:tcPr/>
                </a:tc>
                <a:tc>
                  <a:txBody>
                    <a:bodyPr/>
                    <a:lstStyle/>
                    <a:p>
                      <a:pPr algn="r">
                        <a:lnSpc>
                          <a:spcPct val="150000"/>
                        </a:lnSpc>
                      </a:pPr>
                      <a:endParaRPr lang="pl-PL" sz="2400" dirty="0">
                        <a:solidFill>
                          <a:srgbClr val="FF0000"/>
                        </a:solidFill>
                      </a:endParaRPr>
                    </a:p>
                  </a:txBody>
                  <a:tcPr/>
                </a:tc>
                <a:extLst>
                  <a:ext uri="{0D108BD9-81ED-4DB2-BD59-A6C34878D82A}">
                    <a16:rowId xmlns:a16="http://schemas.microsoft.com/office/drawing/2014/main" val="2032732544"/>
                  </a:ext>
                </a:extLst>
              </a:tr>
              <a:tr h="0">
                <a:tc>
                  <a:txBody>
                    <a:bodyPr/>
                    <a:lstStyle/>
                    <a:p>
                      <a:pPr>
                        <a:lnSpc>
                          <a:spcPct val="150000"/>
                        </a:lnSpc>
                      </a:pPr>
                      <a:r>
                        <a:rPr lang="pl-PL" sz="2200" dirty="0"/>
                        <a:t>…</a:t>
                      </a:r>
                      <a:r>
                        <a:rPr lang="pl-PL" sz="2200" dirty="0" err="1"/>
                        <a:t>sent</a:t>
                      </a:r>
                      <a:r>
                        <a:rPr lang="pl-PL" sz="2200" dirty="0"/>
                        <a:t> </a:t>
                      </a:r>
                      <a:r>
                        <a:rPr lang="pl-PL" sz="2200" dirty="0" err="1"/>
                        <a:t>assignment</a:t>
                      </a:r>
                      <a:r>
                        <a:rPr lang="pl-PL" sz="2200" dirty="0"/>
                        <a:t> do </a:t>
                      </a:r>
                      <a:r>
                        <a:rPr lang="pl-PL" sz="2200" dirty="0" err="1"/>
                        <a:t>students</a:t>
                      </a:r>
                      <a:r>
                        <a:rPr lang="pl-PL" sz="2200" dirty="0"/>
                        <a:t> </a:t>
                      </a:r>
                      <a:r>
                        <a:rPr lang="pl-PL" sz="2200" dirty="0" err="1"/>
                        <a:t>so</a:t>
                      </a:r>
                      <a:r>
                        <a:rPr lang="pl-PL" sz="2200" dirty="0"/>
                        <a:t> </a:t>
                      </a:r>
                      <a:r>
                        <a:rPr lang="pl-PL" sz="2200" dirty="0" err="1"/>
                        <a:t>that</a:t>
                      </a:r>
                      <a:r>
                        <a:rPr lang="pl-PL" sz="2200" dirty="0"/>
                        <a:t> </a:t>
                      </a:r>
                      <a:r>
                        <a:rPr lang="pl-PL" sz="2200" dirty="0" err="1"/>
                        <a:t>they</a:t>
                      </a:r>
                      <a:r>
                        <a:rPr lang="pl-PL" sz="2200" dirty="0"/>
                        <a:t> </a:t>
                      </a:r>
                      <a:r>
                        <a:rPr lang="pl-PL" sz="2200" dirty="0" err="1"/>
                        <a:t>work</a:t>
                      </a:r>
                      <a:r>
                        <a:rPr lang="pl-PL" sz="2200" dirty="0"/>
                        <a:t> </a:t>
                      </a:r>
                      <a:r>
                        <a:rPr lang="pl-PL" sz="2200" dirty="0" err="1"/>
                        <a:t>separately</a:t>
                      </a:r>
                      <a:endParaRPr lang="pl-PL" sz="2200" dirty="0"/>
                    </a:p>
                  </a:txBody>
                  <a:tcPr/>
                </a:tc>
                <a:tc>
                  <a:txBody>
                    <a:bodyPr/>
                    <a:lstStyle/>
                    <a:p>
                      <a:pPr algn="r">
                        <a:lnSpc>
                          <a:spcPct val="150000"/>
                        </a:lnSpc>
                      </a:pPr>
                      <a:r>
                        <a:rPr lang="pl-PL" sz="2400" dirty="0">
                          <a:solidFill>
                            <a:srgbClr val="FF0000"/>
                          </a:solidFill>
                        </a:rPr>
                        <a:t>-7,8 </a:t>
                      </a:r>
                      <a:r>
                        <a:rPr lang="pl-PL" sz="2400" dirty="0" err="1">
                          <a:solidFill>
                            <a:srgbClr val="FF0000"/>
                          </a:solidFill>
                        </a:rPr>
                        <a:t>p.p</a:t>
                      </a:r>
                      <a:r>
                        <a:rPr lang="pl-PL" sz="2400" dirty="0">
                          <a:solidFill>
                            <a:srgbClr val="FF0000"/>
                          </a:solidFill>
                        </a:rPr>
                        <a:t>.</a:t>
                      </a:r>
                    </a:p>
                  </a:txBody>
                  <a:tcPr/>
                </a:tc>
                <a:extLst>
                  <a:ext uri="{0D108BD9-81ED-4DB2-BD59-A6C34878D82A}">
                    <a16:rowId xmlns:a16="http://schemas.microsoft.com/office/drawing/2014/main" val="2642736677"/>
                  </a:ext>
                </a:extLst>
              </a:tr>
              <a:tr h="0">
                <a:tc>
                  <a:txBody>
                    <a:bodyPr/>
                    <a:lstStyle/>
                    <a:p>
                      <a:pPr>
                        <a:lnSpc>
                          <a:spcPct val="150000"/>
                        </a:lnSpc>
                      </a:pPr>
                      <a:r>
                        <a:rPr lang="pl-PL" sz="2200" dirty="0"/>
                        <a:t>…</a:t>
                      </a:r>
                      <a:r>
                        <a:rPr lang="pl-PL" sz="2200" dirty="0" err="1"/>
                        <a:t>made</a:t>
                      </a:r>
                      <a:r>
                        <a:rPr lang="pl-PL" sz="2200" dirty="0"/>
                        <a:t> </a:t>
                      </a:r>
                      <a:r>
                        <a:rPr lang="pl-PL" sz="2200" dirty="0" err="1"/>
                        <a:t>students</a:t>
                      </a:r>
                      <a:r>
                        <a:rPr lang="pl-PL" sz="2200" dirty="0"/>
                        <a:t> </a:t>
                      </a:r>
                      <a:r>
                        <a:rPr lang="pl-PL" sz="2200" dirty="0" err="1"/>
                        <a:t>work</a:t>
                      </a:r>
                      <a:r>
                        <a:rPr lang="pl-PL" sz="2200" dirty="0"/>
                        <a:t> in </a:t>
                      </a:r>
                      <a:r>
                        <a:rPr lang="pl-PL" sz="2200" dirty="0" err="1"/>
                        <a:t>groups</a:t>
                      </a:r>
                      <a:r>
                        <a:rPr lang="pl-PL" sz="2200" dirty="0"/>
                        <a:t> via the Internet</a:t>
                      </a:r>
                    </a:p>
                  </a:txBody>
                  <a:tcPr/>
                </a:tc>
                <a:tc>
                  <a:txBody>
                    <a:bodyPr/>
                    <a:lstStyle/>
                    <a:p>
                      <a:pPr algn="r">
                        <a:lnSpc>
                          <a:spcPct val="150000"/>
                        </a:lnSpc>
                      </a:pPr>
                      <a:r>
                        <a:rPr lang="pl-PL" sz="2400" dirty="0">
                          <a:solidFill>
                            <a:schemeClr val="accent6"/>
                          </a:solidFill>
                        </a:rPr>
                        <a:t>+10,6 </a:t>
                      </a:r>
                      <a:r>
                        <a:rPr lang="pl-PL" sz="2400" dirty="0" err="1">
                          <a:solidFill>
                            <a:schemeClr val="accent6"/>
                          </a:solidFill>
                        </a:rPr>
                        <a:t>p.p</a:t>
                      </a:r>
                      <a:r>
                        <a:rPr lang="pl-PL" sz="2400" dirty="0">
                          <a:solidFill>
                            <a:schemeClr val="accent6"/>
                          </a:solidFill>
                        </a:rPr>
                        <a:t>.</a:t>
                      </a:r>
                    </a:p>
                  </a:txBody>
                  <a:tcPr/>
                </a:tc>
                <a:extLst>
                  <a:ext uri="{0D108BD9-81ED-4DB2-BD59-A6C34878D82A}">
                    <a16:rowId xmlns:a16="http://schemas.microsoft.com/office/drawing/2014/main" val="1967523587"/>
                  </a:ext>
                </a:extLst>
              </a:tr>
              <a:tr h="370840">
                <a:tc>
                  <a:txBody>
                    <a:bodyPr/>
                    <a:lstStyle/>
                    <a:p>
                      <a:pPr>
                        <a:lnSpc>
                          <a:spcPct val="150000"/>
                        </a:lnSpc>
                      </a:pPr>
                      <a:r>
                        <a:rPr lang="pl-PL" sz="2200" dirty="0"/>
                        <a:t>…</a:t>
                      </a:r>
                      <a:r>
                        <a:rPr lang="pl-PL" sz="2200" dirty="0" err="1"/>
                        <a:t>conducted</a:t>
                      </a:r>
                      <a:r>
                        <a:rPr lang="pl-PL" sz="2200" dirty="0"/>
                        <a:t> </a:t>
                      </a:r>
                      <a:r>
                        <a:rPr lang="pl-PL" sz="2200" dirty="0" err="1"/>
                        <a:t>lessons</a:t>
                      </a:r>
                      <a:r>
                        <a:rPr lang="pl-PL" sz="2200" dirty="0"/>
                        <a:t> online in real </a:t>
                      </a:r>
                      <a:r>
                        <a:rPr lang="pl-PL" sz="2200" dirty="0" err="1"/>
                        <a:t>time</a:t>
                      </a:r>
                      <a:endParaRPr lang="pl-PL" sz="2200" dirty="0"/>
                    </a:p>
                  </a:txBody>
                  <a:tcPr/>
                </a:tc>
                <a:tc>
                  <a:txBody>
                    <a:bodyPr/>
                    <a:lstStyle/>
                    <a:p>
                      <a:pPr algn="r">
                        <a:lnSpc>
                          <a:spcPct val="150000"/>
                        </a:lnSpc>
                      </a:pPr>
                      <a:r>
                        <a:rPr lang="pl-PL" sz="2400" dirty="0">
                          <a:solidFill>
                            <a:schemeClr val="accent6"/>
                          </a:solidFill>
                        </a:rPr>
                        <a:t>+3,6 </a:t>
                      </a:r>
                      <a:r>
                        <a:rPr lang="pl-PL" sz="2400" dirty="0" err="1">
                          <a:solidFill>
                            <a:schemeClr val="accent6"/>
                          </a:solidFill>
                        </a:rPr>
                        <a:t>p.p</a:t>
                      </a:r>
                      <a:r>
                        <a:rPr lang="pl-PL" sz="2400" dirty="0">
                          <a:solidFill>
                            <a:schemeClr val="accent6"/>
                          </a:solidFill>
                        </a:rPr>
                        <a:t>.</a:t>
                      </a:r>
                    </a:p>
                  </a:txBody>
                  <a:tcPr/>
                </a:tc>
                <a:extLst>
                  <a:ext uri="{0D108BD9-81ED-4DB2-BD59-A6C34878D82A}">
                    <a16:rowId xmlns:a16="http://schemas.microsoft.com/office/drawing/2014/main" val="2327617743"/>
                  </a:ext>
                </a:extLst>
              </a:tr>
              <a:tr h="370840">
                <a:tc>
                  <a:txBody>
                    <a:bodyPr/>
                    <a:lstStyle/>
                    <a:p>
                      <a:pPr>
                        <a:lnSpc>
                          <a:spcPct val="150000"/>
                        </a:lnSpc>
                      </a:pPr>
                      <a:r>
                        <a:rPr lang="pl-PL" sz="2200" dirty="0"/>
                        <a:t>…</a:t>
                      </a:r>
                      <a:r>
                        <a:rPr lang="pl-PL" sz="2200" dirty="0" err="1"/>
                        <a:t>recorded</a:t>
                      </a:r>
                      <a:r>
                        <a:rPr lang="pl-PL" sz="2200" dirty="0"/>
                        <a:t> video </a:t>
                      </a:r>
                      <a:r>
                        <a:rPr lang="pl-PL" sz="2200" dirty="0" err="1"/>
                        <a:t>lessons</a:t>
                      </a:r>
                      <a:endParaRPr lang="pl-PL" sz="2200" dirty="0"/>
                    </a:p>
                  </a:txBody>
                  <a:tcPr/>
                </a:tc>
                <a:tc>
                  <a:txBody>
                    <a:bodyPr/>
                    <a:lstStyle/>
                    <a:p>
                      <a:pPr algn="r">
                        <a:lnSpc>
                          <a:spcPct val="150000"/>
                        </a:lnSpc>
                      </a:pPr>
                      <a:r>
                        <a:rPr lang="pl-PL" sz="2200" dirty="0">
                          <a:solidFill>
                            <a:schemeClr val="bg1">
                              <a:lumMod val="65000"/>
                            </a:schemeClr>
                          </a:solidFill>
                        </a:rPr>
                        <a:t>no </a:t>
                      </a:r>
                      <a:r>
                        <a:rPr lang="pl-PL" sz="2200" dirty="0" err="1">
                          <a:solidFill>
                            <a:schemeClr val="bg1">
                              <a:lumMod val="65000"/>
                            </a:schemeClr>
                          </a:solidFill>
                        </a:rPr>
                        <a:t>effect</a:t>
                      </a:r>
                      <a:endParaRPr lang="pl-PL" sz="2200" dirty="0">
                        <a:solidFill>
                          <a:schemeClr val="bg1">
                            <a:lumMod val="65000"/>
                          </a:schemeClr>
                        </a:solidFill>
                      </a:endParaRPr>
                    </a:p>
                  </a:txBody>
                  <a:tcPr/>
                </a:tc>
                <a:extLst>
                  <a:ext uri="{0D108BD9-81ED-4DB2-BD59-A6C34878D82A}">
                    <a16:rowId xmlns:a16="http://schemas.microsoft.com/office/drawing/2014/main" val="1873907916"/>
                  </a:ext>
                </a:extLst>
              </a:tr>
              <a:tr h="370840">
                <a:tc>
                  <a:txBody>
                    <a:bodyPr/>
                    <a:lstStyle/>
                    <a:p>
                      <a:pPr>
                        <a:lnSpc>
                          <a:spcPct val="150000"/>
                        </a:lnSpc>
                      </a:pPr>
                      <a:r>
                        <a:rPr lang="pl-PL" sz="2200" dirty="0"/>
                        <a:t>…</a:t>
                      </a:r>
                      <a:r>
                        <a:rPr lang="pl-PL" sz="2200" dirty="0" err="1"/>
                        <a:t>using</a:t>
                      </a:r>
                      <a:r>
                        <a:rPr lang="pl-PL" sz="2200" dirty="0"/>
                        <a:t> </a:t>
                      </a:r>
                      <a:r>
                        <a:rPr lang="pl-PL" sz="2200" dirty="0" err="1"/>
                        <a:t>digital</a:t>
                      </a:r>
                      <a:r>
                        <a:rPr lang="pl-PL" sz="2200" dirty="0"/>
                        <a:t> </a:t>
                      </a:r>
                      <a:r>
                        <a:rPr lang="pl-PL" sz="2200" dirty="0" err="1"/>
                        <a:t>class</a:t>
                      </a:r>
                      <a:r>
                        <a:rPr lang="pl-PL" sz="2200" dirty="0"/>
                        <a:t> register</a:t>
                      </a:r>
                    </a:p>
                  </a:txBody>
                  <a:tcPr/>
                </a:tc>
                <a:tc>
                  <a:txBody>
                    <a:bodyPr/>
                    <a:lstStyle/>
                    <a:p>
                      <a:pPr algn="r">
                        <a:lnSpc>
                          <a:spcPct val="150000"/>
                        </a:lnSpc>
                      </a:pPr>
                      <a:r>
                        <a:rPr lang="pl-PL" sz="2400" dirty="0">
                          <a:solidFill>
                            <a:srgbClr val="FF0000"/>
                          </a:solidFill>
                        </a:rPr>
                        <a:t>-3,1 </a:t>
                      </a:r>
                      <a:r>
                        <a:rPr lang="pl-PL" sz="2400" dirty="0" err="1">
                          <a:solidFill>
                            <a:srgbClr val="FF0000"/>
                          </a:solidFill>
                        </a:rPr>
                        <a:t>p.p</a:t>
                      </a:r>
                      <a:r>
                        <a:rPr lang="pl-PL" sz="2400" dirty="0">
                          <a:solidFill>
                            <a:srgbClr val="FF0000"/>
                          </a:solidFill>
                        </a:rPr>
                        <a:t>.</a:t>
                      </a:r>
                    </a:p>
                  </a:txBody>
                  <a:tcPr/>
                </a:tc>
                <a:extLst>
                  <a:ext uri="{0D108BD9-81ED-4DB2-BD59-A6C34878D82A}">
                    <a16:rowId xmlns:a16="http://schemas.microsoft.com/office/drawing/2014/main" val="3977987176"/>
                  </a:ext>
                </a:extLst>
              </a:tr>
              <a:tr h="370840">
                <a:tc>
                  <a:txBody>
                    <a:bodyPr/>
                    <a:lstStyle/>
                    <a:p>
                      <a:pPr>
                        <a:lnSpc>
                          <a:spcPct val="150000"/>
                        </a:lnSpc>
                      </a:pPr>
                      <a:r>
                        <a:rPr lang="pl-PL" sz="2200" dirty="0"/>
                        <a:t>…</a:t>
                      </a:r>
                      <a:r>
                        <a:rPr lang="pl-PL" sz="2200" dirty="0" err="1"/>
                        <a:t>using</a:t>
                      </a:r>
                      <a:r>
                        <a:rPr lang="pl-PL" sz="2200" dirty="0"/>
                        <a:t> file </a:t>
                      </a:r>
                      <a:r>
                        <a:rPr lang="pl-PL" sz="2200" dirty="0" err="1"/>
                        <a:t>sharing</a:t>
                      </a:r>
                      <a:r>
                        <a:rPr lang="pl-PL" sz="2200" dirty="0"/>
                        <a:t> </a:t>
                      </a:r>
                      <a:r>
                        <a:rPr lang="pl-PL" sz="2200" dirty="0" err="1"/>
                        <a:t>tools</a:t>
                      </a:r>
                      <a:endParaRPr lang="pl-PL" sz="2200" dirty="0"/>
                    </a:p>
                  </a:txBody>
                  <a:tcPr/>
                </a:tc>
                <a:tc>
                  <a:txBody>
                    <a:bodyPr/>
                    <a:lstStyle/>
                    <a:p>
                      <a:pPr algn="r">
                        <a:lnSpc>
                          <a:spcPct val="150000"/>
                        </a:lnSpc>
                      </a:pPr>
                      <a:r>
                        <a:rPr lang="pl-PL" sz="2400" dirty="0">
                          <a:solidFill>
                            <a:schemeClr val="accent6"/>
                          </a:solidFill>
                        </a:rPr>
                        <a:t>+11,4 </a:t>
                      </a:r>
                      <a:r>
                        <a:rPr lang="pl-PL" sz="2400" dirty="0" err="1">
                          <a:solidFill>
                            <a:schemeClr val="accent6"/>
                          </a:solidFill>
                        </a:rPr>
                        <a:t>p.p</a:t>
                      </a:r>
                      <a:r>
                        <a:rPr lang="pl-PL" sz="2400" dirty="0">
                          <a:solidFill>
                            <a:schemeClr val="accent6"/>
                          </a:solidFill>
                        </a:rPr>
                        <a:t>.</a:t>
                      </a:r>
                    </a:p>
                  </a:txBody>
                  <a:tcPr/>
                </a:tc>
                <a:extLst>
                  <a:ext uri="{0D108BD9-81ED-4DB2-BD59-A6C34878D82A}">
                    <a16:rowId xmlns:a16="http://schemas.microsoft.com/office/drawing/2014/main" val="281435340"/>
                  </a:ext>
                </a:extLst>
              </a:tr>
              <a:tr h="370840">
                <a:tc>
                  <a:txBody>
                    <a:bodyPr/>
                    <a:lstStyle/>
                    <a:p>
                      <a:pPr>
                        <a:lnSpc>
                          <a:spcPct val="150000"/>
                        </a:lnSpc>
                      </a:pPr>
                      <a:r>
                        <a:rPr lang="pl-PL" sz="2200" dirty="0"/>
                        <a:t>…</a:t>
                      </a:r>
                      <a:r>
                        <a:rPr lang="pl-PL" sz="2200" dirty="0" err="1"/>
                        <a:t>using</a:t>
                      </a:r>
                      <a:r>
                        <a:rPr lang="pl-PL" sz="2200" dirty="0"/>
                        <a:t> student engagement </a:t>
                      </a:r>
                      <a:r>
                        <a:rPr lang="pl-PL" sz="2200" dirty="0" err="1"/>
                        <a:t>tools</a:t>
                      </a:r>
                      <a:endParaRPr lang="pl-PL" sz="2200" dirty="0"/>
                    </a:p>
                  </a:txBody>
                  <a:tcPr/>
                </a:tc>
                <a:tc>
                  <a:txBody>
                    <a:bodyPr/>
                    <a:lstStyle/>
                    <a:p>
                      <a:pPr algn="r">
                        <a:lnSpc>
                          <a:spcPct val="150000"/>
                        </a:lnSpc>
                      </a:pPr>
                      <a:r>
                        <a:rPr lang="pl-PL" sz="2200" dirty="0">
                          <a:solidFill>
                            <a:schemeClr val="accent6"/>
                          </a:solidFill>
                        </a:rPr>
                        <a:t>+8,7 </a:t>
                      </a:r>
                      <a:r>
                        <a:rPr lang="pl-PL" sz="2200" dirty="0" err="1">
                          <a:solidFill>
                            <a:schemeClr val="accent6"/>
                          </a:solidFill>
                        </a:rPr>
                        <a:t>p.p</a:t>
                      </a:r>
                      <a:r>
                        <a:rPr lang="pl-PL" sz="2200" dirty="0">
                          <a:solidFill>
                            <a:schemeClr val="accent6"/>
                          </a:solidFill>
                        </a:rPr>
                        <a:t>.</a:t>
                      </a:r>
                    </a:p>
                  </a:txBody>
                  <a:tcPr/>
                </a:tc>
                <a:extLst>
                  <a:ext uri="{0D108BD9-81ED-4DB2-BD59-A6C34878D82A}">
                    <a16:rowId xmlns:a16="http://schemas.microsoft.com/office/drawing/2014/main" val="3912971449"/>
                  </a:ext>
                </a:extLst>
              </a:tr>
            </a:tbl>
          </a:graphicData>
        </a:graphic>
      </p:graphicFrame>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Segnaposto numero diapositiva 4">
            <a:extLst>
              <a:ext uri="{FF2B5EF4-FFF2-40B4-BE49-F238E27FC236}">
                <a16:creationId xmlns:a16="http://schemas.microsoft.com/office/drawing/2014/main" id="{108815DD-95E4-4484-A978-389D9AE8D31B}"/>
              </a:ext>
            </a:extLst>
          </p:cNvPr>
          <p:cNvSpPr>
            <a:spLocks noGrp="1"/>
          </p:cNvSpPr>
          <p:nvPr>
            <p:ph type="sldNum" sz="quarter" idx="12"/>
          </p:nvPr>
        </p:nvSpPr>
        <p:spPr>
          <a:xfrm>
            <a:off x="8805333" y="6356350"/>
            <a:ext cx="2743200" cy="365125"/>
          </a:xfrm>
        </p:spPr>
        <p:txBody>
          <a:bodyPr>
            <a:normAutofit/>
          </a:bodyPr>
          <a:lstStyle/>
          <a:p>
            <a:pPr>
              <a:spcAft>
                <a:spcPts val="600"/>
              </a:spcAft>
            </a:pPr>
            <a:fld id="{61AB980E-8B17-46FD-A1C6-7828CFAC4D8F}" type="slidenum">
              <a:rPr lang="pl-PL" smtClean="0"/>
              <a:pPr>
                <a:spcAft>
                  <a:spcPts val="600"/>
                </a:spcAft>
              </a:pPr>
              <a:t>9</a:t>
            </a:fld>
            <a:endParaRPr lang="pl-PL"/>
          </a:p>
        </p:txBody>
      </p:sp>
      <p:sp>
        <p:nvSpPr>
          <p:cNvPr id="13" name="Segnaposto piè di pagina 3">
            <a:extLst>
              <a:ext uri="{FF2B5EF4-FFF2-40B4-BE49-F238E27FC236}">
                <a16:creationId xmlns:a16="http://schemas.microsoft.com/office/drawing/2014/main" id="{1468423C-7406-4FE7-831B-A66F477BC5C7}"/>
              </a:ext>
            </a:extLst>
          </p:cNvPr>
          <p:cNvSpPr>
            <a:spLocks noGrp="1"/>
          </p:cNvSpPr>
          <p:nvPr>
            <p:ph type="ftr" sz="quarter" idx="11"/>
          </p:nvPr>
        </p:nvSpPr>
        <p:spPr>
          <a:xfrm>
            <a:off x="2170729" y="6242421"/>
            <a:ext cx="8006204" cy="501650"/>
          </a:xfrm>
        </p:spPr>
        <p:txBody>
          <a:bodyPr>
            <a:noAutofit/>
          </a:bodyPr>
          <a:lstStyle/>
          <a:p>
            <a:r>
              <a:rPr lang="pl-PL" dirty="0">
                <a:solidFill>
                  <a:srgbClr val="898989"/>
                </a:solidFill>
              </a:rPr>
              <a:t>Source: Zub, M. (red.) "Ewaluacja wsparcia realizowanego w obszarze edukacji w ramach Europejskiego Funduszu Społecznego. III Raport cząstkowy"</a:t>
            </a:r>
          </a:p>
        </p:txBody>
      </p:sp>
      <p:sp>
        <p:nvSpPr>
          <p:cNvPr id="2" name="Titolo 1">
            <a:extLst>
              <a:ext uri="{FF2B5EF4-FFF2-40B4-BE49-F238E27FC236}">
                <a16:creationId xmlns:a16="http://schemas.microsoft.com/office/drawing/2014/main" id="{A6535ECC-863F-4C1E-82A6-A201A5E04BC5}"/>
              </a:ext>
            </a:extLst>
          </p:cNvPr>
          <p:cNvSpPr>
            <a:spLocks noGrp="1"/>
          </p:cNvSpPr>
          <p:nvPr>
            <p:ph type="title"/>
          </p:nvPr>
        </p:nvSpPr>
        <p:spPr>
          <a:xfrm>
            <a:off x="643467" y="321734"/>
            <a:ext cx="10905066" cy="1135737"/>
          </a:xfrm>
        </p:spPr>
        <p:txBody>
          <a:bodyPr>
            <a:normAutofit/>
          </a:bodyPr>
          <a:lstStyle/>
          <a:p>
            <a:r>
              <a:rPr lang="pl-PL" sz="3200" dirty="0" err="1"/>
              <a:t>Impact</a:t>
            </a:r>
            <a:r>
              <a:rPr lang="pl-PL" sz="3200" dirty="0"/>
              <a:t> of ESF </a:t>
            </a:r>
            <a:r>
              <a:rPr lang="pl-PL" sz="3200" dirty="0" err="1"/>
              <a:t>training</a:t>
            </a:r>
            <a:r>
              <a:rPr lang="pl-PL" sz="3200" dirty="0"/>
              <a:t> on the </a:t>
            </a:r>
            <a:r>
              <a:rPr lang="pl-PL" sz="3200" dirty="0" err="1"/>
              <a:t>way</a:t>
            </a:r>
            <a:r>
              <a:rPr lang="pl-PL" sz="3200" dirty="0"/>
              <a:t> of </a:t>
            </a:r>
            <a:r>
              <a:rPr lang="pl-PL" sz="3200" dirty="0" err="1"/>
              <a:t>remote</a:t>
            </a:r>
            <a:r>
              <a:rPr lang="pl-PL" sz="3200" dirty="0"/>
              <a:t> </a:t>
            </a:r>
            <a:r>
              <a:rPr lang="pl-PL" sz="3200" dirty="0" err="1"/>
              <a:t>teaching</a:t>
            </a:r>
            <a:endParaRPr lang="pl-PL" sz="3200" dirty="0"/>
          </a:p>
        </p:txBody>
      </p:sp>
    </p:spTree>
    <p:extLst>
      <p:ext uri="{BB962C8B-B14F-4D97-AF65-F5344CB8AC3E}">
        <p14:creationId xmlns:p14="http://schemas.microsoft.com/office/powerpoint/2010/main" val="398744352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LKS">
    <a:dk1>
      <a:sysClr val="windowText" lastClr="000000"/>
    </a:dk1>
    <a:lt1>
      <a:sysClr val="window" lastClr="FFFFFF"/>
    </a:lt1>
    <a:dk2>
      <a:srgbClr val="44546A"/>
    </a:dk2>
    <a:lt2>
      <a:srgbClr val="E7E6E6"/>
    </a:lt2>
    <a:accent1>
      <a:srgbClr val="0093DD"/>
    </a:accent1>
    <a:accent2>
      <a:srgbClr val="E8811A"/>
    </a:accent2>
    <a:accent3>
      <a:srgbClr val="009A3C"/>
    </a:accent3>
    <a:accent4>
      <a:srgbClr val="FFF600"/>
    </a:accent4>
    <a:accent5>
      <a:srgbClr val="DA251C"/>
    </a:accent5>
    <a:accent6>
      <a:srgbClr val="B21B7A"/>
    </a:accent6>
    <a:hlink>
      <a:srgbClr val="94CA1E"/>
    </a:hlink>
    <a:folHlink>
      <a:srgbClr val="DD1B64"/>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1895</TotalTime>
  <Words>4303</Words>
  <Application>Microsoft Office PowerPoint</Application>
  <PresentationFormat>Panoramiczny</PresentationFormat>
  <Paragraphs>272</Paragraphs>
  <Slides>18</Slides>
  <Notes>17</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18</vt:i4>
      </vt:variant>
    </vt:vector>
  </HeadingPairs>
  <TitlesOfParts>
    <vt:vector size="25" baseType="lpstr">
      <vt:lpstr>Arial</vt:lpstr>
      <vt:lpstr>Calibri</vt:lpstr>
      <vt:lpstr>Calibri Light</vt:lpstr>
      <vt:lpstr>Consolas</vt:lpstr>
      <vt:lpstr>Courier New</vt:lpstr>
      <vt:lpstr>Roboto</vt:lpstr>
      <vt:lpstr>Tema di Office</vt:lpstr>
      <vt:lpstr>Cohesion policy and the challenges of remote education</vt:lpstr>
      <vt:lpstr>Universal remote education in Poland</vt:lpstr>
      <vt:lpstr>Methods and tools applied in remote education</vt:lpstr>
      <vt:lpstr>Pre-conditions for remote education</vt:lpstr>
      <vt:lpstr>Infrastructure used in education</vt:lpstr>
      <vt:lpstr>The dynamics of interest in ZPE epodreczniki.pl </vt:lpstr>
      <vt:lpstr>Prezentacja programu PowerPoint</vt:lpstr>
      <vt:lpstr>Usefulness of teacher training in ICT</vt:lpstr>
      <vt:lpstr>Impact of ESF training on the way of remote teaching</vt:lpstr>
      <vt:lpstr>An example of using ESF </vt:lpstr>
      <vt:lpstr>Recommendations</vt:lpstr>
      <vt:lpstr>Learning in the school – as much as possible</vt:lpstr>
      <vt:lpstr>Ensuring equal opportunities and suport for learners</vt:lpstr>
      <vt:lpstr>School infrastruture</vt:lpstr>
      <vt:lpstr>Access to educational e-resources;  Use of experience and innovation which occurred during the pandemics</vt:lpstr>
      <vt:lpstr>Support for and appreciation of teachers</vt:lpstr>
      <vt:lpstr>Gaining knowledge about education, and learning from experience</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Cohesion Policy and the challenges of distance learning</dc:title>
  <dc:creator>Paweł Penszko</dc:creator>
  <cp:lastModifiedBy>Marlena Skrzypczak</cp:lastModifiedBy>
  <cp:revision>218</cp:revision>
  <dcterms:created xsi:type="dcterms:W3CDTF">2021-05-08T08:04:53Z</dcterms:created>
  <dcterms:modified xsi:type="dcterms:W3CDTF">2021-06-08T07:56:13Z</dcterms:modified>
</cp:coreProperties>
</file>