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67" r:id="rId4"/>
    <p:sldId id="304" r:id="rId5"/>
    <p:sldId id="327" r:id="rId6"/>
    <p:sldId id="329" r:id="rId7"/>
    <p:sldId id="338" r:id="rId8"/>
    <p:sldId id="339" r:id="rId9"/>
    <p:sldId id="298" r:id="rId10"/>
    <p:sldId id="341" r:id="rId11"/>
    <p:sldId id="330" r:id="rId12"/>
    <p:sldId id="334" r:id="rId13"/>
    <p:sldId id="335" r:id="rId14"/>
    <p:sldId id="331" r:id="rId15"/>
    <p:sldId id="307" r:id="rId16"/>
    <p:sldId id="340" r:id="rId17"/>
    <p:sldId id="332" r:id="rId18"/>
    <p:sldId id="308" r:id="rId19"/>
    <p:sldId id="333" r:id="rId20"/>
    <p:sldId id="309" r:id="rId21"/>
    <p:sldId id="323" r:id="rId22"/>
    <p:sldId id="328" r:id="rId23"/>
    <p:sldId id="311" r:id="rId24"/>
    <p:sldId id="312" r:id="rId25"/>
    <p:sldId id="322" r:id="rId26"/>
    <p:sldId id="326" r:id="rId27"/>
    <p:sldId id="336" r:id="rId28"/>
    <p:sldId id="313" r:id="rId29"/>
    <p:sldId id="314" r:id="rId30"/>
    <p:sldId id="315" r:id="rId31"/>
    <p:sldId id="316" r:id="rId32"/>
    <p:sldId id="303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8181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54" d="100"/>
          <a:sy n="54" d="100"/>
        </p:scale>
        <p:origin x="4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4C49-9D46-4498-AAFE-EDCEE5E332C1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C7350-5894-41D8-9BAE-7B79E4E9B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0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8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0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0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baseline="0" dirty="0"/>
          </a:p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7350-5894-41D8-9BAE-7B79E4E9B8B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3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C7350-5894-41D8-9BAE-7B79E4E9B8B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9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7F6CD-A7F9-4B32-9A6C-F64700AA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5954C2-E9DE-48D3-8CD4-008EFD2D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532A1F-5EAB-4AB6-98FB-5F651FE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536C-80E0-4522-BB01-DED71D9C68B7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134320-2F67-40DE-A5B2-BD23C2A0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3F95AE-678E-429D-A491-6D9A25B0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28526"/>
            <a:ext cx="500641" cy="365125"/>
          </a:xfrm>
        </p:spPr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4EB086E-8D68-4E97-82EA-86E13C409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12" y="6334907"/>
            <a:ext cx="2097168" cy="4080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D991E84-CDEC-47E4-8681-C95F528C0B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7816" y="6288095"/>
            <a:ext cx="2097168" cy="4888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BBAA8E7-3BF2-4BBA-9DC1-9E9513599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8" y="6412912"/>
            <a:ext cx="87120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87FF3-E40E-49C5-A324-D9372C7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0220B0-E6EE-4AD3-AC3C-42DEC2FA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61BA14-4990-486E-84E7-8ECD0950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E1B6-8207-4F93-859D-9B332AD40203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B0A3A5-74E0-4332-A2D7-DCC11BD9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0E259-F408-4F3B-A0B3-15BAE3FA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BD5E14-1847-45CD-BF06-2814019B1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862A70-1164-4CAA-B4A5-7D1E39187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207837-D62F-482B-8ACA-F0B8C7DB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0DB5-7037-44C8-9ECF-8B3BC48702FB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477E32-7602-4779-9AE3-16B119CF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458AB3-F53C-4583-86FE-5D206742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6C472E-BF44-42D3-AC3C-4B910012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C6281-8AFD-4D45-9CFC-0521D6445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60F47A-DFC8-4BF6-A7D0-2E6B912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F9D5D9-5AD7-4FE9-9E2C-7661079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98206" cy="365125"/>
          </a:xfrm>
        </p:spPr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72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787CF-B57A-4108-9599-E4486208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CC5800-C067-4287-AC63-A14774A1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02B68A-3AE4-48BC-B339-E06265F0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F03A-B841-49E3-BEFB-9F46C09E6614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04123-1EE9-47CC-A652-C50EA037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21BBE5-2FEA-441A-98E9-8D9524AC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2904C-B995-476C-936E-94DFBDC4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9A5FCD-5428-4AF5-8F29-B413F25B0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7BE8FE-FEEC-464B-B03B-EC415930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103193-8907-4B5B-A198-E60DAC8D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71C4-B739-422E-84BD-AA952FC6C05E}" type="datetime1">
              <a:rPr lang="pl-PL" smtClean="0"/>
              <a:t>2021-06-09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8D2E7A-A42A-4D49-84D8-8C313580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FBE082-0F9B-4D08-B2F7-158CF5A3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76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17F7A-63A8-4DA2-A438-5B4C34B0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2F3DCE-A722-4565-8063-80EB93B0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CD8A2E-6629-4407-8216-8FF37B3D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7338A5-5170-4C4D-8653-7B8F03758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9913F6-DA9D-4D4D-9097-D4870BA9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3C045E-CAB2-4D01-8BA9-7006B72B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9C8B-7052-4C3F-B294-B7096D2D813C}" type="datetime1">
              <a:rPr lang="pl-PL" smtClean="0"/>
              <a:t>2021-06-09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6F4B61-32F9-479B-B972-0DC8E37E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2A728D-9CB3-40BF-8E4D-94C6208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21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31DA4-3DD1-4CDE-81EC-F57DDBA0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4FD60D-75CB-4700-AFD3-F68840F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C9E7-7FDF-42C8-B2E9-D834FEF74F38}" type="datetime1">
              <a:rPr lang="pl-PL" smtClean="0"/>
              <a:t>2021-06-09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A94715-4BC3-4553-A2A6-EFCF76BF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6AB18D-F57C-4FD3-B9C4-52866E9E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4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6729E65-0804-414B-8111-61963448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D1D-0CF7-4419-9767-60724FD50D38}" type="datetime1">
              <a:rPr lang="pl-PL" smtClean="0"/>
              <a:t>2021-06-09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39CDFE6-8253-4E2B-85EB-FE01017C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202437-9917-44C4-B461-A9B64C9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54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3E5-0EDF-4664-A6E8-320E4A7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B0E5A9-A2A5-420A-AF38-EF6DD8C5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D31760-A41F-48F8-BD4C-68FACE08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C69E9E-78AF-4361-A360-5B986F0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2B3-EBC3-4C45-B92C-82A7F2D01774}" type="datetime1">
              <a:rPr lang="pl-PL" smtClean="0"/>
              <a:t>2021-06-09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BDEF1C-E3B3-4D16-B1BA-51C6BA98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D82C5B-66C5-4B39-A674-A35DD176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7BDA8-ED39-42CA-A63C-06FAF1FA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1D6575E-5D35-4355-8505-E2DA3D45E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83A93B-0C37-492C-A30A-BAD74857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E79993-C600-4094-999D-DB961C4E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3D82-C5F9-456B-A875-B7C16FF345C1}" type="datetime1">
              <a:rPr lang="pl-PL" smtClean="0"/>
              <a:t>2021-06-09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FA039A-F53E-4808-8EB4-38048CCA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C61255-C39C-4B0C-962E-3BB5ADB8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2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825502-53A7-47E3-9A4C-44B4CFB7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CC27D7-AEF5-4130-8516-C691C38A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890714-4987-4960-982A-D8AF3516D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E034-03E7-41A2-A5E0-F033D24CB766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DE2737-F8C7-42B0-AF83-7B98A5786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B31BFE-7A1C-417B-9978-B524EB2F4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2D38-02B6-46AA-A7F7-47DE94434F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6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typy funduszy UE&#10;">
            <a:extLst>
              <a:ext uri="{FF2B5EF4-FFF2-40B4-BE49-F238E27FC236}">
                <a16:creationId xmlns:a16="http://schemas.microsoft.com/office/drawing/2014/main" id="{E91E8930-45B0-4D0C-A47A-910EBC5B87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090"/>
            <a:ext cx="6021672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ytuł 14">
            <a:extLst>
              <a:ext uri="{FF2B5EF4-FFF2-40B4-BE49-F238E27FC236}">
                <a16:creationId xmlns:a16="http://schemas.microsoft.com/office/drawing/2014/main" id="{C04C4C5B-DEBF-45A1-BF8E-0F9DD151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45" y="1508799"/>
            <a:ext cx="10716427" cy="2799249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68288"/>
            <a:r>
              <a:rPr lang="pl-PL" sz="3200" b="1" dirty="0">
                <a:solidFill>
                  <a:schemeClr val="bg1"/>
                </a:solidFill>
              </a:rPr>
              <a:t>Wpływ wsparcia działalności badawczo-rozwojowej w polityce spójności 2014-2020 na konkurencyjność i innowacyjność gospodarki – I etap: badanie w trakcie wdrażania”</a:t>
            </a:r>
            <a:br>
              <a:rPr lang="pl-PL" sz="3200" b="1" dirty="0">
                <a:solidFill>
                  <a:schemeClr val="bg1"/>
                </a:solidFill>
              </a:rPr>
            </a:b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Podsumowanie wyników badania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4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Pobudzanie działalności B+R+I (4)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25313"/>
            <a:ext cx="598206" cy="365125"/>
          </a:xfrm>
        </p:spPr>
        <p:txBody>
          <a:bodyPr/>
          <a:lstStyle/>
          <a:p>
            <a:fld id="{89092D38-02B6-46AA-A7F7-47DE94434F63}" type="slidenum">
              <a:rPr lang="pl-PL" smtClean="0"/>
              <a:t>10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CF0902-662E-41DF-8A49-4E57E8244ADE}"/>
              </a:ext>
            </a:extLst>
          </p:cNvPr>
          <p:cNvSpPr txBox="1"/>
          <p:nvPr/>
        </p:nvSpPr>
        <p:spPr>
          <a:xfrm>
            <a:off x="6431943" y="1682200"/>
            <a:ext cx="5309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Wpływ interwencji na poziom zatrudnienia w działalności B+R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(analizy makro)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775652-3809-4930-A5AC-C0244F9B9B79}"/>
              </a:ext>
            </a:extLst>
          </p:cNvPr>
          <p:cNvSpPr txBox="1"/>
          <p:nvPr/>
        </p:nvSpPr>
        <p:spPr>
          <a:xfrm>
            <a:off x="576470" y="1704432"/>
            <a:ext cx="5615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Wpływ interwencji na nakłady na zatrudnienie w grupie beneficjentów I osi priorytetowej POIR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(analizy kontrfaktyczne)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33425C-720B-459A-B997-2C070BEA47A8}"/>
              </a:ext>
            </a:extLst>
          </p:cNvPr>
          <p:cNvSpPr txBox="1"/>
          <p:nvPr/>
        </p:nvSpPr>
        <p:spPr>
          <a:xfrm>
            <a:off x="314284" y="5156076"/>
            <a:ext cx="5976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podstawie: Badanie ewaluacyjne pomocy publicznej udzielanej w ramach Rozporządzenia Ministra Nauki i Szkolnictwa Wyższego w sprawie warunków i trybu udzielania pomocy publicznej i pomocy de minimis za pośrednictwem Narodowego Centrum Badań i Rozwoju – NCBR, 2020.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6EF667-7CAC-4053-831E-F59E4C9F3EC6}"/>
              </a:ext>
            </a:extLst>
          </p:cNvPr>
          <p:cNvSpPr txBox="1"/>
          <p:nvPr/>
        </p:nvSpPr>
        <p:spPr>
          <a:xfrm>
            <a:off x="7030786" y="5216561"/>
            <a:ext cx="4111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</a:t>
            </a:r>
          </a:p>
        </p:txBody>
      </p:sp>
      <p:pic>
        <p:nvPicPr>
          <p:cNvPr id="14" name="Obraz 13" descr="Wykres pokazuje wpływ interwencji na poziom zatrudnienia w działalność B+R w latach 2015-2023. Od 2015 r. wzrósł on od  109,2 tys. EPC do  177,9 tys. EPC w 2023 r. w scenariuszu z funduszami UE i  132,1 tys. EPC, w scenariuszu bez funduszy. &#10;">
            <a:extLst>
              <a:ext uri="{FF2B5EF4-FFF2-40B4-BE49-F238E27FC236}">
                <a16:creationId xmlns:a16="http://schemas.microsoft.com/office/drawing/2014/main" id="{41340F93-FBF4-46A8-A83A-496514F4E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98" y="2705597"/>
            <a:ext cx="4916427" cy="2454965"/>
          </a:xfrm>
          <a:prstGeom prst="rect">
            <a:avLst/>
          </a:prstGeom>
          <a:noFill/>
        </p:spPr>
      </p:pic>
      <p:pic>
        <p:nvPicPr>
          <p:cNvPr id="4" name="Obraz 3" descr="Wykres liniowy. Prezentowana jest średnia liczba personelu zaangażowanego w działalność wewnętrzną B+R u beneficjentów i w firmach stanowiących grupę kontrolną w latach 2014-2018 w I osi priorytetowej POIR. Obserwujemy, że w grupie beneficjentów zatrudnienie personelu B+R rośnie średnio dwukrotnie, zaś w grupie kontrolnej pozostaje w kolejnych latach na zbliżonym poziomie.">
            <a:extLst>
              <a:ext uri="{FF2B5EF4-FFF2-40B4-BE49-F238E27FC236}">
                <a16:creationId xmlns:a16="http://schemas.microsoft.com/office/drawing/2014/main" id="{8155AE0C-C4C7-434A-9BE1-56782732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9" y="2692001"/>
            <a:ext cx="3029975" cy="2219136"/>
          </a:xfrm>
          <a:prstGeom prst="rect">
            <a:avLst/>
          </a:prstGeom>
        </p:spPr>
      </p:pic>
      <p:pic>
        <p:nvPicPr>
          <p:cNvPr id="5" name="Obraz 4" descr="Wykres liniowy dla pierwszej osi priorytetowej POIR. Prezentowana jest średnia liczba zatrudnionych w etatach u beneficjentów i w firmach stanowiących grupę kontrolną w latach 2014-2018. W obu grupach zatrudnienie rośnie w zbliżonym tempie.">
            <a:extLst>
              <a:ext uri="{FF2B5EF4-FFF2-40B4-BE49-F238E27FC236}">
                <a16:creationId xmlns:a16="http://schemas.microsoft.com/office/drawing/2014/main" id="{66721185-5424-474B-9212-B4905852C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828" y="2582075"/>
            <a:ext cx="31336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teorii interwencji dla CT1, na którym przedstawiono zakładany wpływ wsparcia na działalność innowacyjną i prowadzenie prac B+R, przejawiający się rozwojem współpracy przedsiębiorstw i jednostek naukowych z innymi podmiotami.">
            <a:extLst>
              <a:ext uri="{FF2B5EF4-FFF2-40B4-BE49-F238E27FC236}">
                <a16:creationId xmlns:a16="http://schemas.microsoft.com/office/drawing/2014/main" id="{BC5660E6-5968-4ECC-9DCA-17D5BA84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3" y="0"/>
            <a:ext cx="11870074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498D37D-A02F-4018-BC9C-1049BFFF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65866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Współpraca w działalności B+R+I (1)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12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536714" y="1518906"/>
            <a:ext cx="11330608" cy="5003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udzielane w ramach CT1 przyczynia się na </a:t>
            </a:r>
            <a:r>
              <a:rPr lang="pl-PL" sz="2000" b="1" u="sng" dirty="0"/>
              <a:t>zwiększania liczby wspólnych przedsięwzięć badawczo- rozwojowych oraz zwiększania skali wykorzystania usług B+R. 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CT1 pełnią istotną rolę w inicjowaniu i rozwijaniu współpracy firm z jednostkami badawczymi: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około 2/3 projektów realizowanych w ramach POIR zaplanowano współpracę z jednostkami badawczymi,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możliwości wyboru formuły współpracy (I OP POIR) firmy preferują formułę podwykonawstwa (tj. formalnie brak współpracy w rozumieniu realizacji wspólnego przedsięwzięcia na zasadach partnerskich),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/>
              <a:t>w przypadku jednostek naukowych bardziej korzystnym i preferowanym rozwiązaniem jest formuła konsorcjum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nakładów na B+R przekazywanych do jednostek naukowych w grupie beneficjentów (1.1.1 POIR) w okresie 2014-2018 był wyraźnie wyższy (o ok. 70-90 tys. zł) od wzrostu nakładów w grupie kontrolnej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„Bonów na innowacje” (2.3.2 POIR) zakładających współpracę z jednostkami badawczymi w formule usług B+R, udział beneficjentów ponoszących nakłady zewnętrzne na B+R jest wyższy niż ma to miejsce w przypadku grupy kontrolnej (+32 p.p. w roku 2017). </a:t>
            </a:r>
          </a:p>
          <a:p>
            <a:pPr lv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82075" y="624339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350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Współpraca w działalności B+R+I (2)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536714" y="1518906"/>
            <a:ext cx="11330608" cy="469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Zdecydowana większość firm pozytywnie ocenia współpracę z jednostkami naukowymi (80% beneficjentów POIR) i zamierza ją kontynuować (także 80%). </a:t>
            </a:r>
          </a:p>
          <a:p>
            <a:pPr marL="342900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/>
              <a:t>Jako najważniejszą wartość dodaną ze współpracy firmy wskazują możliwość skorzystania z wiedzy merytorycznej członków zespołów badawczych (69% firm) - rzadziej natomiast możliwość skorzystania z odpowiedniej aparatury (25%).  </a:t>
            </a:r>
          </a:p>
          <a:p>
            <a:pPr marL="342900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/>
              <a:t>Jednostki naukowe współpracujące z firmami wskazują na istnienie efektów wsparcia w postaci: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poprawy wyników oceny parametrycznej jednostek,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wzrostu rynkowej rozpoznawalności ośrodka i  zwiększenia możliwości realizacji kolejnych projektów podejmowanych we współpracy z sektorem prywatnym,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zwiększenia potencjału do udziału w międzynarodowych projektach badawczych,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podnoszenia kompetencji zespołów uczestniczących w projektach.</a:t>
            </a:r>
          </a:p>
          <a:p>
            <a:pPr marL="342900" lvl="0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prstClr val="black"/>
                </a:solidFill>
              </a:rPr>
              <a:t>Jako główny czynnik zwiększania skłonności przedsiębiorstw do kontynuacji współpracy z ośrodkami badawczymi wskazać należy zaistnienie wymiernych efektów ekonomicznych realizowanych projektów (np. w postaci redukcji kosztów, zmniejszenia zużycia materiałów, zwiększenia przychodów z nowych wyrobów i usług itp.).</a:t>
            </a:r>
            <a:endParaRPr lang="pl-PL" dirty="0">
              <a:solidFill>
                <a:srgbClr val="22222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❷</a:t>
            </a:r>
            <a:endParaRPr lang="pl-PL" sz="4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</a:rPr>
              <a:t>Teoria zmiany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wsparcia w ramach CT1, z zaznaczonymi efektami dotyczącymi zakładanej relacji przyczynowej między wzrostem liczby prowadzonych prac B+R, a zwiększeniem liczby wyników badań naukowych i prac rozwojowych oraz innowacyjnych rozwiązań gotowych do zastosowania w gospodarce. Wskazana jest również oczekiwanych wpływ na wzrost liczby wdrożeń prac B+R.">
            <a:extLst>
              <a:ext uri="{FF2B5EF4-FFF2-40B4-BE49-F238E27FC236}">
                <a16:creationId xmlns:a16="http://schemas.microsoft.com/office/drawing/2014/main" id="{94F508D8-5577-4064-96BE-9AEA4CD5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3" y="-63500"/>
            <a:ext cx="11870074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8CE0BC2-A880-451E-8D16-06206CC8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382922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Zastosowanie wyników działalności B+R+I (1)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15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536714" y="1518906"/>
            <a:ext cx="11330608" cy="397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Interwencja w ramach CT1 przewiduje osiągnięcie ambitnych celów w zakresie rezultatów prac B+R i projektów innowacyjnych zastosowanych (wdrożonych) w gospodarce, m.in.: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czekuje się, że wsparcie dofinansowanych projektów zakończy się wdrożeniem 3,8 tys. wyników prac B+R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 3,2 tys. przypada na POIR (w tym większość – 2,5 tys. – na „Szybką ścieżkę”),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koło 0,6 tys. ma zostać osiągnięta w wyniku wsparcia w ramach regionalnych programów operacyjnych.</a:t>
            </a: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Wciąż jest zbyt wcześnie by dokonać kompleksowej oceny skuteczności interwencji w tym zakresie, dla przykładu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OP POIR oczekuje się od beneficjentów przeprowadzenia blisko 2,7 tys. wdrożeń, natomiast do końca 2019 roku przeprowadzono 178 z nich (ok. 7% wartości docelowej), będących efektem zrealizowanych prac badawczo-rozwojowych w ramach 53 projektów (3% ogółu).</a:t>
            </a: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zrealizowanych dotychczas badaniach zidentyfikowano pierwsze pozytywne oznaki oddziaływania interwencji.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❸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721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439FED-9865-4A86-87BF-8ADB31D5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FE2388-F1C6-4C09-A301-32E08B44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16</a:t>
            </a:fld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896E58C-C004-4862-9312-8C312D5F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Zastosowanie wyników działalności B+R+I (2)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A28CE7-FA9F-41F1-B3D0-8B7791DDAAF5}"/>
              </a:ext>
            </a:extLst>
          </p:cNvPr>
          <p:cNvSpPr txBox="1"/>
          <p:nvPr/>
        </p:nvSpPr>
        <p:spPr>
          <a:xfrm>
            <a:off x="597159" y="1434979"/>
            <a:ext cx="10506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Udział podmiotów, które wprowadziły w ostatnich 3 latach nowe lub ulepszone wyroby w grupie beneficjentów wybranych instrumentów CT1, na tle grupy kontrolnej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17E9B2B-9D87-4345-8368-777D24E2B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73796"/>
              </p:ext>
            </p:extLst>
          </p:nvPr>
        </p:nvGraphicFramePr>
        <p:xfrm>
          <a:off x="730897" y="2170761"/>
          <a:ext cx="10730206" cy="5323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75946">
                  <a:extLst>
                    <a:ext uri="{9D8B030D-6E8A-4147-A177-3AD203B41FA5}">
                      <a16:colId xmlns:a16="http://schemas.microsoft.com/office/drawing/2014/main" val="2160203335"/>
                    </a:ext>
                  </a:extLst>
                </a:gridCol>
                <a:gridCol w="3577130">
                  <a:extLst>
                    <a:ext uri="{9D8B030D-6E8A-4147-A177-3AD203B41FA5}">
                      <a16:colId xmlns:a16="http://schemas.microsoft.com/office/drawing/2014/main" val="2124300448"/>
                    </a:ext>
                  </a:extLst>
                </a:gridCol>
                <a:gridCol w="3577130">
                  <a:extLst>
                    <a:ext uri="{9D8B030D-6E8A-4147-A177-3AD203B41FA5}">
                      <a16:colId xmlns:a16="http://schemas.microsoft.com/office/drawing/2014/main" val="2986707796"/>
                    </a:ext>
                  </a:extLst>
                </a:gridCol>
              </a:tblGrid>
              <a:tr h="53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Oś priorytetowa I POIR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Poddziałanie 1.1.1 POIR – „Szybka ścieżka” 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Poddziałanie 2.3.2 POIR –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„Bony na innowacje dla MŚP”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53583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9DE1273-5DE1-400E-9FD9-C95C241059F3}"/>
              </a:ext>
            </a:extLst>
          </p:cNvPr>
          <p:cNvSpPr txBox="1"/>
          <p:nvPr/>
        </p:nvSpPr>
        <p:spPr>
          <a:xfrm>
            <a:off x="503853" y="5583641"/>
            <a:ext cx="1131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opracowanie własne na podstawie: Badanie ewaluacyjne pomocy publicznej udzielanej w ramach Rozporządzenia Ministra Nauki i Szkolnictwa Wyższego w sprawie warunków i trybu udzielania pomocy publicznej i pomocy de minimis za pośrednictwem Narodowego Centrum Badań i Rozwoju – NCBR, 2020 oraz Ewaluacja pomocy publicznej PARP w ramach Programu Operacyjnego Inteligentny Rozwój 2014-2020 – PARP, 2020.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9DFEF02-2BC2-444A-A5A9-B85A4707C1F8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❸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30E0248-B9A7-46C5-8CE3-E2414A6E3B49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pic>
        <p:nvPicPr>
          <p:cNvPr id="2" name="Obraz 1" descr="Wykres słupkowy, wartość dla beneficjentów I osi POIR: 82% wartość dla grupy kontrolnej: 56%">
            <a:extLst>
              <a:ext uri="{FF2B5EF4-FFF2-40B4-BE49-F238E27FC236}">
                <a16:creationId xmlns:a16="http://schemas.microsoft.com/office/drawing/2014/main" id="{DDB54CF8-4B42-49FB-9125-6C6668F4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17" y="2924156"/>
            <a:ext cx="3137030" cy="2340000"/>
          </a:xfrm>
          <a:prstGeom prst="rect">
            <a:avLst/>
          </a:prstGeom>
        </p:spPr>
      </p:pic>
      <p:pic>
        <p:nvPicPr>
          <p:cNvPr id="3" name="Obraz 2" descr="Wykres słupkowy, wartość dla beneficjentów poddziałania 1.1.1 POIR: 87%wartość dla grupy kontrolnej: 58%">
            <a:extLst>
              <a:ext uri="{FF2B5EF4-FFF2-40B4-BE49-F238E27FC236}">
                <a16:creationId xmlns:a16="http://schemas.microsoft.com/office/drawing/2014/main" id="{AB48AB21-96A6-40FE-8A24-352F7FED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05" y="2924156"/>
            <a:ext cx="3150790" cy="2340000"/>
          </a:xfrm>
          <a:prstGeom prst="rect">
            <a:avLst/>
          </a:prstGeom>
        </p:spPr>
      </p:pic>
      <p:pic>
        <p:nvPicPr>
          <p:cNvPr id="12" name="Obraz 11" descr="Wykres słupkowy, wartość dla beneficjentów poddziałania 2.3.2 POIR: 58%, wartość dla grupy kontrolnej: 27% ">
            <a:extLst>
              <a:ext uri="{FF2B5EF4-FFF2-40B4-BE49-F238E27FC236}">
                <a16:creationId xmlns:a16="http://schemas.microsoft.com/office/drawing/2014/main" id="{48AB5F42-0EB4-4C26-8609-2E16A991F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705" y="2924156"/>
            <a:ext cx="313703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wsparcia w ramach CT1, z zaznaczonymi efektami końcowymi dotyczącymi poprawy sytuacji ekonomicznej beneficjentów, wzrostu liczby wdrożeń prac B+R i wzrostu zatrudnienia">
            <a:extLst>
              <a:ext uri="{FF2B5EF4-FFF2-40B4-BE49-F238E27FC236}">
                <a16:creationId xmlns:a16="http://schemas.microsoft.com/office/drawing/2014/main" id="{5F3F7B4E-B2F7-4C13-804A-90D2A3DA0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3" y="0"/>
            <a:ext cx="11870074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F31EFFED-7A03-4F28-BBBF-D70C56BC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62434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Skutki wdrożeń B+R+I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18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❹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AB8C63-AEDA-4B9A-B6A9-862B9FEB4A6A}"/>
              </a:ext>
            </a:extLst>
          </p:cNvPr>
          <p:cNvSpPr txBox="1"/>
          <p:nvPr/>
        </p:nvSpPr>
        <p:spPr>
          <a:xfrm>
            <a:off x="239994" y="6033184"/>
            <a:ext cx="11488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 opracowanie własne na podstawie: Badanie ewaluacyjne pomocy publicznej udzielanej w ramach Rozporządzenia Ministra Nauki i Szkolnictwa Wyższego w sprawie warunków i trybu udzielania pomocy publicznej i pomocy de minimis za pośrednictwem Narodowego Centrum Badań i Rozwoju – NCBR, 2020 oraz Ewaluacja pomocy publicznej PARP w ramach Programu Operacyjnego Inteligentny Rozwój 2014-2020 – PARP, 2020.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FA229C9-3A57-4A3B-8521-B019632BD334}"/>
              </a:ext>
            </a:extLst>
          </p:cNvPr>
          <p:cNvSpPr txBox="1"/>
          <p:nvPr/>
        </p:nvSpPr>
        <p:spPr>
          <a:xfrm>
            <a:off x="383259" y="1442389"/>
            <a:ext cx="11131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Średnia wartość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przychodów netto ze sprzedaży ogółem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(w mln zł) w grupie beneficjentów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I OP POIR (lewy panel)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oraz Poddziałania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2.3.2 POIR (prawy panel)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na tle dobranych grup kontrolnych</a:t>
            </a:r>
          </a:p>
        </p:txBody>
      </p:sp>
      <p:pic>
        <p:nvPicPr>
          <p:cNvPr id="4" name="Obraz 3" descr="Wykres liniowy przedstawia wartość przychodów netto ze sprzedaży ogółem (w mln zł) w grupie beneficjentów I OP POIR, na tle dobranych grup kontrolnych, w latach 2014-2018. Nie widać różnic między grupą beneficjentów i grupą kontrolną. ">
            <a:extLst>
              <a:ext uri="{FF2B5EF4-FFF2-40B4-BE49-F238E27FC236}">
                <a16:creationId xmlns:a16="http://schemas.microsoft.com/office/drawing/2014/main" id="{ADD7EA69-C218-4F44-BCF9-FF2440AA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31" y="2517569"/>
            <a:ext cx="4554422" cy="2916000"/>
          </a:xfrm>
          <a:prstGeom prst="rect">
            <a:avLst/>
          </a:prstGeom>
        </p:spPr>
      </p:pic>
      <p:pic>
        <p:nvPicPr>
          <p:cNvPr id="5" name="Obraz 4" descr="Wykres liniowy przedstawia wartość przychodów netto ze sprzedaży ogółem (w mln zł) w grupie beneficjentów poddziałania 2.3.2 POIR, na tle dobranych grup kontrolnych, w latach 2014-2018. Nie widać różnic między grupą beneficjentów i grupą kontrolną. ">
            <a:extLst>
              <a:ext uri="{FF2B5EF4-FFF2-40B4-BE49-F238E27FC236}">
                <a16:creationId xmlns:a16="http://schemas.microsoft.com/office/drawing/2014/main" id="{0F66AE47-E254-46AB-A85A-8373711C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663" y="2517569"/>
            <a:ext cx="455442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wsparcia w ramach CT1, z zaznaczonymi efektami końcowymi dotyczącymi wzrostu potencjału jednostek naukowych i poprawy sytuacji ekonomicznej wspartych podmiotów">
            <a:extLst>
              <a:ext uri="{FF2B5EF4-FFF2-40B4-BE49-F238E27FC236}">
                <a16:creationId xmlns:a16="http://schemas.microsoft.com/office/drawing/2014/main" id="{06C356D2-8C37-4344-9E9D-4BC20CBA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3" y="0"/>
            <a:ext cx="11870074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AD272C4-CAC3-46B7-A77A-B79C9951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370434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540E2-25F0-46C6-8AA9-54FAE4E9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425"/>
            <a:ext cx="12192000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Cele programowe (punkt odniesienia ewaluacji)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9B8833-9810-4BC4-B468-E7FEFF0F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5774C7-B1F2-4C22-A616-5B45AB02204B}"/>
              </a:ext>
            </a:extLst>
          </p:cNvPr>
          <p:cNvSpPr txBox="1"/>
          <p:nvPr/>
        </p:nvSpPr>
        <p:spPr>
          <a:xfrm>
            <a:off x="347868" y="1580060"/>
            <a:ext cx="63974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CT1. „Wzrost wykorzystania wyników badań naukowych i prac rozwojowych w gospodarce oraz podniesienie jakości i umiędzynarodowienia badań naukowych”: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705E27-2B17-4480-8989-03845107EE2B}"/>
              </a:ext>
            </a:extLst>
          </p:cNvPr>
          <p:cNvSpPr txBox="1"/>
          <p:nvPr/>
        </p:nvSpPr>
        <p:spPr>
          <a:xfrm>
            <a:off x="844828" y="4162471"/>
            <a:ext cx="6131890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CT3. „Wzrost konkurencyjności małych i średnich przedsiębiorstw”: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626610E-B70F-49D0-83D5-1258B63DF7BF}"/>
              </a:ext>
            </a:extLst>
          </p:cNvPr>
          <p:cNvSpPr txBox="1"/>
          <p:nvPr/>
        </p:nvSpPr>
        <p:spPr>
          <a:xfrm>
            <a:off x="2097434" y="4973984"/>
            <a:ext cx="50783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6695" algn="l"/>
                <a:tab pos="457200" algn="l"/>
                <a:tab pos="9144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Zwiększenie inwestycji rozwojowych przedsiębiorstw,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6695" algn="l"/>
                <a:tab pos="342900" algn="l"/>
                <a:tab pos="9144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Rozwój efektywnego otoczenia inwestycyjnego, infrastrukturalnego, finansowego, doradczego i szkoleniowego,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6695" algn="l"/>
                <a:tab pos="342900" algn="l"/>
                <a:tab pos="9144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Dywersyfikacja działalności i nowe modele biznesowe.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A1557F-76F9-4B5F-A7E4-72E6E575D738}"/>
              </a:ext>
            </a:extLst>
          </p:cNvPr>
          <p:cNvSpPr txBox="1"/>
          <p:nvPr/>
        </p:nvSpPr>
        <p:spPr>
          <a:xfrm>
            <a:off x="1590261" y="2786296"/>
            <a:ext cx="55835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Symbol" panose="05050102010706020507" pitchFamily="18" charset="2"/>
              <a:buChar char=""/>
              <a:tabLst>
                <a:tab pos="226695" algn="l"/>
                <a:tab pos="3429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 wiedzy, innowacji oraz wyników prac B+R do gospodarki,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Symbol" panose="05050102010706020507" pitchFamily="18" charset="2"/>
              <a:buChar char=""/>
              <a:tabLst>
                <a:tab pos="226695" algn="l"/>
                <a:tab pos="3429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Ulepszanie systemu transferu technologii i wiedzy,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Symbol" panose="05050102010706020507" pitchFamily="18" charset="2"/>
              <a:buChar char=""/>
              <a:tabLst>
                <a:tab pos="226695" algn="l"/>
                <a:tab pos="342900" algn="l"/>
              </a:tabLst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Podniesienie zdolności do tworzenia doskonałości w zakresie badań i innowacji.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8B7E95-E182-467F-90DB-051A72E7EA71}"/>
              </a:ext>
            </a:extLst>
          </p:cNvPr>
          <p:cNvSpPr txBox="1"/>
          <p:nvPr/>
        </p:nvSpPr>
        <p:spPr>
          <a:xfrm>
            <a:off x="347205" y="3013501"/>
            <a:ext cx="120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8,2</a:t>
            </a:r>
            <a:r>
              <a:rPr lang="pl-PL" sz="2000" b="1" dirty="0"/>
              <a:t> </a:t>
            </a:r>
          </a:p>
          <a:p>
            <a:pPr algn="ctr"/>
            <a:r>
              <a:rPr lang="pl-PL" sz="2000" b="1" dirty="0"/>
              <a:t>mld euro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2AF67EF-6678-4A1E-B15F-C247B9229D5C}"/>
              </a:ext>
            </a:extLst>
          </p:cNvPr>
          <p:cNvSpPr txBox="1"/>
          <p:nvPr/>
        </p:nvSpPr>
        <p:spPr>
          <a:xfrm>
            <a:off x="893254" y="5311336"/>
            <a:ext cx="120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6,7</a:t>
            </a:r>
            <a:endParaRPr lang="pl-PL" sz="2000" b="1" dirty="0"/>
          </a:p>
          <a:p>
            <a:pPr algn="ctr"/>
            <a:r>
              <a:rPr lang="pl-PL" sz="2000" b="1" dirty="0"/>
              <a:t>mld euro</a:t>
            </a:r>
          </a:p>
        </p:txBody>
      </p:sp>
      <p:pic>
        <p:nvPicPr>
          <p:cNvPr id="7" name="Obraz 6" descr="opis celów szczegółowych badania: Weryfikacja teorii zmiany określonej dla interwencji polityki spójności w Polsce w latach 2014-2020 w zakresie celu tematycznego 1.&#10;Wstępna ocena efektów realizacji polityki spójności 2014-2020 w zakresie celu tematycznego 1. w odniesieniu do celów określonych w Umowie Partnerstwa&#10;Ocena spójności i komplementarności interwencji ukierunkowanych na prowadzenie prac B+R (w tym współpracę sektora B+R i przedsiębiorstw) oraz inwestycje w infrastrukturę B+R (zarówno publiczną, jak i prywatną) w programach operacyjnych realizowanych w ramach Umowy Partnerstwa na lata 2014-2020 &#10;Ocena spójności i komplementarności interwencji ww. wsparcia ze wsparciem oferowanym w ramach programów zarządzanych centralnie przez Komisję Europejską. &#10;Identyfikacja czynników sukcesu oraz kluczowych barier dla realizacji wsparcia (w ramach CT1)&#10;Identyfikacja czynników, dzięki którym interwencja w ramach celu tematycznego 1. łagodzi/może łagodzić gospodarcze skutki epidemii COVID-19. ">
            <a:extLst>
              <a:ext uri="{FF2B5EF4-FFF2-40B4-BE49-F238E27FC236}">
                <a16:creationId xmlns:a16="http://schemas.microsoft.com/office/drawing/2014/main" id="{2A6F3802-0CBC-4D7A-AE36-C9168718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86" y="1415580"/>
            <a:ext cx="4383404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Zmiana potencjału do realizacji i wspierania B+R+I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20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536714" y="1518906"/>
            <a:ext cx="11330608" cy="490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Zrealizowane projekty, zwiększyły potencjał beneficjentów wsparcia do realizacji projektów B+R+I. 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Efekty wsparcia w największym stopniu dotyczą aktywizacji podmiotów do realizacji prac B+R. Trudna w ocenie jest jednak trwałość owego </a:t>
            </a:r>
            <a:r>
              <a:rPr lang="pl-PL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„potencjału”.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mniej doświadczonych podmiotów, przyszła działalność B+R i innowacyjna, warunkowana jest skutecznością projektu zrealizowanego w ramach CT1 (w wielu przypadkach pozostaje niewiadomą, pogłębianą przez bieżącą sytuację gospodarczą).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pl-PL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l-PL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graniczeniem w budowaniu trwałego potencjału przedsiębiorstw do prowadzenia działalności B+R+I, również po zakończeniu projektów, były dostępne możliwości finansowania infrastruktury badawczej.</a:t>
            </a:r>
          </a:p>
          <a:p>
            <a:pPr marL="0" lvl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z CT1 będzie miało bardzo ograniczone skutki w zakresie budowania potencjału IOB i klastrów.</a:t>
            </a: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Wyłącznie popytowy system świadczenia usług przez IOB na rzecz przedsiębiorstw, okazał się niewystarczający z punktu widzenia trwałości funkcjonowania tych instytucji oraz budowania ich potencjału do świadczenia wysokiej jakości usług proinnowacyjnych.</a:t>
            </a: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Nawet w przypadku podmiotów, które zwiększyły swój potencjał, również pojawiają się wątpliwości dotyczące trwałości tych efektów. </a:t>
            </a:r>
          </a:p>
          <a:p>
            <a:pPr marL="342900" lvl="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graniczenia modelu popytowego z punktu widzenia budowania potencjału IOB, a tym samym również krajowego systemu innowacji, uwidaczniają się w szczególności w  przypadku usług bazujących na nowoczesnych rozwiązaniach i technologiach.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❺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3709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Efekty wsparcia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- fotografia na podstawie studiów przypadku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21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322295" y="1389963"/>
            <a:ext cx="11031505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Przeprowadzone studia przypadków uwidaczniają rozmaite efekty wsparcia. Analiza pozwala na sformułowanie następujących wniosków: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Wsparcie stanowiło silny bodziec do podejmowania / rozszerzania działalności B+R w przedsiębiorstwach (nowe podmioty podejmujące działalność B+R). W rezultacie: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prowadziło do powstawania nowych produktów / rozwiązań technologicznych,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efekty działalności B+R wprowadzono do ofert handlowych, przy czym, nadal z miernymi rezultatami sprzedażowymi (pełna komercjalizacja wciąż niepewna i odsunięta w czasie – także jako skutek pandemii), </a:t>
            </a: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niektóre produkty posiadają wysoki potencjał eksportowy, przy czym konieczne jest inwestowanie w marketing na rynkach międzynarodowych,</a:t>
            </a: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zidentyfikowano powiązań kontinuum CT1 (finansowanie badań)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CT3 (finansowanie wdrożenia),</a:t>
            </a: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pozwoliło nabyć doświadczenia w prowadzeniu B+R (współpracy z JN); to optymistyczny prognostyk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kontynuacji tego rodzaju działalności,</a:t>
            </a: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widoczna wysoka efektywność wsparcia w zakresie finansowania infrastruktury B+R w przedsiębiorstwach.</a:t>
            </a:r>
          </a:p>
          <a:p>
            <a:pPr marL="342900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SzPct val="125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Podsumowując, główne wnioski to: (1) wzrost potencjału do prowadzenia działalności B+R, w tym wywołane zainteresowanie taką działalnością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(2) widoczna konieczność wzmocnienia strony wdrożeniowej.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pic>
        <p:nvPicPr>
          <p:cNvPr id="7" name="Grafika 6" descr="Znaczek — obserwuj z wypełnieniem pełnym">
            <a:extLst>
              <a:ext uri="{FF2B5EF4-FFF2-40B4-BE49-F238E27FC236}">
                <a16:creationId xmlns:a16="http://schemas.microsoft.com/office/drawing/2014/main" id="{3D1399C9-82A9-4315-A8FF-05E40A1D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8699" y="2728887"/>
            <a:ext cx="375552" cy="375552"/>
          </a:xfrm>
          <a:prstGeom prst="rect">
            <a:avLst/>
          </a:prstGeom>
        </p:spPr>
      </p:pic>
      <p:pic>
        <p:nvPicPr>
          <p:cNvPr id="12" name="Grafika 11" descr="Znaczek — przestań obserwować z wypełnieniem pełnym">
            <a:extLst>
              <a:ext uri="{FF2B5EF4-FFF2-40B4-BE49-F238E27FC236}">
                <a16:creationId xmlns:a16="http://schemas.microsoft.com/office/drawing/2014/main" id="{9C475DC4-A8EC-4264-8772-6928CDD49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9016" y="3236816"/>
            <a:ext cx="365125" cy="351463"/>
          </a:xfrm>
          <a:prstGeom prst="rect">
            <a:avLst/>
          </a:prstGeom>
        </p:spPr>
      </p:pic>
      <p:pic>
        <p:nvPicPr>
          <p:cNvPr id="13" name="Grafika 12" descr="Znaczek — przestań obserwować z wypełnieniem pełnym">
            <a:extLst>
              <a:ext uri="{FF2B5EF4-FFF2-40B4-BE49-F238E27FC236}">
                <a16:creationId xmlns:a16="http://schemas.microsoft.com/office/drawing/2014/main" id="{98F09C42-17DD-43BF-A8C8-B93AE892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9016" y="3739962"/>
            <a:ext cx="365125" cy="365125"/>
          </a:xfrm>
          <a:prstGeom prst="rect">
            <a:avLst/>
          </a:prstGeom>
        </p:spPr>
      </p:pic>
      <p:pic>
        <p:nvPicPr>
          <p:cNvPr id="14" name="Grafika 13" descr="Znaczek — przestań obserwować z wypełnieniem pełnym">
            <a:extLst>
              <a:ext uri="{FF2B5EF4-FFF2-40B4-BE49-F238E27FC236}">
                <a16:creationId xmlns:a16="http://schemas.microsoft.com/office/drawing/2014/main" id="{7C65EFA2-F18D-4505-83D4-0B9F612E2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3912" y="4315102"/>
            <a:ext cx="365125" cy="365125"/>
          </a:xfrm>
          <a:prstGeom prst="rect">
            <a:avLst/>
          </a:prstGeom>
        </p:spPr>
      </p:pic>
      <p:pic>
        <p:nvPicPr>
          <p:cNvPr id="15" name="Grafika 14" descr="Znaczek — obserwuj z wypełnieniem pełnym">
            <a:extLst>
              <a:ext uri="{FF2B5EF4-FFF2-40B4-BE49-F238E27FC236}">
                <a16:creationId xmlns:a16="http://schemas.microsoft.com/office/drawing/2014/main" id="{5B2A8891-6B5A-408A-A49D-90BAB4B3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7793" y="4731228"/>
            <a:ext cx="375552" cy="375552"/>
          </a:xfrm>
          <a:prstGeom prst="rect">
            <a:avLst/>
          </a:prstGeom>
        </p:spPr>
      </p:pic>
      <p:pic>
        <p:nvPicPr>
          <p:cNvPr id="16" name="Grafika 15" descr="Znaczek — obserwuj z wypełnieniem pełnym">
            <a:extLst>
              <a:ext uri="{FF2B5EF4-FFF2-40B4-BE49-F238E27FC236}">
                <a16:creationId xmlns:a16="http://schemas.microsoft.com/office/drawing/2014/main" id="{237D260B-47C0-4F22-A114-9E4B17F9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7793" y="5281582"/>
            <a:ext cx="375552" cy="3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wsparcia w ramach CT1, z zaznaczonymi elementami teorii zmiany, które się udało osiągnąć dzięki wsparciu (wzrost nakładów na B+R; rozwój współpracy, nowa infrastruktura B+R, wzrost zatrudnienia i potencjału kadr B+R, liczba prowadzonych prac B+R) oraz tymi które udało się osiągnąć częściowo (liczba badań i prac rozwojowych gotowych do zastosowania w gospodarce, potencjał B+R, liczba wdrożeń wyników B+R) lub ich ocena wymaga badań w późniejszym okresie (sytuacja ekonomiczna, długookresowy wzrost zatrudnienia, efekty społeczno-ekonomiczne widoczne na poziomie gospodarki).">
            <a:extLst>
              <a:ext uri="{FF2B5EF4-FFF2-40B4-BE49-F238E27FC236}">
                <a16:creationId xmlns:a16="http://schemas.microsoft.com/office/drawing/2014/main" id="{92DA963A-B7F0-49BE-9CAD-03A352DA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2" y="-63500"/>
            <a:ext cx="11901176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7F8E8A5-4C3B-4320-8DEA-541D2F2F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9648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Skutki stosowania instrumentów finansowych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23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322295" y="1500711"/>
            <a:ext cx="11330608" cy="486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POIR wsparcie w formie instrumentów finansowych w ramach CT1 wdrażane było w ramach poddziałań 1.3.1 (BRIdge ALFA) i 1.3.2 (CVC). Analizując efekty tej interwencji należy zwrócić uwagę na: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Wsparcie poszerzyło perspektywę funduszy VC o projekty B+R; nastąpił rozwój współpracy ze środowiskiem naukowym (JN, CTT, SC).</a:t>
            </a: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Powstało kilkadziesiąt wehikułów BRIdge Alfa (zespołów menadżerskich), skoncentrowanych na finansowaniu najwcześniejszych faz rozwojowych projektów B+R+I. W rezultacie: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doprowadzono do dość skutecznego ograniczenia luki </a:t>
            </a:r>
            <a:r>
              <a:rPr lang="pl-PL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(na dolnym poziomie; projekty 1,0-1,2 mln zł).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 udało się skoncentrować inwestycji na projektach B+R, szczególnie ze środowiska naukowego.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Ewaluacja programu pomocowego NCBR wskazała na niską zastępowaln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ość wsparcia dotacyjnego inwestycjami kapitałowymi lub dłużnymi. Inwestorzy kapitałowi są bardziej skłonni inwestować w projekty na wyższym TRL.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przyszłości należy skupić się na: (1) wspieraniu budowania gotowości technologicznej (inkubacja / akceleracja – oparte na dotacjach zalążkowych do 1 mln zł), (2) uruchomieniu instrumentu wspierającego projekty wysokotechnologiczne (wsparcie dotacyjno-kapitałowe w ramach współpracy VC – jednostki naukowe, (3) sensowne jest rozwijanie mechanizmu CVC, przy rezygnacji z ukierunkowania takich projektów na komponent B+R (w sytuacji utrzymania jego dotychczasowej formuły „pari passu”).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pic>
        <p:nvPicPr>
          <p:cNvPr id="7" name="Grafika 6" descr="Znaczek — obserwuj z wypełnieniem pełnym">
            <a:extLst>
              <a:ext uri="{FF2B5EF4-FFF2-40B4-BE49-F238E27FC236}">
                <a16:creationId xmlns:a16="http://schemas.microsoft.com/office/drawing/2014/main" id="{428481AB-1C15-4390-A33C-416350205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8153" y="2210898"/>
            <a:ext cx="375552" cy="375552"/>
          </a:xfrm>
          <a:prstGeom prst="rect">
            <a:avLst/>
          </a:prstGeom>
        </p:spPr>
      </p:pic>
      <p:pic>
        <p:nvPicPr>
          <p:cNvPr id="9" name="Grafika 8" descr="Znaczek — obserwuj z wypełnieniem pełnym">
            <a:extLst>
              <a:ext uri="{FF2B5EF4-FFF2-40B4-BE49-F238E27FC236}">
                <a16:creationId xmlns:a16="http://schemas.microsoft.com/office/drawing/2014/main" id="{F0443ACE-3944-44A2-8ACA-7D98F72C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7974" y="2855264"/>
            <a:ext cx="375552" cy="375552"/>
          </a:xfrm>
          <a:prstGeom prst="rect">
            <a:avLst/>
          </a:prstGeom>
        </p:spPr>
      </p:pic>
      <p:pic>
        <p:nvPicPr>
          <p:cNvPr id="11" name="Grafika 10" descr="Znaczek — obserwuj z wypełnieniem pełnym">
            <a:extLst>
              <a:ext uri="{FF2B5EF4-FFF2-40B4-BE49-F238E27FC236}">
                <a16:creationId xmlns:a16="http://schemas.microsoft.com/office/drawing/2014/main" id="{58F0344E-68B3-4DBC-AE80-5156D431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6881" y="3375195"/>
            <a:ext cx="375552" cy="375552"/>
          </a:xfrm>
          <a:prstGeom prst="rect">
            <a:avLst/>
          </a:prstGeom>
        </p:spPr>
      </p:pic>
      <p:pic>
        <p:nvPicPr>
          <p:cNvPr id="12" name="Grafika 11" descr="Znaczek — przestań obserwować z wypełnieniem pełnym">
            <a:extLst>
              <a:ext uri="{FF2B5EF4-FFF2-40B4-BE49-F238E27FC236}">
                <a16:creationId xmlns:a16="http://schemas.microsoft.com/office/drawing/2014/main" id="{2AFE6855-8C92-44CF-8C5E-BE9214278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7728" y="3832000"/>
            <a:ext cx="365125" cy="351463"/>
          </a:xfrm>
          <a:prstGeom prst="rect">
            <a:avLst/>
          </a:prstGeom>
        </p:spPr>
      </p:pic>
      <p:pic>
        <p:nvPicPr>
          <p:cNvPr id="13" name="Grafika 12" descr="Znaczek — przestań obserwować z wypełnieniem pełnym">
            <a:extLst>
              <a:ext uri="{FF2B5EF4-FFF2-40B4-BE49-F238E27FC236}">
                <a16:creationId xmlns:a16="http://schemas.microsoft.com/office/drawing/2014/main" id="{EB161532-6D82-4466-A992-58A9A2EB8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7727" y="4320707"/>
            <a:ext cx="365125" cy="351463"/>
          </a:xfrm>
          <a:prstGeom prst="rect">
            <a:avLst/>
          </a:prstGeom>
        </p:spPr>
      </p:pic>
      <p:pic>
        <p:nvPicPr>
          <p:cNvPr id="14" name="Obraz 13" descr="grafika z wykrzyknikiem">
            <a:extLst>
              <a:ext uri="{FF2B5EF4-FFF2-40B4-BE49-F238E27FC236}">
                <a16:creationId xmlns:a16="http://schemas.microsoft.com/office/drawing/2014/main" id="{FB35AA19-EC25-4001-8EC1-6DA4049261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82" y="5118099"/>
            <a:ext cx="645613" cy="57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00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„Czarny łabędź” – skutki COVID-19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24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322295" y="1417257"/>
            <a:ext cx="11330608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Oddziaływanie skutków pandemii na beneficjentów wsparcia jest różnowymiarowe, z przewagą rezultatów negatywnych. </a:t>
            </a:r>
            <a:r>
              <a:rPr lang="pl-PL" sz="2000" b="1" u="sng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Wyniki badania wskazują na następujące kluczowe rezultaty pandemii: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Negatywne oddziaływanie pandemii w sferze ekonomiki przedsiębiorstw jest umiarkowane. Spadki sprzedaży i zatrudnienia miały miejsce, ale (jak dotąd) ich skala nie wywołuje istotnych zagrożeń dla egzystencji firm.</a:t>
            </a: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Widać zdecydowanie negatywny wpływ pandemii w sferze wdrożeń projektów (komercjalizacji produktów). Pandemia skutecznie zakłóciła te procesy („</a:t>
            </a:r>
            <a:r>
              <a:rPr lang="pl-PL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stracony rok 2020 i wielka niewiadoma na bliską przyszłość</a:t>
            </a: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”). Przesłanki negatywnego wpływu to: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 w realizacji procesów przedsprzedażowych i sprzedażowych w przypadku rozwiniętych / skomplikowanych produktów,</a:t>
            </a: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wady modelu pracy „zdalnej”,</a:t>
            </a:r>
            <a:endParaRPr lang="pl-PL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możliwości wykorzystania standardowych kanałów dystrybucji (np. imprezy branżowe, targi),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„szoki ekonomiczne” ograniczają inwestycje potencjalnych nabywców, zakłócają łańcuchy współpracy (np. z poddostawcami; wywołują trudności w pozyskiwaniu nowych poddostawców).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Badania nie wykazały, że wspierane procesy B+R mogą istotnie poprawić standing finansowo-ekonomiczny beneficjenta w okresie spowolnienia / ograniczenia jego działalności podstawowej.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129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Podsumowanie – bariery w realizacji wsparcia B+R+I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25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430696" y="1389963"/>
            <a:ext cx="11330608" cy="48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20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Bariery w realizacji wsparcia to </a:t>
            </a:r>
            <a:r>
              <a:rPr lang="pl-PL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zjawiska utrudniające osiągnięcie zakładanych celów interwencji. </a:t>
            </a:r>
          </a:p>
          <a:p>
            <a:pPr marL="342900" lvl="0" indent="-342900" algn="l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Bariery dotyczące realizacji założeń wsparcia: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iska podaż projektów B+R,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zbyt wysokie minimalne wartości projektów (zarówno dla małych firm, jak i części dużych),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opytowy system wsparcia IOB nie daje podstaw do efektywnego rozwoju tych podmiotów,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instrumenty finansowe nie są trafnym narzędziem wspierania prac B+R, szczególnie na niskich TRL,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szereg problemów z animowaniem współpracy nauki i biznesu (odmienne perspektywy, biurokracja JN, mała atrakcyjność realizacji zadań dla małych firm, wysokie narzuty uczelni, nietrafione bodźce do animowania współpracy),</a:t>
            </a:r>
          </a:p>
          <a:p>
            <a:pPr marL="800100" lvl="1" indent="-3429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niewystarczająca komplementarność i synergia między CT1 a CT3.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Bariery w trakcie wdrażania projektów dotyczą głównie wyzwań związanych ze stosowaniem procedury konkurencyjności.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Bariery na etapie systemu selekcji – eksperci z uczelni / naukowcy zaangażowani do oceny projektów często nie mają doświadczenia biznesowego, przez co nie są w stanie właściwie ocenić tego wymiaru ocenianych projektów.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084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Analiza segmentacyjna wnioskodawców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26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graphicFrame>
        <p:nvGraphicFramePr>
          <p:cNvPr id="5" name="Tabela 4" descr="Tabela z rozkładem wartości średnich zmiennych wykorzystanych do segmentacji, w podziale na 6 wyróżnionych segmentów wnioskodawców (dojrzali, perspektywiczni, zniechęceni, na progu, zdeterminowani, aktywne jednostki naukowe i instytucje publiczne). ">
            <a:extLst>
              <a:ext uri="{FF2B5EF4-FFF2-40B4-BE49-F238E27FC236}">
                <a16:creationId xmlns:a16="http://schemas.microsoft.com/office/drawing/2014/main" id="{580D88F7-27F0-4DB8-94E7-6315D648A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83674"/>
              </p:ext>
            </p:extLst>
          </p:nvPr>
        </p:nvGraphicFramePr>
        <p:xfrm>
          <a:off x="338342" y="1590784"/>
          <a:ext cx="11314561" cy="4878911"/>
        </p:xfrm>
        <a:graphic>
          <a:graphicData uri="http://schemas.openxmlformats.org/drawingml/2006/table">
            <a:tbl>
              <a:tblPr firstRow="1" firstCol="1" bandRow="1"/>
              <a:tblGrid>
                <a:gridCol w="3607904">
                  <a:extLst>
                    <a:ext uri="{9D8B030D-6E8A-4147-A177-3AD203B41FA5}">
                      <a16:colId xmlns:a16="http://schemas.microsoft.com/office/drawing/2014/main" val="1394144250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554366246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018185376"/>
                    </a:ext>
                  </a:extLst>
                </a:gridCol>
                <a:gridCol w="1331844">
                  <a:extLst>
                    <a:ext uri="{9D8B030D-6E8A-4147-A177-3AD203B41FA5}">
                      <a16:colId xmlns:a16="http://schemas.microsoft.com/office/drawing/2014/main" val="3797743925"/>
                    </a:ext>
                  </a:extLst>
                </a:gridCol>
                <a:gridCol w="1123121">
                  <a:extLst>
                    <a:ext uri="{9D8B030D-6E8A-4147-A177-3AD203B41FA5}">
                      <a16:colId xmlns:a16="http://schemas.microsoft.com/office/drawing/2014/main" val="837714207"/>
                    </a:ext>
                  </a:extLst>
                </a:gridCol>
                <a:gridCol w="1487025">
                  <a:extLst>
                    <a:ext uri="{9D8B030D-6E8A-4147-A177-3AD203B41FA5}">
                      <a16:colId xmlns:a16="http://schemas.microsoft.com/office/drawing/2014/main" val="1387044400"/>
                    </a:ext>
                  </a:extLst>
                </a:gridCol>
                <a:gridCol w="1180493">
                  <a:extLst>
                    <a:ext uri="{9D8B030D-6E8A-4147-A177-3AD203B41FA5}">
                      <a16:colId xmlns:a16="http://schemas.microsoft.com/office/drawing/2014/main" val="2166783333"/>
                    </a:ext>
                  </a:extLst>
                </a:gridCol>
              </a:tblGrid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Numer segmentu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69130"/>
                  </a:ext>
                </a:extLst>
              </a:tr>
              <a:tr h="1566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Robocza nazwa segmentu: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Dojrzali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Perspektywiczni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Zniechęceni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progu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Zdeterminowani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Aktywne JN i instytucje publiczne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01738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podmiotów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2844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5191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48413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Udział segmentu w całości CT1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20,9%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23,5%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38,2%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8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liczba wniosków w CT1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350709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 % sukcesów dla CT1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39%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842352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wartość dof. CT1 (mln zł)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246,0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450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 czas trwania projektu (dni)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987352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liczba poddziałań w CT1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358202"/>
                  </a:ext>
                </a:extLst>
              </a:tr>
              <a:tr h="286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liczba umów w CT3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850132"/>
                  </a:ext>
                </a:extLst>
              </a:tr>
              <a:tr h="328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liczba umów w 2007-13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577883"/>
                  </a:ext>
                </a:extLst>
              </a:tr>
              <a:tr h="279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Średnia wartość dof. 2007-13  (mln zł)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665,0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58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9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Analiza segmentacyjna wnioskodawców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27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045114" y="607282"/>
            <a:ext cx="938591" cy="3755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Ogólnie</a:t>
            </a:r>
            <a:endParaRPr lang="pl-PL" dirty="0">
              <a:solidFill>
                <a:schemeClr val="bg1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graphicFrame>
        <p:nvGraphicFramePr>
          <p:cNvPr id="5" name="Tabela 4" descr="Tabela z opisem każdego segmentu, biorąc pod uwagę prawdopodobieństwo udziału podmiotów z danego segmentu w programach perspektywy 2021-2027, kluczowe wyzwania oraz możliwy kierunek działań po stronie administracji publicznej odpowiedzialnej za wdrażanie programów przyszłej perspektywy finansowej.  ">
            <a:extLst>
              <a:ext uri="{FF2B5EF4-FFF2-40B4-BE49-F238E27FC236}">
                <a16:creationId xmlns:a16="http://schemas.microsoft.com/office/drawing/2014/main" id="{54FFB0C7-CB29-4074-B2CE-E300DC5B7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17708"/>
              </p:ext>
            </p:extLst>
          </p:nvPr>
        </p:nvGraphicFramePr>
        <p:xfrm>
          <a:off x="389299" y="1389963"/>
          <a:ext cx="11271564" cy="5348945"/>
        </p:xfrm>
        <a:graphic>
          <a:graphicData uri="http://schemas.openxmlformats.org/drawingml/2006/table">
            <a:tbl>
              <a:tblPr firstRow="1" firstCol="1" bandRow="1"/>
              <a:tblGrid>
                <a:gridCol w="1386228">
                  <a:extLst>
                    <a:ext uri="{9D8B030D-6E8A-4147-A177-3AD203B41FA5}">
                      <a16:colId xmlns:a16="http://schemas.microsoft.com/office/drawing/2014/main" val="722607393"/>
                    </a:ext>
                  </a:extLst>
                </a:gridCol>
                <a:gridCol w="2020478">
                  <a:extLst>
                    <a:ext uri="{9D8B030D-6E8A-4147-A177-3AD203B41FA5}">
                      <a16:colId xmlns:a16="http://schemas.microsoft.com/office/drawing/2014/main" val="519898976"/>
                    </a:ext>
                  </a:extLst>
                </a:gridCol>
                <a:gridCol w="3218207">
                  <a:extLst>
                    <a:ext uri="{9D8B030D-6E8A-4147-A177-3AD203B41FA5}">
                      <a16:colId xmlns:a16="http://schemas.microsoft.com/office/drawing/2014/main" val="720020735"/>
                    </a:ext>
                  </a:extLst>
                </a:gridCol>
                <a:gridCol w="4646651">
                  <a:extLst>
                    <a:ext uri="{9D8B030D-6E8A-4147-A177-3AD203B41FA5}">
                      <a16:colId xmlns:a16="http://schemas.microsoft.com/office/drawing/2014/main" val="2198069310"/>
                    </a:ext>
                  </a:extLst>
                </a:gridCol>
              </a:tblGrid>
              <a:tr h="525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Segment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Prawdopodobieństwo udziału (2021-2027)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Kluczowe wyzwanie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Możliwy kierunek działań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27921"/>
                  </a:ext>
                </a:extLst>
              </a:tr>
              <a:tr h="5498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Dojrzali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Wysokie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Zwiększanie skuteczności aplikowania o wsparcie.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Działania ogólnosystemowe związane ułatwianiem aplikowania o wsparcie.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21139"/>
                  </a:ext>
                </a:extLst>
              </a:tr>
              <a:tr h="1060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Perspektywiczni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Średnie (warunkowane wynikami projektów z perspektywy 2014-2020)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Zachęcenie do kontynuowania działalności innowacyjnej.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Zwiększanie udziału podmiotów wdrażających wyniki prac B+R.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Promocja bezpośrednia (np. mailing, kontakt listowny lub telefoniczny), w zakresie kolejnych kroków w procesie innowacyjnym (przykładowe hasło promocyjne: „Projekt B+R i co dalej?”).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Wsparcie w zakresie możliwości skalowania projektów itp. </a:t>
                      </a: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264196"/>
                  </a:ext>
                </a:extLst>
              </a:tr>
              <a:tr h="703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Zniechęceni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Zachęcenie podmiotów z potencjałem do ponownej próby realizacji projektów B+R+I.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Ponowna analiza potencjału wnioskodawców.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Dedykowana komunikacja ukierunkowana na przekonanie podmiotów do ponownej próby realizacji projektów B+R+I.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Wsparcie w postaci takich instrumentów jak np. STEP oraz </a:t>
                      </a:r>
                      <a:r>
                        <a:rPr lang="pl-P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Innovation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Coach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Działania ogólnosystemowe związane ułatwianiem aplikowania o wsparcie.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48401"/>
                  </a:ext>
                </a:extLst>
              </a:tr>
              <a:tr h="1060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progu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Niskie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Zachęcenie podmiotów z potencjałem do ponownej próby realizacji projektów B+R+I. 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Zwiększanie skuteczności aplikowania.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19989"/>
                  </a:ext>
                </a:extLst>
              </a:tr>
              <a:tr h="882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Zdeterminowani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Bardzo wysokie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Zwiększanie udziału podmiotów wdrażających wyniki prac B+R.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Promocja bezpośrednia, w zakresie kolejnych kroków w procesie innowacyjnym „Projekt B+R i co dalej?”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Wsparcie w zakresie możliwości skalowania projektów itp.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428908"/>
                  </a:ext>
                </a:extLst>
              </a:tr>
              <a:tr h="174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JN i instytucje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Bardzo wysokie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Brak (ponad dotychczas realizowane)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83" marR="3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68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18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40274-86BF-4EA4-98A9-6510FF56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5427"/>
            <a:ext cx="12192000" cy="194701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 algn="ctr"/>
            <a:r>
              <a:rPr lang="pl-PL" b="1" dirty="0">
                <a:solidFill>
                  <a:schemeClr val="bg1"/>
                </a:solidFill>
              </a:rPr>
              <a:t>Weryfikacja „teorii zmiany” interwencji (Programu)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Wskazania na przyszłość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D3E15942-D16C-45DA-A3D7-E4E456A7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488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1022496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Rekomendacje 1 i 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29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88257" y="1478359"/>
            <a:ext cx="11318697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000" dirty="0"/>
              <a:t>W kolejnym okresie programowania niezbędne jest </a:t>
            </a:r>
            <a:r>
              <a:rPr lang="pl-PL" sz="2000" b="1" dirty="0">
                <a:solidFill>
                  <a:srgbClr val="FF0000"/>
                </a:solidFill>
              </a:rPr>
              <a:t>zasadnicze wzmocnienie wymiany informacji i doświadczeń</a:t>
            </a:r>
            <a:r>
              <a:rPr lang="pl-PL" sz="2000" dirty="0"/>
              <a:t> (najlepszych, ale także i niedobrych praktyk) w sferze oceny i nadzoru nad wdrażaniem projektów B+R </a:t>
            </a:r>
            <a:r>
              <a:rPr lang="pl-PL" sz="2000" b="1" dirty="0">
                <a:solidFill>
                  <a:srgbClr val="FF0000"/>
                </a:solidFill>
              </a:rPr>
              <a:t>pomiędzy instytucjami ze szczebla krajowego i regionalnego</a:t>
            </a:r>
            <a:r>
              <a:rPr lang="pl-PL" sz="2000" dirty="0">
                <a:solidFill>
                  <a:srgbClr val="222222"/>
                </a:solidFill>
                <a:latin typeface="Calibri" panose="020F0502020204030204" pitchFamily="34" charset="0"/>
              </a:rPr>
              <a:t>, a także z</a:t>
            </a:r>
            <a:r>
              <a:rPr lang="pl-PL" sz="2000" dirty="0"/>
              <a:t>organizowanie </a:t>
            </a:r>
            <a:r>
              <a:rPr lang="pl-PL" sz="2000" b="1" dirty="0">
                <a:solidFill>
                  <a:srgbClr val="FF0000"/>
                </a:solidFill>
              </a:rPr>
              <a:t>forum wymiany informacji i doświadczeń </a:t>
            </a:r>
            <a:r>
              <a:rPr lang="pl-PL" sz="2000" dirty="0"/>
              <a:t>pomiędzy kluczowymi instytucjami odpowiedzialnymi za wdrażanie działań wspierających w formie specjalnego forum dyskusyjnego, a także organizowanie okresowych spotkań o charakterze warsztatowo-dyskusyjnym z udziałem przedstawicieli kluczowych instytucji</a:t>
            </a:r>
            <a:r>
              <a:rPr lang="pl-PL" sz="2000" dirty="0">
                <a:solidFill>
                  <a:srgbClr val="222222"/>
                </a:solidFill>
                <a:latin typeface="Calibri" panose="020F0502020204030204" pitchFamily="34" charset="0"/>
              </a:rPr>
              <a:t> z poziomu krajowego i regionalnego.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000" dirty="0"/>
              <a:t>Należy </a:t>
            </a:r>
            <a:r>
              <a:rPr lang="pl-PL" sz="2000" b="1" dirty="0">
                <a:solidFill>
                  <a:srgbClr val="FF0000"/>
                </a:solidFill>
              </a:rPr>
              <a:t>kontynuować i poszerzać skalę </a:t>
            </a:r>
            <a:r>
              <a:rPr lang="pl-PL" sz="2000" dirty="0"/>
              <a:t>(liczba wspartych firm i przenalizowanych projektów) programów, w których jest analizowany potencjał firm do realizacji innowacyjnych projektów (w tym projektów badawczo-rozwojowych) oraz jest udzielane odpowiednie wsparcie informacyjno-doradcze tj. Innovation Coach oraz STEP.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1"/>
            <a:ext cx="12192000" cy="108712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Metody i techniki badawcze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3673E6F2-DE49-40EB-BE83-2DC3F37C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err="1">
                <a:solidFill>
                  <a:srgbClr val="7030A0"/>
                </a:solidFill>
                <a:latin typeface="Calibri" panose="020F0502020204030204" pitchFamily="34" charset="0"/>
              </a:rPr>
              <a:t>Desk</a:t>
            </a: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7030A0"/>
                </a:solidFill>
                <a:latin typeface="Calibri" panose="020F0502020204030204" pitchFamily="34" charset="0"/>
              </a:rPr>
              <a:t>research</a:t>
            </a: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l-PL" sz="2800" dirty="0"/>
              <a:t>– dokumenty strategiczne, programowe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Indywidualne wywiady pogłębione</a:t>
            </a:r>
            <a:r>
              <a:rPr lang="pl-PL" sz="2800" dirty="0"/>
              <a:t> (28)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Analizy społeczno-ekonomiczne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Analiza segmentacyjna </a:t>
            </a:r>
            <a:r>
              <a:rPr lang="pl-PL" sz="2800" dirty="0"/>
              <a:t>(metoda dodatkowa)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Studia przypadku </a:t>
            </a:r>
            <a:r>
              <a:rPr lang="pl-PL" sz="2800" dirty="0"/>
              <a:t>(metoda dodatkowa) (10)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7030A0"/>
                </a:solidFill>
                <a:latin typeface="Calibri" panose="020F0502020204030204" pitchFamily="34" charset="0"/>
              </a:rPr>
              <a:t>Panele eksperckie </a:t>
            </a:r>
            <a:r>
              <a:rPr lang="pl-PL" sz="2800" dirty="0"/>
              <a:t>(2)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0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1022496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Rekomendacje 3 i 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86871" y="1458406"/>
            <a:ext cx="11066929" cy="373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000" dirty="0"/>
              <a:t>W okresie 2021-2027 </a:t>
            </a:r>
            <a:r>
              <a:rPr lang="pl-PL" sz="2000" b="1" dirty="0">
                <a:solidFill>
                  <a:srgbClr val="FF0000"/>
                </a:solidFill>
              </a:rPr>
              <a:t>dla finansowania projektów w sferze B+R w ramach CP1 należy rozważyć albo rezygnację z linii demarkacyjnej albo uzgodnienie „miękkiej” demarkacji</a:t>
            </a:r>
            <a:r>
              <a:rPr lang="pl-PL" sz="2000" dirty="0"/>
              <a:t>, raczej w formie ogólnych wytycznych oraz z możliwością odmiennych rozwiązań dla poszczególnych regionów.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000" dirty="0"/>
              <a:t>Należy dokonać </a:t>
            </a:r>
            <a:r>
              <a:rPr lang="pl-PL" sz="2000" b="1" dirty="0">
                <a:solidFill>
                  <a:srgbClr val="FF0000"/>
                </a:solidFill>
              </a:rPr>
              <a:t>rozpoznania skali problemów, które mogą wystąpić w związku z wymaganą komercjalizacją wyników dofinansowanych projektów w okresie pandemii COVID-19</a:t>
            </a:r>
            <a:r>
              <a:rPr lang="pl-PL" sz="2000" dirty="0"/>
              <a:t>. Działanie to posłuży uruchomieniu środków zaradczych, szczególnie w przypadku kontynuacji negatywnego oddziaływania pandemii w bieżącym i kolejnym roku. Zależnie od zidentyfikowanej skali problemów celowe będzie rozważenie możliwych środków zaradczych, przy czym wydaje się, że najbardziej sensowym rozwiązaniem byłoby podjęcie odpowiednich działań, umożliwiających </a:t>
            </a:r>
            <a:r>
              <a:rPr lang="pl-PL" sz="2000" b="1" dirty="0">
                <a:solidFill>
                  <a:srgbClr val="FF0000"/>
                </a:solidFill>
              </a:rPr>
              <a:t>wydłużenie czasu przeznaczonego na wdrożenie / komercjalizację wyników.</a:t>
            </a:r>
          </a:p>
        </p:txBody>
      </p:sp>
    </p:spTree>
    <p:extLst>
      <p:ext uri="{BB962C8B-B14F-4D97-AF65-F5344CB8AC3E}">
        <p14:creationId xmlns:p14="http://schemas.microsoft.com/office/powerpoint/2010/main" val="3521897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1022496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Rekomendacje 5 i 6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31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52399" y="1380563"/>
            <a:ext cx="11454144" cy="489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900" dirty="0"/>
              <a:t>Dążąc do aktywizacji nowych podmiotów w zakresie działalności B+R+I, należy skierować się m.in. do </a:t>
            </a:r>
            <a:r>
              <a:rPr lang="pl-PL" sz="1900" b="1" dirty="0">
                <a:solidFill>
                  <a:srgbClr val="FF0000"/>
                </a:solidFill>
              </a:rPr>
              <a:t>wybranych przedsiębiorstw, nieskutecznie ubiegających się o wsparcie w ramach perspektywy 2014-2020</a:t>
            </a:r>
            <a:r>
              <a:rPr lang="pl-PL" sz="1900" dirty="0"/>
              <a:t>.</a:t>
            </a:r>
            <a:r>
              <a:rPr lang="pl-PL" sz="1900" b="1" dirty="0"/>
              <a:t> </a:t>
            </a:r>
            <a:r>
              <a:rPr lang="pl-PL" sz="1900" dirty="0"/>
              <a:t>Należy dokonać analizy danych na temat nieskutecznych wnioskodawców oraz wyróżnić w niej podmioty z potencjałem do prowadzenia działalności B+R+I, a także ustalić powody rezygnacji z ubiegania się o wsparcie po negatywnej ocenie wniosku lub powody rezygnacji z realizacji projektu. Warto rozważyć uruchomienie </a:t>
            </a:r>
            <a:r>
              <a:rPr lang="pl-PL" sz="1900" b="1" dirty="0">
                <a:solidFill>
                  <a:srgbClr val="FF0000"/>
                </a:solidFill>
              </a:rPr>
              <a:t>bezpośredniej, dedykowanej kampanii promocyjnej</a:t>
            </a:r>
            <a:r>
              <a:rPr lang="pl-PL" sz="1900" dirty="0"/>
              <a:t>, dotyczącej perspektywy 2021-2027. Treść komunikatów powinna być wypracowana m.in. po ustaleniu dokładnych powodów rezygnacji wnioskodawców z ubiegania się o dofinansowanie oraz wskazaniu np. zmian jakie mogłyby przy kolejnym aplikowaniu o wsparcie przełożyć się na sukces.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900" dirty="0"/>
              <a:t>Bieżące badanie, podobnie jak inne dotychczas zrealizowane, pozwalają jedynie na wstępną weryfikację „teorii zmiany” dla CT1. Dlatego też, dążąc do poznania odłożonych w czasie efektów wsparcia działalności B+R+I, należy </a:t>
            </a:r>
            <a:r>
              <a:rPr lang="pl-PL" sz="1900" b="1" dirty="0">
                <a:solidFill>
                  <a:srgbClr val="FF0000"/>
                </a:solidFill>
              </a:rPr>
              <a:t>powtórzyć przedmiotowe badanie w przyszłości, </a:t>
            </a:r>
            <a:r>
              <a:rPr lang="pl-PL" sz="1900" dirty="0"/>
              <a:t>poszerzając przy tym  jego zakres o analizy przyczynowe wsparcia, weryfikowane na poziomie wszystkich beneficjentów pomocy CT1, w tym z uwzględnieniem poziomu regionalnego.</a:t>
            </a:r>
          </a:p>
        </p:txBody>
      </p:sp>
    </p:spTree>
    <p:extLst>
      <p:ext uri="{BB962C8B-B14F-4D97-AF65-F5344CB8AC3E}">
        <p14:creationId xmlns:p14="http://schemas.microsoft.com/office/powerpoint/2010/main" val="1709664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 funduszy UE i Polski">
            <a:extLst>
              <a:ext uri="{FF2B5EF4-FFF2-40B4-BE49-F238E27FC236}">
                <a16:creationId xmlns:a16="http://schemas.microsoft.com/office/drawing/2014/main" id="{E91E8930-45B0-4D0C-A47A-910EBC5B87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6518"/>
            <a:ext cx="6021672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6" descr="Podziękowanie za uwagę, kierowane do słuchaczy wystąpienia.">
            <a:extLst>
              <a:ext uri="{FF2B5EF4-FFF2-40B4-BE49-F238E27FC236}">
                <a16:creationId xmlns:a16="http://schemas.microsoft.com/office/drawing/2014/main" id="{EDC0793A-0AF6-4AF1-9483-93409A45D5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65027"/>
            <a:ext cx="12192000" cy="3422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Dziękujemy za uwagę!</a:t>
            </a: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Zespół badawczy</a:t>
            </a:r>
          </a:p>
        </p:txBody>
      </p:sp>
    </p:spTree>
    <p:extLst>
      <p:ext uri="{BB962C8B-B14F-4D97-AF65-F5344CB8AC3E}">
        <p14:creationId xmlns:p14="http://schemas.microsoft.com/office/powerpoint/2010/main" val="315971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40274-86BF-4EA4-98A9-6510FF56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5427"/>
            <a:ext cx="12192000" cy="194701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68288" algn="ctr"/>
            <a:r>
              <a:rPr lang="pl-PL" b="1" dirty="0">
                <a:solidFill>
                  <a:schemeClr val="bg1"/>
                </a:solidFill>
              </a:rPr>
              <a:t>Weryfikacja „teorii zmiany” interwencji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Wyniki badania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D3E15942-D16C-45DA-A3D7-E4E456A7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2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chemat przedstawia zakładane relacje przyczynowo-skutkowe, jakie miały wystąpić w związku z uruchomieniem wsparcia w ramach CT1, w perspektywie finansowej 2014-2020. Relacje obejmują: 1. Problem i jego rozwiązanie, 2. Efekty bezpośrednie dla beneficjentów i otoczenia oraz 3. Efekty końcowe dla beneficjentów i otoczenia">
            <a:extLst>
              <a:ext uri="{FF2B5EF4-FFF2-40B4-BE49-F238E27FC236}">
                <a16:creationId xmlns:a16="http://schemas.microsoft.com/office/drawing/2014/main" id="{2ED0FC5F-E62A-4A1F-9E8E-206B63A3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3" y="10160"/>
            <a:ext cx="11870074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D6089F-1D77-41A9-AE0C-AE8BB532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76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 ze schematem wsparcia w ramach CT1, zaznaczonym elementem teorii zmiany dotyczącym wsparcia finansowego, inwestycyjnego oraz usług. Na rysunku przedstawiono wpływ wsparcia w ramach CT1 na działalność innowacyjną i prowadzenie prac B+R, przejawiający się m.in. wzrostem nakładów na działalność B+R  w przedsiębiorstwach i jednostkach naukowych.">
            <a:extLst>
              <a:ext uri="{FF2B5EF4-FFF2-40B4-BE49-F238E27FC236}">
                <a16:creationId xmlns:a16="http://schemas.microsoft.com/office/drawing/2014/main" id="{481F6259-9F7C-4EDC-B78D-DCD141DA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3" y="0"/>
            <a:ext cx="11870074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6DB29C-3C8B-4018-9C08-29D377CD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Teoria zmiany</a:t>
            </a:r>
          </a:p>
        </p:txBody>
      </p:sp>
    </p:spTree>
    <p:extLst>
      <p:ext uri="{BB962C8B-B14F-4D97-AF65-F5344CB8AC3E}">
        <p14:creationId xmlns:p14="http://schemas.microsoft.com/office/powerpoint/2010/main" val="33740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Pobudzanie działalności B+R+I (1)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7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261F65-4C1B-42DA-B6B6-DD5D79AC1676}"/>
              </a:ext>
            </a:extLst>
          </p:cNvPr>
          <p:cNvSpPr txBox="1"/>
          <p:nvPr/>
        </p:nvSpPr>
        <p:spPr>
          <a:xfrm>
            <a:off x="430696" y="1437865"/>
            <a:ext cx="11330608" cy="455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2000" b="1" u="sng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udzielane w ramach CT1 przekłada się na wzrost nakładów na B+R oraz liczbę firm prowadzących działalność B+R.</a:t>
            </a:r>
            <a:endParaRPr lang="pl-PL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Interwencje CT1 pozytywnie wpływają na wielkość nakładów B+R na poziomie całej gospodarki.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udzielonemu wsparciu udział nakładów sektora przedsiębiorstw na działalność B+R przekroczy próg 1% w relacji do PKB po roku 2021. Bez wsparcia unijnego udział ten byłby o 0,34 p.p. niższy.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Pozytywne oddziaływanie interwencji CT1 potwierdzają wyniki badań na poziomie mikro (wyniki analiz kontrfaktycznych oraz wyniki badań jakościowych)</a:t>
            </a: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wsparcia publicznego odsetek beneficjentów I OP POIR, ponoszących nakłady na B+R byłby w roku 2018 niższy o około 43 p.p. a wartość ponoszonych przez nich nakładów na B+R niższa średnio o blisko 6 mln zł. </a:t>
            </a:r>
          </a:p>
          <a:p>
            <a:pPr marL="800100" lvl="1" indent="-34290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−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Pozytywne efekty wsparcia dotyczą zarówno nakładów wewnętrznych (większy efekt w przypadku I OP POIR), jak i nakładów zewnętrznych (większy efekt w przypadku II OP POIR: „Bony na innowacje”).</a:t>
            </a:r>
          </a:p>
          <a:p>
            <a:pPr marL="342900" lvl="0" indent="-342900" algn="l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Projekty CT1 wpływają na wzrost liczby osób zaangażowanych w działalność B+R we wspartych firmach (I OP POIR nastąpiło podwojenie liczby personelu B+R), jednak przy niezmienionym poziomie zatrudnienia ogółem</a:t>
            </a:r>
            <a:r>
              <a:rPr lang="pl-PL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331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Pobudzanie działalności B+R+I (2)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8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CF0902-662E-41DF-8A49-4E57E8244ADE}"/>
              </a:ext>
            </a:extLst>
          </p:cNvPr>
          <p:cNvSpPr txBox="1"/>
          <p:nvPr/>
        </p:nvSpPr>
        <p:spPr>
          <a:xfrm>
            <a:off x="912201" y="1481550"/>
            <a:ext cx="9777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Odsetek podmiotów ponoszących nakłady na wewnętrzną lub zewnętrzną działalność B+R na tle grupy kontrolnej – wyniki dla beneficjentów I OP POIR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883A096-B89F-4B12-A062-FE18E43FF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53364"/>
              </p:ext>
            </p:extLst>
          </p:nvPr>
        </p:nvGraphicFramePr>
        <p:xfrm>
          <a:off x="769545" y="2342099"/>
          <a:ext cx="10338018" cy="544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246">
                  <a:extLst>
                    <a:ext uri="{9D8B030D-6E8A-4147-A177-3AD203B41FA5}">
                      <a16:colId xmlns:a16="http://schemas.microsoft.com/office/drawing/2014/main" val="3929004429"/>
                    </a:ext>
                  </a:extLst>
                </a:gridCol>
                <a:gridCol w="3446386">
                  <a:extLst>
                    <a:ext uri="{9D8B030D-6E8A-4147-A177-3AD203B41FA5}">
                      <a16:colId xmlns:a16="http://schemas.microsoft.com/office/drawing/2014/main" val="3367786161"/>
                    </a:ext>
                  </a:extLst>
                </a:gridCol>
                <a:gridCol w="3446386">
                  <a:extLst>
                    <a:ext uri="{9D8B030D-6E8A-4147-A177-3AD203B41FA5}">
                      <a16:colId xmlns:a16="http://schemas.microsoft.com/office/drawing/2014/main" val="4228210018"/>
                    </a:ext>
                  </a:extLst>
                </a:gridCol>
              </a:tblGrid>
              <a:tr h="16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Wewnętrzna lub zewnętrzna działalność B+R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>
                          <a:solidFill>
                            <a:sysClr val="windowText" lastClr="000000"/>
                          </a:solidFill>
                          <a:effectLst/>
                        </a:rPr>
                        <a:t>Wewnętrzna </a:t>
                      </a:r>
                      <a:br>
                        <a:rPr lang="pl-PL" sz="160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600">
                          <a:solidFill>
                            <a:sysClr val="windowText" lastClr="000000"/>
                          </a:solidFill>
                          <a:effectLst/>
                        </a:rPr>
                        <a:t>działalność B+R</a:t>
                      </a:r>
                      <a:endParaRPr lang="pl-PL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Zewnętrzna </a:t>
                      </a:r>
                      <a:br>
                        <a:rPr lang="pl-PL" sz="160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działalność B+R</a:t>
                      </a:r>
                      <a:endParaRPr lang="pl-PL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4567"/>
                  </a:ext>
                </a:extLst>
              </a:tr>
            </a:tbl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3E579F-028C-4831-A8CF-A93334ED6D67}"/>
              </a:ext>
            </a:extLst>
          </p:cNvPr>
          <p:cNvSpPr txBox="1"/>
          <p:nvPr/>
        </p:nvSpPr>
        <p:spPr>
          <a:xfrm>
            <a:off x="241544" y="6268065"/>
            <a:ext cx="11432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podstawie: Badanie ewaluacyjne pomocy publicznej udzielanej w ramach Rozporządzenia Ministra Nauki i Szkolnictwa Wyższego w sprawie warunków i trybu udzielania pomocy publicznej i pomocy de minimis za pośrednictwem Narodowego Centrum Badań i Rozwoju – NCBR, 2020.</a:t>
            </a:r>
          </a:p>
        </p:txBody>
      </p:sp>
      <p:pic>
        <p:nvPicPr>
          <p:cNvPr id="5" name="Obraz 4" descr="Wykres liniowy przedstawia procentowy rozkład beneficjentów I osi POIR, ponoszących nakłady na wewnętrzną lub zewnętrzną działalność B+R na tle grupy kontrolnej. Widoczny trend wzrostu w grupie beneficjentów oraz spadkowy w grupie kontrolnej. ">
            <a:extLst>
              <a:ext uri="{FF2B5EF4-FFF2-40B4-BE49-F238E27FC236}">
                <a16:creationId xmlns:a16="http://schemas.microsoft.com/office/drawing/2014/main" id="{36D2FACD-696F-49EB-921A-9734A343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5" y="2959573"/>
            <a:ext cx="3270021" cy="3132000"/>
          </a:xfrm>
          <a:prstGeom prst="rect">
            <a:avLst/>
          </a:prstGeom>
        </p:spPr>
      </p:pic>
      <p:pic>
        <p:nvPicPr>
          <p:cNvPr id="7" name="Obraz 6" descr="Wykres liniowy przedstawia procentowy rozkład beneficjentów I osi POIR, ponoszących nakłady na wewnętrzną działalność B+R na tle grupy kontrolnej. Widoczny trend wzrostu w grupie beneficjentów oraz spadkowy w grupie kontrolnej. ">
            <a:extLst>
              <a:ext uri="{FF2B5EF4-FFF2-40B4-BE49-F238E27FC236}">
                <a16:creationId xmlns:a16="http://schemas.microsoft.com/office/drawing/2014/main" id="{AEDF4205-9936-411E-BAB7-945DE220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91" y="2959573"/>
            <a:ext cx="3259403" cy="3132000"/>
          </a:xfrm>
          <a:prstGeom prst="rect">
            <a:avLst/>
          </a:prstGeom>
        </p:spPr>
      </p:pic>
      <p:pic>
        <p:nvPicPr>
          <p:cNvPr id="10" name="Obraz 9" descr="Wykres liniowy przedstawia procentowy rozkład beneficjentów I osi POIR, ponoszących nakłady na zewnętrzną działalność B+R na tle grupy kontrolnej. Widoczny trend wzrostu w grupie beneficjentów oraz spadkowy w grupie kontrolnej.">
            <a:extLst>
              <a:ext uri="{FF2B5EF4-FFF2-40B4-BE49-F238E27FC236}">
                <a16:creationId xmlns:a16="http://schemas.microsoft.com/office/drawing/2014/main" id="{3A896B29-BB46-4BBC-AA16-76BF38D7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675" y="2959573"/>
            <a:ext cx="327049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85152-977C-4163-963D-FEC38D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58"/>
            <a:ext cx="10913165" cy="1080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268288"/>
            <a:r>
              <a:rPr lang="pl-PL" b="1" dirty="0">
                <a:solidFill>
                  <a:schemeClr val="bg1"/>
                </a:solidFill>
              </a:rPr>
              <a:t>Pobudzanie działalności B+R+I (3)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7BD9E-9994-42A8-991C-44BB9F3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2D38-02B6-46AA-A7F7-47DE94434F63}" type="slidenum">
              <a:rPr lang="pl-PL" smtClean="0"/>
              <a:t>9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F72E17-9E0B-435B-AF77-8E55D4165F4C}"/>
              </a:ext>
            </a:extLst>
          </p:cNvPr>
          <p:cNvSpPr txBox="1"/>
          <p:nvPr/>
        </p:nvSpPr>
        <p:spPr>
          <a:xfrm>
            <a:off x="11107563" y="613322"/>
            <a:ext cx="8136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❶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FA1BDF-E1B0-41AA-92BC-CC0101E49FC7}"/>
              </a:ext>
            </a:extLst>
          </p:cNvPr>
          <p:cNvSpPr txBox="1"/>
          <p:nvPr/>
        </p:nvSpPr>
        <p:spPr>
          <a:xfrm>
            <a:off x="10982667" y="275378"/>
            <a:ext cx="106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Teoria zmiany</a:t>
            </a:r>
            <a:endParaRPr lang="en-GB" sz="1200" dirty="0"/>
          </a:p>
        </p:txBody>
      </p:sp>
      <p:pic>
        <p:nvPicPr>
          <p:cNvPr id="7" name="Obraz 6" descr="Wykres pokazuje wpływ interwencji na nakłady sektora przedsiębiorstw na działalność B+R w relacji do PKB w latach 2015-2023. Od 2015 r. wzrosły one od 0,47% do 1,15% w 2023 r. w scenariuszu z funduszami UE i 0,92%, w scenariuszu bez funduszy.&#10;">
            <a:extLst>
              <a:ext uri="{FF2B5EF4-FFF2-40B4-BE49-F238E27FC236}">
                <a16:creationId xmlns:a16="http://schemas.microsoft.com/office/drawing/2014/main" id="{7A95A880-C410-4A83-997B-34B5F796CC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96" y="2584358"/>
            <a:ext cx="5863418" cy="2806547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5CF0902-662E-41DF-8A49-4E57E8244ADE}"/>
              </a:ext>
            </a:extLst>
          </p:cNvPr>
          <p:cNvSpPr txBox="1"/>
          <p:nvPr/>
        </p:nvSpPr>
        <p:spPr>
          <a:xfrm>
            <a:off x="6044318" y="1682200"/>
            <a:ext cx="5309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Wpływ interwencji na nakłady sektora przedsiębiorstw na działalność B+R w relacji do PKB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(analizy makro)</a:t>
            </a:r>
          </a:p>
        </p:txBody>
      </p:sp>
      <p:pic>
        <p:nvPicPr>
          <p:cNvPr id="5" name="Obraz 4" descr="Wykres liniowy przedstawia wartość średnich nakładów na działalność B+R beneficjentów I Osi priorytetowej POIR na tle grupy kontrolnej, w odniesieniu do nakładów na wewnętrzną lub zewnętrzną działalność B+R, w latach 2014-2018. Widoczny trend wzrostu w grupie beneficjentów oraz brak zasadniczych różnic w grupie kontrolnej.">
            <a:extLst>
              <a:ext uri="{FF2B5EF4-FFF2-40B4-BE49-F238E27FC236}">
                <a16:creationId xmlns:a16="http://schemas.microsoft.com/office/drawing/2014/main" id="{6D0A0FC5-40CE-4963-9180-F2B84853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77" y="2698966"/>
            <a:ext cx="4554107" cy="24142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775652-3809-4930-A5AC-C0244F9B9B79}"/>
              </a:ext>
            </a:extLst>
          </p:cNvPr>
          <p:cNvSpPr txBox="1"/>
          <p:nvPr/>
        </p:nvSpPr>
        <p:spPr>
          <a:xfrm>
            <a:off x="576470" y="1704432"/>
            <a:ext cx="4651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Wpływ interwencji na nakłady na działalność B+R beneficjentów I osi priorytetowej POIR (analizy kontrfaktyczne)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33425C-720B-459A-B997-2C070BEA47A8}"/>
              </a:ext>
            </a:extLst>
          </p:cNvPr>
          <p:cNvSpPr txBox="1"/>
          <p:nvPr/>
        </p:nvSpPr>
        <p:spPr>
          <a:xfrm>
            <a:off x="673877" y="5402613"/>
            <a:ext cx="4748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podstawie: Badanie ewaluacyjne pomocy publicznej udzielanej w ramach Rozporządzenia Ministra Nauki i Szkolnictwa Wyższego w sprawie warunków i trybu udzielania pomocy publicznej i pomocy de minimis za pośrednictwem Narodowego Centrum Badań i Rozwoju – NCBR, 2020.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6EF667-7CAC-4053-831E-F59E4C9F3EC6}"/>
              </a:ext>
            </a:extLst>
          </p:cNvPr>
          <p:cNvSpPr txBox="1"/>
          <p:nvPr/>
        </p:nvSpPr>
        <p:spPr>
          <a:xfrm>
            <a:off x="6044317" y="5402613"/>
            <a:ext cx="4111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157157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3370</Words>
  <Application>Microsoft Office PowerPoint</Application>
  <PresentationFormat>Panoramiczny</PresentationFormat>
  <Paragraphs>325</Paragraphs>
  <Slides>32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Motyw pakietu Office</vt:lpstr>
      <vt:lpstr>Wpływ wsparcia działalności badawczo-rozwojowej w polityce spójności 2014-2020 na konkurencyjność i innowacyjność gospodarki – I etap: badanie w trakcie wdrażania”  Podsumowanie wyników badania</vt:lpstr>
      <vt:lpstr>Cele programowe (punkt odniesienia ewaluacji)</vt:lpstr>
      <vt:lpstr>Metody i techniki badawcze</vt:lpstr>
      <vt:lpstr>Weryfikacja „teorii zmiany” interwencji → Wyniki badania</vt:lpstr>
      <vt:lpstr>s</vt:lpstr>
      <vt:lpstr>Teoria zmiany</vt:lpstr>
      <vt:lpstr>Pobudzanie działalności B+R+I (1)</vt:lpstr>
      <vt:lpstr>Pobudzanie działalności B+R+I (2) </vt:lpstr>
      <vt:lpstr>Pobudzanie działalności B+R+I (3)</vt:lpstr>
      <vt:lpstr>Pobudzanie działalności B+R+I (4)</vt:lpstr>
      <vt:lpstr>Teoria zmiany</vt:lpstr>
      <vt:lpstr>Współpraca w działalności B+R+I (1)</vt:lpstr>
      <vt:lpstr>Współpraca w działalności B+R+I (2)</vt:lpstr>
      <vt:lpstr>Teoria zmiany</vt:lpstr>
      <vt:lpstr>Zastosowanie wyników działalności B+R+I (1)</vt:lpstr>
      <vt:lpstr>Zastosowanie wyników działalności B+R+I (2)</vt:lpstr>
      <vt:lpstr>Teoria zmiany</vt:lpstr>
      <vt:lpstr>Skutki wdrożeń B+R+I</vt:lpstr>
      <vt:lpstr>Teoria zmiany</vt:lpstr>
      <vt:lpstr>Zmiana potencjału do realizacji i wspierania B+R+I</vt:lpstr>
      <vt:lpstr>Efekty wsparcia  - fotografia na podstawie studiów przypadku</vt:lpstr>
      <vt:lpstr>Teoria zmiany</vt:lpstr>
      <vt:lpstr>Skutki stosowania instrumentów finansowych</vt:lpstr>
      <vt:lpstr>„Czarny łabędź” – skutki COVID-19</vt:lpstr>
      <vt:lpstr>Podsumowanie – bariery w realizacji wsparcia B+R+I</vt:lpstr>
      <vt:lpstr>Analiza segmentacyjna wnioskodawców</vt:lpstr>
      <vt:lpstr>Analiza segmentacyjna wnioskodawców</vt:lpstr>
      <vt:lpstr>Weryfikacja „teorii zmiany” interwencji (Programu) → Wskazania na przyszłość</vt:lpstr>
      <vt:lpstr>Rekomendacje 1 i 2</vt:lpstr>
      <vt:lpstr>Rekomendacje 3 i 4</vt:lpstr>
      <vt:lpstr>Rekomendacje 5 i 6</vt:lpstr>
      <vt:lpstr> Dziękujemy za uwagę!     Zespół badawczy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Oska</dc:creator>
  <cp:lastModifiedBy>Marlena Skrzypczak</cp:lastModifiedBy>
  <cp:revision>121</cp:revision>
  <dcterms:created xsi:type="dcterms:W3CDTF">2020-08-25T18:07:05Z</dcterms:created>
  <dcterms:modified xsi:type="dcterms:W3CDTF">2021-06-09T10:19:43Z</dcterms:modified>
</cp:coreProperties>
</file>