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78" r:id="rId5"/>
    <p:sldId id="279" r:id="rId6"/>
    <p:sldId id="283" r:id="rId7"/>
    <p:sldId id="280" r:id="rId8"/>
    <p:sldId id="281" r:id="rId9"/>
    <p:sldId id="282" r:id="rId10"/>
    <p:sldId id="270" r:id="rId11"/>
    <p:sldId id="271" r:id="rId12"/>
    <p:sldId id="272" r:id="rId13"/>
    <p:sldId id="286" r:id="rId14"/>
    <p:sldId id="287" r:id="rId15"/>
    <p:sldId id="273" r:id="rId16"/>
    <p:sldId id="275" r:id="rId17"/>
    <p:sldId id="277" r:id="rId18"/>
    <p:sldId id="284" r:id="rId19"/>
    <p:sldId id="26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18CAE2-4803-D79F-9E18-A6CFADA94826}" name="Marlena Skrzypczak" initials="MS" userId="bdcc120a41bc404a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to Microsoft" initials="KM" lastIdx="22" clrIdx="0">
    <p:extLst>
      <p:ext uri="{19B8F6BF-5375-455C-9EA6-DF929625EA0E}">
        <p15:presenceInfo xmlns:p15="http://schemas.microsoft.com/office/powerpoint/2012/main" userId="fabcc2355c8c13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3800" autoAdjust="0"/>
  </p:normalViewPr>
  <p:slideViewPr>
    <p:cSldViewPr snapToGrid="0">
      <p:cViewPr>
        <p:scale>
          <a:sx n="66" d="100"/>
          <a:sy n="66" d="100"/>
        </p:scale>
        <p:origin x="720" y="906"/>
      </p:cViewPr>
      <p:guideLst/>
    </p:cSldViewPr>
  </p:slideViewPr>
  <p:outlineViewPr>
    <p:cViewPr>
      <p:scale>
        <a:sx n="33" d="100"/>
        <a:sy n="33" d="100"/>
      </p:scale>
      <p:origin x="0" y="-36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Beneficjenci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'[wykresy_ben (1).xlsx]Arkusz1'!$M$626</c:f>
              <c:strCache>
                <c:ptCount val="1"/>
                <c:pt idx="0">
                  <c:v>nie wiem/trudno powiedzieć</c:v>
                </c:pt>
              </c:strCache>
            </c:strRef>
          </c:tx>
          <c:spPr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'[wykresy_ben (1).xlsx]Arkusz1'!$N$625:$Q$625</c:f>
              <c:strCache>
                <c:ptCount val="4"/>
                <c:pt idx="0">
                  <c:v>Program Dostępność Plus trwale włącza/ył problematykę dostępności do praktyki funkcjonowania instytucji publicznych  </c:v>
                </c:pt>
                <c:pt idx="1">
                  <c:v>Program Dostępność Plus zwrócił uwagę społeczeństwa na problem dostępności dla osób z niepełnosprawnościami</c:v>
                </c:pt>
                <c:pt idx="2">
                  <c:v>Dzięki Programowi Dostępność Plus przestrzeń publiczna staje się bardziej przyjazna obywatelom z niepełnosprawnościami</c:v>
                </c:pt>
                <c:pt idx="3">
                  <c:v>Dzięki Programowi Dostępność Plus instytucje państwowe stają się bardziej dostępne dla obywateli z niepełnosprawnościami</c:v>
                </c:pt>
              </c:strCache>
            </c:strRef>
          </c:cat>
          <c:val>
            <c:numRef>
              <c:f>'[wykresy_ben (1).xlsx]Arkusz1'!$N$626:$Q$626</c:f>
              <c:numCache>
                <c:formatCode>0%</c:formatCode>
                <c:ptCount val="4"/>
                <c:pt idx="0">
                  <c:v>6.5217391304347824E-2</c:v>
                </c:pt>
                <c:pt idx="1">
                  <c:v>7.9710144927536225E-2</c:v>
                </c:pt>
                <c:pt idx="2">
                  <c:v>6.5217391304347824E-2</c:v>
                </c:pt>
                <c:pt idx="3">
                  <c:v>9.420289855072464E-2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6-4CE6-B758-1CBF2C3CCBC4}"/>
            </c:ext>
          </c:extLst>
        </c:ser>
        <c:ser>
          <c:idx val="1"/>
          <c:order val="1"/>
          <c:tx>
            <c:strRef>
              <c:f>'[wykresy_ben (1).xlsx]Arkusz1'!$M$627</c:f>
              <c:strCache>
                <c:ptCount val="1"/>
                <c:pt idx="0">
                  <c:v>zdecydowanie się nie zgadzam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'[wykresy_ben (1).xlsx]Arkusz1'!$N$625:$Q$625</c:f>
              <c:strCache>
                <c:ptCount val="4"/>
                <c:pt idx="0">
                  <c:v>Program Dostępność Plus trwale włącza/ył problematykę dostępności do praktyki funkcjonowania instytucji publicznych  </c:v>
                </c:pt>
                <c:pt idx="1">
                  <c:v>Program Dostępność Plus zwrócił uwagę społeczeństwa na problem dostępności dla osób z niepełnosprawnościami</c:v>
                </c:pt>
                <c:pt idx="2">
                  <c:v>Dzięki Programowi Dostępność Plus przestrzeń publiczna staje się bardziej przyjazna obywatelom z niepełnosprawnościami</c:v>
                </c:pt>
                <c:pt idx="3">
                  <c:v>Dzięki Programowi Dostępność Plus instytucje państwowe stają się bardziej dostępne dla obywateli z niepełnosprawnościami</c:v>
                </c:pt>
              </c:strCache>
            </c:strRef>
          </c:cat>
          <c:val>
            <c:numRef>
              <c:f>'[wykresy_ben (1).xlsx]Arkusz1'!$N$627:$Q$627</c:f>
              <c:numCache>
                <c:formatCode>0%</c:formatCode>
                <c:ptCount val="4"/>
                <c:pt idx="0">
                  <c:v>7.246376811594203E-3</c:v>
                </c:pt>
                <c:pt idx="1">
                  <c:v>3.6231884057971016E-2</c:v>
                </c:pt>
                <c:pt idx="2">
                  <c:v>1.4492753623188406E-2</c:v>
                </c:pt>
                <c:pt idx="3">
                  <c:v>7.246376811594203E-3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6-4CE6-B758-1CBF2C3CCBC4}"/>
            </c:ext>
          </c:extLst>
        </c:ser>
        <c:ser>
          <c:idx val="2"/>
          <c:order val="2"/>
          <c:tx>
            <c:strRef>
              <c:f>'[wykresy_ben (1).xlsx]Arkusz1'!$M$628</c:f>
              <c:strCache>
                <c:ptCount val="1"/>
                <c:pt idx="0">
                  <c:v>raczej się nie zgadzam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'[wykresy_ben (1).xlsx]Arkusz1'!$N$625:$Q$625</c:f>
              <c:strCache>
                <c:ptCount val="4"/>
                <c:pt idx="0">
                  <c:v>Program Dostępność Plus trwale włącza/ył problematykę dostępności do praktyki funkcjonowania instytucji publicznych  </c:v>
                </c:pt>
                <c:pt idx="1">
                  <c:v>Program Dostępność Plus zwrócił uwagę społeczeństwa na problem dostępności dla osób z niepełnosprawnościami</c:v>
                </c:pt>
                <c:pt idx="2">
                  <c:v>Dzięki Programowi Dostępność Plus przestrzeń publiczna staje się bardziej przyjazna obywatelom z niepełnosprawnościami</c:v>
                </c:pt>
                <c:pt idx="3">
                  <c:v>Dzięki Programowi Dostępność Plus instytucje państwowe stają się bardziej dostępne dla obywateli z niepełnosprawnościami</c:v>
                </c:pt>
              </c:strCache>
            </c:strRef>
          </c:cat>
          <c:val>
            <c:numRef>
              <c:f>'[wykresy_ben (1).xlsx]Arkusz1'!$N$628:$Q$628</c:f>
              <c:numCache>
                <c:formatCode>0%</c:formatCode>
                <c:ptCount val="4"/>
                <c:pt idx="0">
                  <c:v>2.8985507246376812E-2</c:v>
                </c:pt>
                <c:pt idx="1">
                  <c:v>8.6956521739130432E-2</c:v>
                </c:pt>
                <c:pt idx="2">
                  <c:v>5.0724637681159424E-2</c:v>
                </c:pt>
                <c:pt idx="3">
                  <c:v>5.0724637681159424E-2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A6-4CE6-B758-1CBF2C3CCBC4}"/>
            </c:ext>
          </c:extLst>
        </c:ser>
        <c:ser>
          <c:idx val="3"/>
          <c:order val="3"/>
          <c:tx>
            <c:strRef>
              <c:f>'[wykresy_ben (1).xlsx]Arkusz1'!$M$629</c:f>
              <c:strCache>
                <c:ptCount val="1"/>
                <c:pt idx="0">
                  <c:v>raczej się zgadzam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'[wykresy_ben (1).xlsx]Arkusz1'!$N$625:$Q$625</c:f>
              <c:strCache>
                <c:ptCount val="4"/>
                <c:pt idx="0">
                  <c:v>Program Dostępność Plus trwale włącza/ył problematykę dostępności do praktyki funkcjonowania instytucji publicznych  </c:v>
                </c:pt>
                <c:pt idx="1">
                  <c:v>Program Dostępność Plus zwrócił uwagę społeczeństwa na problem dostępności dla osób z niepełnosprawnościami</c:v>
                </c:pt>
                <c:pt idx="2">
                  <c:v>Dzięki Programowi Dostępność Plus przestrzeń publiczna staje się bardziej przyjazna obywatelom z niepełnosprawnościami</c:v>
                </c:pt>
                <c:pt idx="3">
                  <c:v>Dzięki Programowi Dostępność Plus instytucje państwowe stają się bardziej dostępne dla obywateli z niepełnosprawnościami</c:v>
                </c:pt>
              </c:strCache>
            </c:strRef>
          </c:cat>
          <c:val>
            <c:numRef>
              <c:f>'[wykresy_ben (1).xlsx]Arkusz1'!$N$629:$Q$629</c:f>
              <c:numCache>
                <c:formatCode>0%</c:formatCode>
                <c:ptCount val="4"/>
                <c:pt idx="0">
                  <c:v>0.56521739130434778</c:v>
                </c:pt>
                <c:pt idx="1">
                  <c:v>0.39130434782608697</c:v>
                </c:pt>
                <c:pt idx="2">
                  <c:v>0.54347826086956519</c:v>
                </c:pt>
                <c:pt idx="3">
                  <c:v>0.48550724637681159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A6-4CE6-B758-1CBF2C3CCBC4}"/>
            </c:ext>
          </c:extLst>
        </c:ser>
        <c:ser>
          <c:idx val="4"/>
          <c:order val="4"/>
          <c:tx>
            <c:strRef>
              <c:f>'[wykresy_ben (1).xlsx]Arkusz1'!$M$630</c:f>
              <c:strCache>
                <c:ptCount val="1"/>
                <c:pt idx="0">
                  <c:v>zdecydowanie się zgadzam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'[wykresy_ben (1).xlsx]Arkusz1'!$N$625:$Q$625</c:f>
              <c:strCache>
                <c:ptCount val="4"/>
                <c:pt idx="0">
                  <c:v>Program Dostępność Plus trwale włącza/ył problematykę dostępności do praktyki funkcjonowania instytucji publicznych  </c:v>
                </c:pt>
                <c:pt idx="1">
                  <c:v>Program Dostępność Plus zwrócił uwagę społeczeństwa na problem dostępności dla osób z niepełnosprawnościami</c:v>
                </c:pt>
                <c:pt idx="2">
                  <c:v>Dzięki Programowi Dostępność Plus przestrzeń publiczna staje się bardziej przyjazna obywatelom z niepełnosprawnościami</c:v>
                </c:pt>
                <c:pt idx="3">
                  <c:v>Dzięki Programowi Dostępność Plus instytucje państwowe stają się bardziej dostępne dla obywateli z niepełnosprawnościami</c:v>
                </c:pt>
              </c:strCache>
            </c:strRef>
          </c:cat>
          <c:val>
            <c:numRef>
              <c:f>'[wykresy_ben (1).xlsx]Arkusz1'!$N$630:$Q$630</c:f>
              <c:numCache>
                <c:formatCode>0%</c:formatCode>
                <c:ptCount val="4"/>
                <c:pt idx="0">
                  <c:v>0.33333333333333331</c:v>
                </c:pt>
                <c:pt idx="1">
                  <c:v>0.40579710144927539</c:v>
                </c:pt>
                <c:pt idx="2">
                  <c:v>0.32608695652173914</c:v>
                </c:pt>
                <c:pt idx="3">
                  <c:v>0.36231884057971014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A6-4CE6-B758-1CBF2C3CC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240832"/>
        <c:axId val="283185288"/>
      </c:barChart>
      <c:catAx>
        <c:axId val="28524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3185288"/>
        <c:crosses val="autoZero"/>
        <c:auto val="1"/>
        <c:lblAlgn val="ctr"/>
        <c:lblOffset val="100"/>
        <c:noMultiLvlLbl val="0"/>
      </c:catAx>
      <c:valAx>
        <c:axId val="283185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524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574B-477C-B144-96F0C92A13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574B-477C-B144-96F0C92A13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574B-477C-B144-96F0C92A13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574B-477C-B144-96F0C92A13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Arkusz1!$G$495:$G$498</c:f>
              <c:strCache>
                <c:ptCount val="4"/>
                <c:pt idx="0">
                  <c:v>lepiej teraz rozumiemy potrzeby osób z niepełnosprawnościami</c:v>
                </c:pt>
                <c:pt idx="1">
                  <c:v>staramy się wdrażać zdobytą wiedze także w innych działaniach naszej organizacji</c:v>
                </c:pt>
                <c:pt idx="2">
                  <c:v>zwiększyła się nasza wrażliwość na potrzeby osób z niepełnosprawnościami</c:v>
                </c:pt>
                <c:pt idx="3">
                  <c:v>zwiększyła się nasza wiedza dot. dostępnośc</c:v>
                </c:pt>
              </c:strCache>
            </c:strRef>
          </c:cat>
          <c:val>
            <c:numRef>
              <c:f>Arkusz1!$J$495:$J$498</c:f>
              <c:numCache>
                <c:formatCode>0%</c:formatCode>
                <c:ptCount val="4"/>
                <c:pt idx="0">
                  <c:v>0.53</c:v>
                </c:pt>
                <c:pt idx="1">
                  <c:v>0.6</c:v>
                </c:pt>
                <c:pt idx="2">
                  <c:v>0.62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4B-477C-B144-96F0C92A1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83186464"/>
        <c:axId val="283186856"/>
      </c:barChart>
      <c:catAx>
        <c:axId val="28318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3186856"/>
        <c:crosses val="autoZero"/>
        <c:auto val="1"/>
        <c:lblAlgn val="ctr"/>
        <c:lblOffset val="100"/>
        <c:noMultiLvlLbl val="0"/>
      </c:catAx>
      <c:valAx>
        <c:axId val="283186856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31864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Arkusz1!$L$13</c:f>
              <c:strCache>
                <c:ptCount val="1"/>
                <c:pt idx="0">
                  <c:v>zdecydowanie się zgadzam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Arkusz1!$M$12:$T$12</c:f>
              <c:strCache>
                <c:ptCount val="8"/>
                <c:pt idx="0">
                  <c:v>Dzięki udziałowi w projekcie podjąłem/ęłam nową, inną pracę lub awansowałem/am</c:v>
                </c:pt>
                <c:pt idx="1">
                  <c:v>Udział w projekcie zwiększył moją pewność siebie/wiarę we własne siły</c:v>
                </c:pt>
                <c:pt idx="2">
                  <c:v>Dzięki projektowi jestem osobą bardziej niezależną w życiu codziennym</c:v>
                </c:pt>
                <c:pt idx="3">
                  <c:v>Zastosowany w ramach projektu rodzaj wsparcia przełoży się na poprawę sytuacji osób z niepełnosprawnościami</c:v>
                </c:pt>
                <c:pt idx="4">
                  <c:v>Zdobytą wiedzę miałem okazję wykorzystać w praktyce</c:v>
                </c:pt>
                <c:pt idx="5">
                  <c:v>Dzięki projektowi podniosłem/am swoje umiejętności w zakresie świadczenia usług dla osób z niepełnosprawnościami</c:v>
                </c:pt>
                <c:pt idx="6">
                  <c:v>Udział w projekcie zwiększył moją wrażliwość na potrzeby osób z niepełnosprawnościami</c:v>
                </c:pt>
                <c:pt idx="7">
                  <c:v>Dzięki projektowi zwiększyła się moja świadomość potrzeb osób z niepełnosprawnościami</c:v>
                </c:pt>
              </c:strCache>
            </c:strRef>
          </c:cat>
          <c:val>
            <c:numRef>
              <c:f>Arkusz1!$M$13:$T$13</c:f>
              <c:numCache>
                <c:formatCode>0%</c:formatCode>
                <c:ptCount val="8"/>
                <c:pt idx="0">
                  <c:v>5.6603773584905669E-2</c:v>
                </c:pt>
                <c:pt idx="1">
                  <c:v>0.15251572327044025</c:v>
                </c:pt>
                <c:pt idx="2">
                  <c:v>0.17647058823529413</c:v>
                </c:pt>
                <c:pt idx="3">
                  <c:v>0.35613207547169812</c:v>
                </c:pt>
                <c:pt idx="4">
                  <c:v>0.38215962441314555</c:v>
                </c:pt>
                <c:pt idx="5">
                  <c:v>0.47484276729559755</c:v>
                </c:pt>
                <c:pt idx="6">
                  <c:v>0.54402515723270439</c:v>
                </c:pt>
                <c:pt idx="7">
                  <c:v>0.58647798742138368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8-4AEC-A495-875B86B3436D}"/>
            </c:ext>
          </c:extLst>
        </c:ser>
        <c:ser>
          <c:idx val="1"/>
          <c:order val="1"/>
          <c:tx>
            <c:strRef>
              <c:f>Arkusz1!$L$14</c:f>
              <c:strCache>
                <c:ptCount val="1"/>
                <c:pt idx="0">
                  <c:v>raczej się zgadzam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Arkusz1!$M$12:$T$12</c:f>
              <c:strCache>
                <c:ptCount val="8"/>
                <c:pt idx="0">
                  <c:v>Dzięki udziałowi w projekcie podjąłem/ęłam nową, inną pracę lub awansowałem/am</c:v>
                </c:pt>
                <c:pt idx="1">
                  <c:v>Udział w projekcie zwiększył moją pewność siebie/wiarę we własne siły</c:v>
                </c:pt>
                <c:pt idx="2">
                  <c:v>Dzięki projektowi jestem osobą bardziej niezależną w życiu codziennym</c:v>
                </c:pt>
                <c:pt idx="3">
                  <c:v>Zastosowany w ramach projektu rodzaj wsparcia przełoży się na poprawę sytuacji osób z niepełnosprawnościami</c:v>
                </c:pt>
                <c:pt idx="4">
                  <c:v>Zdobytą wiedzę miałem okazję wykorzystać w praktyce</c:v>
                </c:pt>
                <c:pt idx="5">
                  <c:v>Dzięki projektowi podniosłem/am swoje umiejętności w zakresie świadczenia usług dla osób z niepełnosprawnościami</c:v>
                </c:pt>
                <c:pt idx="6">
                  <c:v>Udział w projekcie zwiększył moją wrażliwość na potrzeby osób z niepełnosprawnościami</c:v>
                </c:pt>
                <c:pt idx="7">
                  <c:v>Dzięki projektowi zwiększyła się moja świadomość potrzeb osób z niepełnosprawnościami</c:v>
                </c:pt>
              </c:strCache>
            </c:strRef>
          </c:cat>
          <c:val>
            <c:numRef>
              <c:f>Arkusz1!$M$14:$T$14</c:f>
              <c:numCache>
                <c:formatCode>0%</c:formatCode>
                <c:ptCount val="8"/>
                <c:pt idx="0">
                  <c:v>5.4245283018867926E-2</c:v>
                </c:pt>
                <c:pt idx="1">
                  <c:v>0.34040880503144655</c:v>
                </c:pt>
                <c:pt idx="2">
                  <c:v>0.17647058823529413</c:v>
                </c:pt>
                <c:pt idx="3">
                  <c:v>0.38443396226415094</c:v>
                </c:pt>
                <c:pt idx="4">
                  <c:v>0.37746478873239442</c:v>
                </c:pt>
                <c:pt idx="5">
                  <c:v>0.36242138364779874</c:v>
                </c:pt>
                <c:pt idx="6">
                  <c:v>0.28694968553459121</c:v>
                </c:pt>
                <c:pt idx="7">
                  <c:v>0.27672955974842767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E8-4AEC-A495-875B86B3436D}"/>
            </c:ext>
          </c:extLst>
        </c:ser>
        <c:ser>
          <c:idx val="2"/>
          <c:order val="2"/>
          <c:tx>
            <c:strRef>
              <c:f>Arkusz1!$L$15</c:f>
              <c:strCache>
                <c:ptCount val="1"/>
                <c:pt idx="0">
                  <c:v>raczej się nie zgadzam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Arkusz1!$M$12:$T$12</c:f>
              <c:strCache>
                <c:ptCount val="8"/>
                <c:pt idx="0">
                  <c:v>Dzięki udziałowi w projekcie podjąłem/ęłam nową, inną pracę lub awansowałem/am</c:v>
                </c:pt>
                <c:pt idx="1">
                  <c:v>Udział w projekcie zwiększył moją pewność siebie/wiarę we własne siły</c:v>
                </c:pt>
                <c:pt idx="2">
                  <c:v>Dzięki projektowi jestem osobą bardziej niezależną w życiu codziennym</c:v>
                </c:pt>
                <c:pt idx="3">
                  <c:v>Zastosowany w ramach projektu rodzaj wsparcia przełoży się na poprawę sytuacji osób z niepełnosprawnościami</c:v>
                </c:pt>
                <c:pt idx="4">
                  <c:v>Zdobytą wiedzę miałem okazję wykorzystać w praktyce</c:v>
                </c:pt>
                <c:pt idx="5">
                  <c:v>Dzięki projektowi podniosłem/am swoje umiejętności w zakresie świadczenia usług dla osób z niepełnosprawnościami</c:v>
                </c:pt>
                <c:pt idx="6">
                  <c:v>Udział w projekcie zwiększył moją wrażliwość na potrzeby osób z niepełnosprawnościami</c:v>
                </c:pt>
                <c:pt idx="7">
                  <c:v>Dzięki projektowi zwiększyła się moja świadomość potrzeb osób z niepełnosprawnościami</c:v>
                </c:pt>
              </c:strCache>
            </c:strRef>
          </c:cat>
          <c:val>
            <c:numRef>
              <c:f>Arkusz1!$M$15:$T$15</c:f>
              <c:numCache>
                <c:formatCode>0%</c:formatCode>
                <c:ptCount val="8"/>
                <c:pt idx="0">
                  <c:v>0.13443396226415094</c:v>
                </c:pt>
                <c:pt idx="1">
                  <c:v>0.16745283018867924</c:v>
                </c:pt>
                <c:pt idx="2">
                  <c:v>0.22058823529411764</c:v>
                </c:pt>
                <c:pt idx="3">
                  <c:v>4.716981132075472E-2</c:v>
                </c:pt>
                <c:pt idx="4">
                  <c:v>8.6384976525821597E-2</c:v>
                </c:pt>
                <c:pt idx="5">
                  <c:v>2.5943396226415096E-2</c:v>
                </c:pt>
                <c:pt idx="6">
                  <c:v>5.0314465408805041E-2</c:v>
                </c:pt>
                <c:pt idx="7">
                  <c:v>3.8522012578616351E-2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E8-4AEC-A495-875B86B3436D}"/>
            </c:ext>
          </c:extLst>
        </c:ser>
        <c:ser>
          <c:idx val="3"/>
          <c:order val="3"/>
          <c:tx>
            <c:strRef>
              <c:f>Arkusz1!$L$16</c:f>
              <c:strCache>
                <c:ptCount val="1"/>
                <c:pt idx="0">
                  <c:v>zdecydowanie się nie zgadzam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Arkusz1!$M$12:$T$12</c:f>
              <c:strCache>
                <c:ptCount val="8"/>
                <c:pt idx="0">
                  <c:v>Dzięki udziałowi w projekcie podjąłem/ęłam nową, inną pracę lub awansowałem/am</c:v>
                </c:pt>
                <c:pt idx="1">
                  <c:v>Udział w projekcie zwiększył moją pewność siebie/wiarę we własne siły</c:v>
                </c:pt>
                <c:pt idx="2">
                  <c:v>Dzięki projektowi jestem osobą bardziej niezależną w życiu codziennym</c:v>
                </c:pt>
                <c:pt idx="3">
                  <c:v>Zastosowany w ramach projektu rodzaj wsparcia przełoży się na poprawę sytuacji osób z niepełnosprawnościami</c:v>
                </c:pt>
                <c:pt idx="4">
                  <c:v>Zdobytą wiedzę miałem okazję wykorzystać w praktyce</c:v>
                </c:pt>
                <c:pt idx="5">
                  <c:v>Dzięki projektowi podniosłem/am swoje umiejętności w zakresie świadczenia usług dla osób z niepełnosprawnościami</c:v>
                </c:pt>
                <c:pt idx="6">
                  <c:v>Udział w projekcie zwiększył moją wrażliwość na potrzeby osób z niepełnosprawnościami</c:v>
                </c:pt>
                <c:pt idx="7">
                  <c:v>Dzięki projektowi zwiększyła się moja świadomość potrzeb osób z niepełnosprawnościami</c:v>
                </c:pt>
              </c:strCache>
            </c:strRef>
          </c:cat>
          <c:val>
            <c:numRef>
              <c:f>Arkusz1!$M$16:$T$16</c:f>
              <c:numCache>
                <c:formatCode>0%</c:formatCode>
                <c:ptCount val="8"/>
                <c:pt idx="0">
                  <c:v>0.52515723270440251</c:v>
                </c:pt>
                <c:pt idx="1">
                  <c:v>0.13993710691823899</c:v>
                </c:pt>
                <c:pt idx="2">
                  <c:v>0.19117647058823528</c:v>
                </c:pt>
                <c:pt idx="3">
                  <c:v>2.1226415094339625E-2</c:v>
                </c:pt>
                <c:pt idx="4">
                  <c:v>2.5352112676056339E-2</c:v>
                </c:pt>
                <c:pt idx="5">
                  <c:v>2.6729559748427674E-2</c:v>
                </c:pt>
                <c:pt idx="6">
                  <c:v>2.2798742138364778E-2</c:v>
                </c:pt>
                <c:pt idx="7">
                  <c:v>1.9654088050314465E-2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E8-4AEC-A495-875B86B3436D}"/>
            </c:ext>
          </c:extLst>
        </c:ser>
        <c:ser>
          <c:idx val="4"/>
          <c:order val="4"/>
          <c:tx>
            <c:strRef>
              <c:f>Arkusz1!$L$17</c:f>
              <c:strCache>
                <c:ptCount val="1"/>
                <c:pt idx="0">
                  <c:v>nie wiem/trudno powiedzieć</c:v>
                </c:pt>
              </c:strCache>
            </c:strRef>
          </c:tx>
          <c:spPr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Arkusz1!$M$12:$T$12</c:f>
              <c:strCache>
                <c:ptCount val="8"/>
                <c:pt idx="0">
                  <c:v>Dzięki udziałowi w projekcie podjąłem/ęłam nową, inną pracę lub awansowałem/am</c:v>
                </c:pt>
                <c:pt idx="1">
                  <c:v>Udział w projekcie zwiększył moją pewność siebie/wiarę we własne siły</c:v>
                </c:pt>
                <c:pt idx="2">
                  <c:v>Dzięki projektowi jestem osobą bardziej niezależną w życiu codziennym</c:v>
                </c:pt>
                <c:pt idx="3">
                  <c:v>Zastosowany w ramach projektu rodzaj wsparcia przełoży się na poprawę sytuacji osób z niepełnosprawnościami</c:v>
                </c:pt>
                <c:pt idx="4">
                  <c:v>Zdobytą wiedzę miałem okazję wykorzystać w praktyce</c:v>
                </c:pt>
                <c:pt idx="5">
                  <c:v>Dzięki projektowi podniosłem/am swoje umiejętności w zakresie świadczenia usług dla osób z niepełnosprawnościami</c:v>
                </c:pt>
                <c:pt idx="6">
                  <c:v>Udział w projekcie zwiększył moją wrażliwość na potrzeby osób z niepełnosprawnościami</c:v>
                </c:pt>
                <c:pt idx="7">
                  <c:v>Dzięki projektowi zwiększyła się moja świadomość potrzeb osób z niepełnosprawnościami</c:v>
                </c:pt>
              </c:strCache>
            </c:strRef>
          </c:cat>
          <c:val>
            <c:numRef>
              <c:f>Arkusz1!$M$17:$T$17</c:f>
              <c:numCache>
                <c:formatCode>0%</c:formatCode>
                <c:ptCount val="8"/>
                <c:pt idx="0">
                  <c:v>0.22955974842767296</c:v>
                </c:pt>
                <c:pt idx="1">
                  <c:v>0.19968553459119498</c:v>
                </c:pt>
                <c:pt idx="2">
                  <c:v>0.23529411764705879</c:v>
                </c:pt>
                <c:pt idx="3">
                  <c:v>0.19103773584905659</c:v>
                </c:pt>
                <c:pt idx="4">
                  <c:v>0.12863849765258217</c:v>
                </c:pt>
                <c:pt idx="5">
                  <c:v>0.11006289308176101</c:v>
                </c:pt>
                <c:pt idx="6">
                  <c:v>9.5911949685534598E-2</c:v>
                </c:pt>
                <c:pt idx="7">
                  <c:v>7.8616352201257858E-2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E8-4AEC-A495-875B86B34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9127696"/>
        <c:axId val="319125344"/>
      </c:barChart>
      <c:catAx>
        <c:axId val="31912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9125344"/>
        <c:crosses val="autoZero"/>
        <c:auto val="1"/>
        <c:lblAlgn val="ctr"/>
        <c:lblOffset val="100"/>
        <c:noMultiLvlLbl val="0"/>
      </c:catAx>
      <c:valAx>
        <c:axId val="3191253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9127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tło" title="tło">
            <a:extLst>
              <a:ext uri="{FF2B5EF4-FFF2-40B4-BE49-F238E27FC236}">
                <a16:creationId xmlns:a16="http://schemas.microsoft.com/office/drawing/2014/main" id="{4E32AB6E-630A-4089-8125-0EDD7B1A00D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75" b="10641"/>
          <a:stretch/>
        </p:blipFill>
        <p:spPr>
          <a:xfrm rot="16200000" flipH="1">
            <a:off x="3959396" y="-1374603"/>
            <a:ext cx="6858001" cy="960720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CB52F9D-6771-4024-8925-BC2742F4E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1A5B70-46D3-4C7B-B70D-922E94FDC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383161-B295-4AA7-B33E-E851F686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4F7A0-212B-495C-88D3-F2FC98B4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0E568B-D653-462C-8BB0-7116D52D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31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BA3176-6FB1-42F7-97DF-98B40E66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99733E8-7D1C-4737-9C93-69A5EC4D3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E894AF-A6B2-4160-A7A3-CF23DE61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92B287-301D-4442-A89C-E1511577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09DF7A-E0C0-4F00-B823-F973318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6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CB1783A-1364-4E61-9566-45848554A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C1F3AC-EEE0-4D2F-A708-0C2D45610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0418E5-CE22-486D-89D5-8E7645C5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385F9B-D33F-47C3-9D16-591FA5B4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732FB4-D3C3-4AB0-82D2-DC299AB6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40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BF6993-AE26-48E2-B4D1-3789DDB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05FE66-5B6F-4589-AB37-7BE958D26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4A508A-ED94-4711-8889-D792B258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72CB26-627D-414C-898F-E7B86FAE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85BE18-B4A1-4D4D-9CEA-1D44F411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bject 3" descr="tło">
            <a:extLst>
              <a:ext uri="{FF2B5EF4-FFF2-40B4-BE49-F238E27FC236}">
                <a16:creationId xmlns:a16="http://schemas.microsoft.com/office/drawing/2014/main" id="{BCD0A09E-704B-46EA-B179-7A6164E463A0}"/>
              </a:ext>
            </a:extLst>
          </p:cNvPr>
          <p:cNvSpPr/>
          <p:nvPr userDrawn="1"/>
        </p:nvSpPr>
        <p:spPr>
          <a:xfrm>
            <a:off x="-99646" y="6492169"/>
            <a:ext cx="12291646" cy="408694"/>
          </a:xfrm>
          <a:custGeom>
            <a:avLst/>
            <a:gdLst/>
            <a:ahLst/>
            <a:cxnLst/>
            <a:rect l="l" t="t" r="r" b="b"/>
            <a:pathLst>
              <a:path w="18242280" h="428625">
                <a:moveTo>
                  <a:pt x="0" y="428624"/>
                </a:moveTo>
                <a:lnTo>
                  <a:pt x="0" y="0"/>
                </a:lnTo>
                <a:lnTo>
                  <a:pt x="18242259" y="0"/>
                </a:lnTo>
                <a:lnTo>
                  <a:pt x="18242259" y="428624"/>
                </a:lnTo>
                <a:lnTo>
                  <a:pt x="0" y="428624"/>
                </a:lnTo>
                <a:close/>
              </a:path>
            </a:pathLst>
          </a:custGeom>
          <a:solidFill>
            <a:srgbClr val="FF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9" descr="logotyp IDEA">
            <a:extLst>
              <a:ext uri="{FF2B5EF4-FFF2-40B4-BE49-F238E27FC236}">
                <a16:creationId xmlns:a16="http://schemas.microsoft.com/office/drawing/2014/main" id="{A5868D7B-6E3F-40F8-B017-468F3BA4C725}"/>
              </a:ext>
            </a:extLst>
          </p:cNvPr>
          <p:cNvSpPr>
            <a:spLocks noChangeAspect="1"/>
          </p:cNvSpPr>
          <p:nvPr userDrawn="1"/>
        </p:nvSpPr>
        <p:spPr>
          <a:xfrm>
            <a:off x="1626126" y="6024056"/>
            <a:ext cx="699886" cy="26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raz 10" descr="logotyp Aktywizacja">
            <a:extLst>
              <a:ext uri="{FF2B5EF4-FFF2-40B4-BE49-F238E27FC236}">
                <a16:creationId xmlns:a16="http://schemas.microsoft.com/office/drawing/2014/main" id="{A554CF29-63E1-4AE0-A2F4-0BD927FA5E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9" y="5901180"/>
            <a:ext cx="1260000" cy="5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4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05CA8E-6BD0-4485-B42E-CD1C57BA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93B0F2-C14F-4E12-A817-46755B329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56DE7A-D026-477C-89A2-AF3FA02E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0434D5-007B-45A4-9CAC-5157629C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621E52-B113-4480-A552-ABB7BB45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53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E0A937-9C7A-4F27-95B5-AD527CFF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9F921-95A3-44D4-B34A-520170995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368A30-00A9-4ACF-8A67-6D23356F1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325CE8-1390-4911-9D50-4AA7B0E4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8751717-E256-459F-B3BF-3CEEEF4F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CC31E71-C45A-45D8-BCCA-33D0BB75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88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C3E0C-CCDB-4EF1-BF50-C1C2F7F4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FDA849-958E-4869-9CB4-17BB8D71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77FF76B-2770-471E-9DF9-183D70667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5E51D4-68F5-4E19-83BC-20EA78A91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A51B733-44E7-4910-B5C0-8841A54B1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1012F3D-39C4-46DA-9BBB-A347DF9A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5043569-6DAD-47B2-A0B0-DF28D9BD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20FC3EB-69ED-494F-913C-FC707E1A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66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0EDF94-C4F0-4ED1-AF1A-422521AC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86322C3-65C0-4D30-B0DF-45CE00D9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4D8BAED-8E14-4798-AD0E-30E8B36A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9BA9244-D69E-4935-B613-1C8C863E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6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5130CBC-9236-4938-8599-07A0E77D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BA5DEFF-631A-4645-98FC-02C285B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DB04CA6-71ED-4695-A09A-AE608FEB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65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63DF0-2F71-499C-82DD-EFE03E28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2F9F2-1041-45C9-A924-0563275B6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598CF57-610B-4356-AD77-5D73F547B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645AB0-7A03-4636-9FA1-57D97A20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A39265-A370-4964-A7B6-1EDF2161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CE3962-95E6-4FFA-9E28-C3171B48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8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A3A64B-48EA-4909-A438-87B8A0BF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555B56A-063D-4452-BBF7-B4CDEB987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63BC740-D02B-4AE6-9229-29B2FCC89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904B6F-31A5-44B0-AEF8-70B8EC0E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F1AB1D-707E-4270-A779-FFF809C1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814B6D-13DD-48BB-87D2-24CB83B8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63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B0996C-01AE-4C85-AA44-3F933B58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0CEBFF-E676-4849-842A-E224DAF0D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040537-BE36-4E3E-A39B-1950E1B09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3C17-B00D-4778-886B-F5DFC6DA19F2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49CB45-5AA6-4103-A1DB-6F2EF5B1D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DE9358-2988-471D-84B7-BF718507C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E1E3-503E-43D1-B50A-8D3D21098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57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Logotypy funduszy europejskich&#10;&#10;Logotypy funduszy europejskich">
            <a:extLst>
              <a:ext uri="{FF2B5EF4-FFF2-40B4-BE49-F238E27FC236}">
                <a16:creationId xmlns:a16="http://schemas.microsoft.com/office/drawing/2014/main" id="{53EDEF7A-615B-41DC-B8B6-FD13BE1796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83" y="298232"/>
            <a:ext cx="7061010" cy="936000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1633C027-4C90-4E57-A64B-4A2E7E24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027" y="994049"/>
            <a:ext cx="8546337" cy="3319008"/>
          </a:xfrm>
        </p:spPr>
        <p:txBody>
          <a:bodyPr>
            <a:normAutofit/>
          </a:bodyPr>
          <a:lstStyle/>
          <a:p>
            <a:pPr algn="l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Badanie ewaluacyjne dotyczące stosowania zasady równości szans kobiet i mężczyzn oraz zasady równości szans i niedyskryminacji, w </a:t>
            </a:r>
            <a:r>
              <a:rPr lang="pl-PL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tym dostępności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dla osób z niepełnosprawnościami, w ramach polityki spójności 2014-2020 oraz oceny realizacji Rządowego Programu Dostępność Plus 2018-2025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400" b="1" u="sng" dirty="0">
                <a:latin typeface="Calibri" panose="020F0502020204030204" pitchFamily="34" charset="0"/>
                <a:ea typeface="Calibri" panose="020F0502020204030204" pitchFamily="34" charset="0"/>
              </a:rPr>
              <a:t>MODUŁ II – Efekty realizacji Programu Dostępność Plus</a:t>
            </a:r>
            <a:endParaRPr lang="pl-PL" sz="7200" b="1" u="sng" dirty="0"/>
          </a:p>
        </p:txBody>
      </p:sp>
      <p:pic>
        <p:nvPicPr>
          <p:cNvPr id="9" name="Obraz 8" descr="Logotyp Fundacji Aktywizacja&#10;&#10;Logotyp Fundacji Aktywizacja">
            <a:extLst>
              <a:ext uri="{FF2B5EF4-FFF2-40B4-BE49-F238E27FC236}">
                <a16:creationId xmlns:a16="http://schemas.microsoft.com/office/drawing/2014/main" id="{83A8485A-9760-493B-88CE-0EFF0B58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12" y="5485951"/>
            <a:ext cx="1640135" cy="756000"/>
          </a:xfrm>
          <a:prstGeom prst="rect">
            <a:avLst/>
          </a:prstGeom>
        </p:spPr>
      </p:pic>
      <p:sp>
        <p:nvSpPr>
          <p:cNvPr id="7" name="object 5" descr="Logotyp Fundacji IDEA&#10;&#10;Logotyp Fundacji IDEA">
            <a:extLst>
              <a:ext uri="{FF2B5EF4-FFF2-40B4-BE49-F238E27FC236}">
                <a16:creationId xmlns:a16="http://schemas.microsoft.com/office/drawing/2014/main" id="{31876FFD-2530-4A5A-8C5D-86E3CCF7958E}"/>
              </a:ext>
            </a:extLst>
          </p:cNvPr>
          <p:cNvSpPr/>
          <p:nvPr/>
        </p:nvSpPr>
        <p:spPr>
          <a:xfrm>
            <a:off x="2083783" y="5485951"/>
            <a:ext cx="1743126" cy="903904"/>
          </a:xfrm>
          <a:prstGeom prst="rect">
            <a:avLst/>
          </a:prstGeom>
          <a:blipFill>
            <a:blip r:embed="rId4" cstate="print"/>
            <a:stretch>
              <a:fillRect l="-18055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raz 7" descr="logo Dostępność Plus" title="logo Dostępność Plus">
            <a:extLst>
              <a:ext uri="{FF2B5EF4-FFF2-40B4-BE49-F238E27FC236}">
                <a16:creationId xmlns:a16="http://schemas.microsoft.com/office/drawing/2014/main" id="{7E46681B-F6A4-481F-9F88-A9DC609FAD2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22" y="5387034"/>
            <a:ext cx="1407023" cy="85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3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Architektura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0514"/>
            <a:ext cx="11335660" cy="357708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Podjęte działania są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celowe i trafnie zaadresowane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najistotniejsze zmiany wprowadzone w tym obszarze należy uznać te dotyczące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konieczności uwzględniania standardów dostępności już na etapie projektowania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nowopowstających budynków.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 rewolucyjna zmiana, która długofalowo (wraz ze zmianami w trybie uczenia architektów) będzie miała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największy wpływ na dostępność środowiska zabudowanego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Niestety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potrzeb w tym obszarze jest znacznie większa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niż możliwości realizacyjne i finansowe zaplanowane w Programie Dostępność Plus.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2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Transport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6" y="1507675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Rozpoczęto realizację znacznej części zadań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zaplanowanych w obszarze Transportu.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Główne opóźnienia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występują w realizacji projektu szkoleniowego i dostawie wagonów typu COMBO.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porównaniu z innymi obszarami Programu Dostępność Plus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istotnym ułatwieniem w obszarze transport są TSI PRM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(rozporządzenia KE dotyczącego dostępności pojazdów i infrastruktury kolejowej)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ugruntowane i jednoznacznie sformułowane standardy pozwalają w obszarze infrastruktury kolejowej podejmować dużo działań związanych z zapewnianiem dostępności.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9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Edukacja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szczególną uwagę w obszarze edukacja zasługują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widoczna zmiana postaw i świadomości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dot. potrzeb osób z niepełnosprawnościami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Pozytywnie należy też ocenić wprowadzone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zmiany w ustawie Prawo oświatowe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Niemniej jednak skala oraz środki finansowe są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zbyt małe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odniesieniu do istniejących wyzwań.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Jednocześnie wyraźnie trzeba wskazać na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ryzyka finansowe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realizacji projektów, w tym m.in. wskazany wcześniej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wzrost cen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Zdrowie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Pomimo opóźnień, wynikających przede wszystkim z COVID-19 główny projekt realizowany w tym obszarze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„Dostępność Plus dla zdrowia” </a:t>
            </a:r>
            <a:r>
              <a:rPr lang="pl-PL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może przyczynić się do systemowej zmiany w ochronie zdrowia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zakresie poprawy jej dostępności.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Największym ograniczeniem projektu jest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niewielka skala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  w porównaniu do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olbrzymich potrzeb sektora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Bardzo ważna jest też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kompleksowość przedsięwzięć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połączenie inwestycji infrastrukturalnych, cyfrowych, kompetencyjnych i organizacyjnych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pozytywną ocenę zasługuje również planowana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kontynuacja przedsięwzięcia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nowej perspektywie finansowej.</a:t>
            </a:r>
            <a:endParaRPr lang="pl-PL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53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961917" cy="914312"/>
          </a:xfrm>
        </p:spPr>
        <p:txBody>
          <a:bodyPr>
            <a:normAutofit/>
          </a:bodyPr>
          <a:lstStyle/>
          <a:p>
            <a:r>
              <a:rPr lang="pl-PL" dirty="0"/>
              <a:t>Cyfryzacja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95" y="1135847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Kluczowym elementem, który w ujęciu długoterminowym powinien przełożyć się na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trwałe pozytywne zmiany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jest uchwalenie „Ustawy o dostępności cyfrowej stron internetowych i aplikacji mobilnych podmiotów publicznych”.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Wyniki audytów wskazują na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pierwsze pozytywne efekty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wprowadzonych wymagań. Następuje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systematyczna poprawa dostępności stron internetowych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podmiotów publicznych.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główne bariery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zwiększania dostępności cyfrowej podmiotów publicznych wskazać można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niewystarczający poziom wiedzy i doświadczenia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środków finansowych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przystosowanie urzędów do nowych wymagań.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szczególnie użyteczne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ocenić należy działania  KPRM służące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merytorycznemu i technicznemu wsparciu podmiotów publicznych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wdrażaniu rozwiązań sprzyjających zwiększaniu ich dostępności cyfrowej.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6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Usługi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Zdecydowana większość zaplanowanych inicjatyw w tym obszarze jest wciąż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fazie początkowej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Istotnym efektem realizacji działań podjętych w tej części Programu jest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zmiana postaw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obserwowana głównie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wśród pracowników administracji szczebla centralnego, lokalnego oraz instytucji kultury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Widoczne ryzyka wdrożeniowe dotyczą głównie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trwałości usług społecznych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 wynika z ich projektowego systemu wdrażania.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Największe ryzyka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związane z niezrealizowaniem założeń obserwuje się w działaniu dot. pracy w administracji (z uwagi na zbyt skalę podejmowanych działań w porównaniu do ambitnie zdefiniowanego celu).</a:t>
            </a:r>
          </a:p>
          <a:p>
            <a:pPr marL="0" lv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endParaRPr lang="pl-PL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45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Konkurencyjność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Podejmowane działania można ocenić jako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trafne z punktu widzenia potrzeb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obszarze dostępności.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Interwencje podejmowane w ramach obszaru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wynikają ze spójnej logiki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Uwzględniają zarówno bezpośrednie w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sparcie projektów służących wypracowaniu innowacyjnych produktów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adresujących potrzeby </a:t>
            </a:r>
            <a:r>
              <a:rPr lang="pl-P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i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pośrednie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zmierzające do podnoszenia wiedzy i świadomości przedsiębiorców oraz budowy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ekosystemu innowacji w obszarze dostępności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kontekście ogólnej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niskiej podaży projektów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konkursów dedykowanych, niezbędnym jest kontynuowanie i poszerzanie zakresu działań służących zwiększaniu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potencjału przedsiębiorstw do rozwoju produktów uwzględniających potrzeby </a:t>
            </a:r>
            <a:r>
              <a:rPr lang="pl-P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486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Koordynacja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jedno z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najmocniejszych ogniw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obszaru koordynacji należy uznać odpowiednie przygotowanie merytoryczne i wysoką kulturę współpracy jednostki odpowiedzialnej za koordynację Programu –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Ministerstwa Funduszy i Polityki Regionalnej.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Niemniej jednak ulokowanie tzw. Polskiego Access Board w ramach standardowej struktury jednego z resortów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znacznie osłabia jego pozycję koordynacyjną i ogranicza realne możliwości oddziaływania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inne podmioty.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 potrzebny systemowo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uznano również Radę Dostępności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Poza aspektem instytucjonalnym,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pozytywnie należy ocenić zmiany legislacyjne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wdrożone w ramach omawianego obszaru oraz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zmiany świadomościowe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które osiągnięto m.in. poprzez prowadzone działania edukacyjno-informacyjne.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endParaRPr lang="pl-PL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0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Główne 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325563"/>
            <a:ext cx="11335660" cy="3891639"/>
          </a:xfrm>
        </p:spPr>
        <p:txBody>
          <a:bodyPr>
            <a:noAutofit/>
          </a:bodyPr>
          <a:lstStyle/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Przeprowadzenie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przeglądu celów i zakresu poszczególnych działań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również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wskaźników realizacji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zakładanych efektów Programu Dostępność Plus. W trakcie przeglądu należy szczegółowo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przeanalizować cele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jakie ma osiągnąć Program, w kontekście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ograniczonych zasobów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jego realizację.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Kontynuowanie i realizowanie nowych działań służących budowie potencjału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kompetentnych kadr, zarówno w administracji, jak i innych instytucjach (uczelnie wyższe, organizacje pozarządowe).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Poprawa koordynacji działań informacyjno-promocyjnych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programu Dostępność Plus, w tym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silniejsze promowanie marki Programu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przeprowadzenie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 upowszechniających wiedzę o mechanizmie skargowym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brak dostępności instytucji publicznych.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endParaRPr lang="pl-PL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endParaRPr lang="pl-PL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36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6D7391-291D-453A-88D3-AEF1D62CF9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4575" y="2370138"/>
            <a:ext cx="10515600" cy="43513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35014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C9B36-62A7-44CE-855F-558E1738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dirty="0"/>
              <a:t>Cel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C31C21-CA3B-49B3-B45A-294F3337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885" y="2582237"/>
            <a:ext cx="5910943" cy="2561998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Badanie podzielono na </a:t>
            </a:r>
            <a:r>
              <a:rPr lang="pl-PL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2 moduły badawcze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Moduł II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dotyczy oceny realizacji Programu Dostępność Plus i koncentruje się na ocenie systemu zarządzania i efektach rządowego Programu Dostępność Plus</a:t>
            </a: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10" name="Grupa 9" descr="Diagram pokazuje w sposób graficzny podział na moduły badania.&#10;&#10;Moduł I &#10;Ocena zasady równości szans kobiet i mężczyzn i ocena zasady równości szans i niedyskryminacji&#10;&#10;Moduł II&#10;Ocena Rządowego Programu Dostępność Plus">
            <a:extLst>
              <a:ext uri="{FF2B5EF4-FFF2-40B4-BE49-F238E27FC236}">
                <a16:creationId xmlns:a16="http://schemas.microsoft.com/office/drawing/2014/main" id="{44F0CBA9-EB1B-4FA1-9A22-1C6D17BC1752}"/>
              </a:ext>
            </a:extLst>
          </p:cNvPr>
          <p:cNvGrpSpPr/>
          <p:nvPr/>
        </p:nvGrpSpPr>
        <p:grpSpPr>
          <a:xfrm>
            <a:off x="8248388" y="1027905"/>
            <a:ext cx="3135086" cy="5251902"/>
            <a:chOff x="8248388" y="1027905"/>
            <a:chExt cx="3135086" cy="5251902"/>
          </a:xfrm>
        </p:grpSpPr>
        <p:grpSp>
          <p:nvGrpSpPr>
            <p:cNvPr id="4" name="Grupa 3">
              <a:extLst>
                <a:ext uri="{FF2B5EF4-FFF2-40B4-BE49-F238E27FC236}">
                  <a16:creationId xmlns:a16="http://schemas.microsoft.com/office/drawing/2014/main" id="{8A13BCBD-92DC-49BE-9B61-E449275055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8248388" y="1027905"/>
              <a:ext cx="3105412" cy="3108665"/>
              <a:chOff x="576669" y="5925"/>
              <a:chExt cx="2596765" cy="2166806"/>
            </a:xfrm>
          </p:grpSpPr>
          <p:sp>
            <p:nvSpPr>
              <p:cNvPr id="5" name="Owal 4">
                <a:extLst>
                  <a:ext uri="{FF2B5EF4-FFF2-40B4-BE49-F238E27FC236}">
                    <a16:creationId xmlns:a16="http://schemas.microsoft.com/office/drawing/2014/main" id="{72C9DA78-D0CB-4C8E-9D04-2D98DD87EBF6}"/>
                  </a:ext>
                </a:extLst>
              </p:cNvPr>
              <p:cNvSpPr/>
              <p:nvPr/>
            </p:nvSpPr>
            <p:spPr>
              <a:xfrm>
                <a:off x="576669" y="5925"/>
                <a:ext cx="2596765" cy="2166806"/>
              </a:xfrm>
              <a:prstGeom prst="ellipse">
                <a:avLst/>
              </a:prstGeom>
              <a:solidFill>
                <a:srgbClr val="A5A5A5">
                  <a:alpha val="50000"/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sp>
          <p:sp>
            <p:nvSpPr>
              <p:cNvPr id="6" name="Owal 4">
                <a:extLst>
                  <a:ext uri="{FF2B5EF4-FFF2-40B4-BE49-F238E27FC236}">
                    <a16:creationId xmlns:a16="http://schemas.microsoft.com/office/drawing/2014/main" id="{369B3457-AC60-4015-9B7F-A3F3E275AC7D}"/>
                  </a:ext>
                </a:extLst>
              </p:cNvPr>
              <p:cNvSpPr txBox="1"/>
              <p:nvPr/>
            </p:nvSpPr>
            <p:spPr>
              <a:xfrm>
                <a:off x="930975" y="228165"/>
                <a:ext cx="2069506" cy="11708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2000" kern="12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/>
                    <a:ea typeface="+mn-ea"/>
                    <a:cs typeface="+mn-cs"/>
                  </a:rPr>
                  <a:t>Moduł I </a:t>
                </a:r>
              </a:p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2000" kern="12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/>
                    <a:ea typeface="+mn-ea"/>
                    <a:cs typeface="+mn-cs"/>
                  </a:rPr>
                  <a:t>Ocena zasady równości szans kobiet i mężczyzn</a:t>
                </a:r>
              </a:p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2000" kern="12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/>
                    <a:ea typeface="+mn-ea"/>
                    <a:cs typeface="+mn-cs"/>
                  </a:rPr>
                  <a:t>Ocena zasady równości szans i niedyskryminacji</a:t>
                </a:r>
              </a:p>
            </p:txBody>
          </p:sp>
        </p:grpSp>
        <p:grpSp>
          <p:nvGrpSpPr>
            <p:cNvPr id="7" name="Grupa 6">
              <a:extLst>
                <a:ext uri="{FF2B5EF4-FFF2-40B4-BE49-F238E27FC236}">
                  <a16:creationId xmlns:a16="http://schemas.microsoft.com/office/drawing/2014/main" id="{C7147518-FA85-420C-8D68-D2D10E8F9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8278062" y="3318893"/>
              <a:ext cx="3105412" cy="2960914"/>
              <a:chOff x="2353310" y="5925"/>
              <a:chExt cx="2166806" cy="2166806"/>
            </a:xfrm>
          </p:grpSpPr>
          <p:sp>
            <p:nvSpPr>
              <p:cNvPr id="8" name="Owal 7">
                <a:extLst>
                  <a:ext uri="{FF2B5EF4-FFF2-40B4-BE49-F238E27FC236}">
                    <a16:creationId xmlns:a16="http://schemas.microsoft.com/office/drawing/2014/main" id="{A727026B-B73C-4BA1-A60C-1A24985F629A}"/>
                  </a:ext>
                </a:extLst>
              </p:cNvPr>
              <p:cNvSpPr/>
              <p:nvPr/>
            </p:nvSpPr>
            <p:spPr>
              <a:xfrm>
                <a:off x="2353310" y="5925"/>
                <a:ext cx="2166806" cy="2166806"/>
              </a:xfrm>
              <a:prstGeom prst="ellipse">
                <a:avLst/>
              </a:prstGeom>
              <a:solidFill>
                <a:srgbClr val="A5A5A5">
                  <a:alpha val="50000"/>
                  <a:hueOff val="2710599"/>
                  <a:satOff val="100000"/>
                  <a:lumOff val="-14706"/>
                  <a:alphaOff val="0"/>
                </a:srgb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sp>
          <p:sp>
            <p:nvSpPr>
              <p:cNvPr id="9" name="Owal 4">
                <a:extLst>
                  <a:ext uri="{FF2B5EF4-FFF2-40B4-BE49-F238E27FC236}">
                    <a16:creationId xmlns:a16="http://schemas.microsoft.com/office/drawing/2014/main" id="{A60E2623-186D-41CF-B0A4-1C20EB59F277}"/>
                  </a:ext>
                </a:extLst>
              </p:cNvPr>
              <p:cNvSpPr txBox="1"/>
              <p:nvPr/>
            </p:nvSpPr>
            <p:spPr>
              <a:xfrm>
                <a:off x="2772561" y="604304"/>
                <a:ext cx="1424453" cy="11708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2000" kern="12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/>
                    <a:ea typeface="+mn-ea"/>
                    <a:cs typeface="+mn-cs"/>
                  </a:rPr>
                  <a:t>Moduł II</a:t>
                </a:r>
              </a:p>
              <a:p>
                <a:pPr marL="0" lvl="0" indent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2000" kern="12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/>
                    <a:ea typeface="+mn-ea"/>
                    <a:cs typeface="+mn-cs"/>
                  </a:rPr>
                  <a:t>Ocena Rządowego Programu Dostępność Plus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463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B1E1DF-80D0-4DE3-8C48-9451A9A1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84086"/>
            <a:ext cx="10515600" cy="1325563"/>
          </a:xfrm>
        </p:spPr>
        <p:txBody>
          <a:bodyPr/>
          <a:lstStyle/>
          <a:p>
            <a:r>
              <a:rPr lang="pl-PL" dirty="0"/>
              <a:t>Metodologia	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F7DE3-42FA-4ABC-92B4-2D77CAF74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01" y="1081658"/>
            <a:ext cx="5299372" cy="4351338"/>
          </a:xfrm>
        </p:spPr>
        <p:txBody>
          <a:bodyPr/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Ewaluacja oparta na teorii jako podejście bazowe.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Aby osiągnąć cele badania sięgnięto po jej specyficzną formę - tzw. analizę kontrybucji. 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W badaniu wykorzystano </a:t>
            </a:r>
            <a:r>
              <a:rPr lang="pl-PL" sz="32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pl-PL" sz="2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5" name="Obraz 4" descr="Schemat prezentujący kafelki z zastosowanymi metodami i technikami badawczymi. Od lewej strony odpowiednio: &#10;Analizę danych zastanych (m.in.) analizę dokumentów programowych, konkursowych i projektowych&#10;&#10;Ankietę CAWI z beneficjentami (n=188)&#10;&#10;Ankietę CAWI z uczestnikami projektów n=1290 &#10;&#10;Wywiady indywidualne&#10;&#10;Wywiady zogniskowane &#10;&#10;Studia przypadku &#10;&#10;Warsztaty strukturyzujące oraz warsztat rekomendacyjny &#10;&#10;Audyty dostępności&#10;">
            <a:extLst>
              <a:ext uri="{FF2B5EF4-FFF2-40B4-BE49-F238E27FC236}">
                <a16:creationId xmlns:a16="http://schemas.microsoft.com/office/drawing/2014/main" id="{5AABC70A-F445-405E-98E0-EB6D67846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189" y="1081658"/>
            <a:ext cx="6777054" cy="52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2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E84B6-6BD0-4996-85A0-CE3E7C74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38" y="-14718"/>
            <a:ext cx="12156545" cy="520740"/>
          </a:xfrm>
          <a:noFill/>
        </p:spPr>
        <p:txBody>
          <a:bodyPr>
            <a:noAutofit/>
          </a:bodyPr>
          <a:lstStyle/>
          <a:p>
            <a:r>
              <a:rPr lang="pl-PL" sz="3200" dirty="0"/>
              <a:t>Teoria interwencji – Program Dostępność Plus</a:t>
            </a:r>
          </a:p>
        </p:txBody>
      </p:sp>
      <p:pic>
        <p:nvPicPr>
          <p:cNvPr id="5" name="Obraz 4" descr="Wykres pokazujący teorię interwencji Programu Dostępność Plus&#10;&#10;W lewej części schematu zdefiniowany został główny problem stanowiący uzasadnienie dla prowadzonych działań. W przypadku Programu Dostępność Plus, będącego przedmiotem niniejszego badania jest to niewystarczająca dostępność przestrzeni fizycznej i  cyfrowej oraz towarów i usług dla osób ze szczególnym potrzebami, w tym OzN. &#10;Odpowiedź na tak zdefiniowany problem społeczno- ekonomiczny stanowi rządowy Program Dostępność Plus uruchomiony w roku 2018 (relacja oznaczona cyfrą 1). Jego uruchomienie poprzedzone zostało diagnozą sytuacji i potrzeb w zakresie dostępności. Na podstawie wyników diagnozy, w ramach programu zdefiniowane zostały cele główne interwencji oraz cele dla poszczególnych działań i obszarów tematycznych. Ustanowiony został także system instytucjonalny i system wdrażania oraz zasady finansowania programu.  &#10;Program Dostępność Plus wdrażany jest w ramach 8 obszarów interwencji (obszarów wsparcia): Architektura, Transport, Edukacja, Służba zdrowia, Cyfryzacja, Usługi, Konkurencyjność, Koordynacja (relacja nr 2). Należy podkreślić, że szczególną rolę w logice interwencji pełni obszar Koordynacja, ukierunkowany na zmiany systemowo- instytucjonalne, które warunkują skuteczność realizacji działań w pozostałych obszarach wsparcia (relacja nr 3).  W ramach każdego z obszarów realizowane są działania (łącznie 44 dla całego programu), których wspólnym celem jest poprawa dostępności przestrzeni i produktów dla osób ze szczególnymi potrzebami, w tym OzN. Zgodnie z teorią interwencji, realizacja zaplanowanych działań (w formie konkursów, projektów, programów, zmian legislacyjnych i systemowych itp.), powinna przełożyć się na wdrożenie produktów i rozwiązań, w tym o charakterze systemowym, sprzyjających zwiększaniu dostępności dla osób ze szczególnymi potrzebami, w tym OzN (relacja nr 4). To z kolei powinno skutkować realnymi efektami w postaci poprawy sytuacji grup docelowych objętych wsparciem oraz poprawą warunków systemowych i wzrostem potencjału instytucjonalnego do zwiększania dostępności (relacja nr 5).  Celem końcowym Programu Dostępność Plus jest osiągnięcie długoterminowych efektów rozwojowych, wynikających ze zwiększenia dostępności przestrzeni i produktów dla osób ze szczególnymi potrzebami, w tym OzN. Dotyczy to efektów zarówno w wymiarze społecznym (zwiększenie spójności i integracji społecznej), jak i ekonomicznym (rozwój ekonomiczny wynikający m.in. z lepszego dostosowania gospodarki do potrzeb OzN)&#10;">
            <a:extLst>
              <a:ext uri="{FF2B5EF4-FFF2-40B4-BE49-F238E27FC236}">
                <a16:creationId xmlns:a16="http://schemas.microsoft.com/office/drawing/2014/main" id="{0E940D8E-9E94-44E8-9DA9-F8689C5C6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38" y="500134"/>
            <a:ext cx="12192000" cy="635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Ogólna ocena realizacji Programu Dostępność+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0" y="1325563"/>
            <a:ext cx="11919858" cy="4646382"/>
          </a:xfrm>
        </p:spPr>
        <p:txBody>
          <a:bodyPr>
            <a:noAutofit/>
          </a:bodyPr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perspektywy trzech lat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 realizacji Programu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należy ocenić pozytywnie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Stanowił on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szybko i sprawnie przygotowaną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odpowiedź na pilną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potrzebę społeczną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związaną z zapewnieniem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poprawy dostępności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przestrzeni i usług publicznych dla </a:t>
            </a:r>
            <a:r>
              <a:rPr lang="pl-P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</a:t>
            </a: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</a:rPr>
              <a:t>Jednym z kluczowych efektów Programu Dostępność Plus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</a:rPr>
              <a:t>jest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</a:rPr>
              <a:t>włączenie tematu dostępności do dyskursu publicznego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Za największe osiągnięcie Programu Dostępność Plus można uznać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</a:rPr>
              <a:t>wdrożenie części zaplanowanych w nim zmian legislacyjnych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, które w szczególny sposób budują stałą infrastrukturę i podstawę do wdrażania dostępności w perspektywie długookresowej</a:t>
            </a:r>
          </a:p>
        </p:txBody>
      </p:sp>
    </p:spTree>
    <p:extLst>
      <p:ext uri="{BB962C8B-B14F-4D97-AF65-F5344CB8AC3E}">
        <p14:creationId xmlns:p14="http://schemas.microsoft.com/office/powerpoint/2010/main" val="85551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284465"/>
          </a:xfrm>
        </p:spPr>
        <p:txBody>
          <a:bodyPr>
            <a:normAutofit/>
          </a:bodyPr>
          <a:lstStyle/>
          <a:p>
            <a:r>
              <a:rPr lang="pl-PL" dirty="0"/>
              <a:t>Ogólna ocena realizacji Programu Dostępność+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158" y="1068809"/>
            <a:ext cx="3639731" cy="4354629"/>
          </a:xfrm>
        </p:spPr>
        <p:txBody>
          <a:bodyPr>
            <a:noAutofit/>
          </a:bodyPr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Uczestnicy/</a:t>
            </a: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czki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badania zgodnie twierdzili, że dzięki Programowi Dostępność Plus zagadnienia związane z dostępnością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pojawiły się na wysokich pozycjach z agendzie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politycznej i programowej instytucji i organizacji </a:t>
            </a:r>
            <a:r>
              <a:rPr lang="pl-PL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endParaRPr lang="pl-PL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041214" y="6173051"/>
            <a:ext cx="2616101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Źródło: CAWI z beneficjentami, n=138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Wykres 7" descr="Wykres &#10;&#10;Wykres ilustrujący opinie beneficjentów o programie.&#10;Stwierdzenie 1. Dzięki Programowi Dostępność Plus instytucje państwowe stają się bardziej dostępne dla obywateli z niepełnosprawnościami:&#10;nie wiem/trudno powiedzieć - 9%, zdecydowanie się nie zgadzam - 1, raczej się nie zgadzam - 5%, raczej się zgadzam - 49%, zdecydowanie się zgadzam - 36%&#10;&#10;Stwierdzenie 2. Dzięki Programowi Dostępność Plus przestrzeń publiczna staje się bardziej przyjazna obywatelom z niepełnosprawnościami: nie wiem/trudno powiedzieć - 7%, zdecydowanie się nie zgadzam - 1%, raczej się nie zgadzam - 5%, raczej się zgadzam - 54%, zdecydowanie się zgadzam - 36%.&#10;&#10;Stwierdzenie 3. Program Dostępność Plus zwrócił uwagę społeczeństwa na problem dostępności dla osób z niepełnosprawnościami:&#10;nie wiem/trudno powiedzieć - 8%, zdecydowanie się nie zgadzam - 4%, raczej się nie zgadzam - 9%, raczej się zgadzam - 39%, zdecydowanie się zgadzam - 41%.&#10;&#10;Stwierdzenie 4. Program Dostępność Plus trwale włączył problematykę dostępności do praktyki funkcjonowania instytucji publicznych:&#10;nie wiem/trudno powiedzieć - 7%, zdecydowanie się nie zgadzam - 1%, raczej się nie zgadzam - 3%, raczej się zgadzam - 57%, zdecydowanie się zgadzam - 33%.">
            <a:extLst>
              <a:ext uri="{FF2B5EF4-FFF2-40B4-BE49-F238E27FC236}">
                <a16:creationId xmlns:a16="http://schemas.microsoft.com/office/drawing/2014/main" id="{54DFC514-A638-460F-89D6-E0EF752310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551609"/>
              </p:ext>
            </p:extLst>
          </p:nvPr>
        </p:nvGraphicFramePr>
        <p:xfrm>
          <a:off x="4039889" y="1951153"/>
          <a:ext cx="7750628" cy="425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4041214" y="1434088"/>
            <a:ext cx="708632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Wykres 11. Poniżej znajdują się stwierdzenia, które w różnym stopniu odnoszą się do Programu </a:t>
            </a:r>
            <a:r>
              <a:rPr lang="pl-PL" sz="12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Dostępność</a:t>
            </a: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+. Przy każdym z nich proszę zaznaczyć, w jakim stopniu się z nimi Pan/i zgadza lub nie zgadza. 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1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Ogólna ocena realizacji Programu Dostępność+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7" y="1770400"/>
            <a:ext cx="4455889" cy="3615868"/>
          </a:xfrm>
        </p:spPr>
        <p:txBody>
          <a:bodyPr>
            <a:noAutofit/>
          </a:bodyPr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Bardzo widoczne efekty zaobserwowano na poziomie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</a:rPr>
              <a:t>zmian świadomościowych zarówno wśród instytucji zaangażowanych we wdrażanie programu jak i beneficjentów … </a:t>
            </a: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</a:p>
        </p:txBody>
      </p:sp>
      <p:sp>
        <p:nvSpPr>
          <p:cNvPr id="7" name="Prostokąt 6"/>
          <p:cNvSpPr/>
          <p:nvPr/>
        </p:nvSpPr>
        <p:spPr>
          <a:xfrm>
            <a:off x="5480958" y="5336252"/>
            <a:ext cx="2539157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Źródło: CAWI z beneficjentami, n=146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Wykres 3" descr="Wykres 6&#10;&#10;Wykres ilustrujący pytanie i zaobserwowane efekty dodatkowe. Zwiększenie się wiedzy na temat dostępności - 69%, zwiększenie wrażliwości na potrzeby osób z niepełnosprawnościami - 62%, starania, aby zdobytą w ramach projektu wiedzę wykorzystywać w innych działaniach organizacji - 60%, lepsze rzozumienie potrzeb osób z niepełnosprawnościami  - 53%.">
            <a:extLst>
              <a:ext uri="{FF2B5EF4-FFF2-40B4-BE49-F238E27FC236}">
                <a16:creationId xmlns:a16="http://schemas.microsoft.com/office/drawing/2014/main" id="{77FC73A0-D231-4C2A-8654-93842DDC3D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477882"/>
              </p:ext>
            </p:extLst>
          </p:nvPr>
        </p:nvGraphicFramePr>
        <p:xfrm>
          <a:off x="5341257" y="1680028"/>
          <a:ext cx="6415313" cy="349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5341257" y="1253335"/>
            <a:ext cx="6096000" cy="517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Wykres 6. Czy w toku realizacji projektu zaobserwowano następujące dodatkowe efekty związane z funkcjonowaniem Państwa instytucji, jako projektodawcy? – beneficjenci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1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188361"/>
          </a:xfrm>
        </p:spPr>
        <p:txBody>
          <a:bodyPr>
            <a:normAutofit/>
          </a:bodyPr>
          <a:lstStyle/>
          <a:p>
            <a:r>
              <a:rPr lang="pl-PL" dirty="0"/>
              <a:t>Ogólna ocena realizacji Programu Dostępność+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1" y="1236171"/>
            <a:ext cx="3805821" cy="4399639"/>
          </a:xfrm>
        </p:spPr>
        <p:txBody>
          <a:bodyPr>
            <a:noAutofit/>
          </a:bodyPr>
          <a:lstStyle/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… jak również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 wśród odbiorców ostatecznych wsparcia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pl-PL" sz="1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Analizowane projekty miały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największy wpływ na wzrost świadomości potrzeb </a:t>
            </a:r>
            <a:r>
              <a:rPr lang="pl-PL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OzN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- aż 59% uczestników/czek zdecydowanie zgadza się z takim stwierdzeniem. 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Także uczestnicy/</a:t>
            </a:r>
            <a:r>
              <a:rPr lang="pl-PL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czki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 będący </a:t>
            </a:r>
            <a:r>
              <a:rPr lang="pl-PL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OzN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</a:rPr>
              <a:t> najczęściej wskazują właśnie ten efekt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jako najbardziej dla nich znaczący (55% uczestników/czek będących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OzN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 zdecydowanie zgadza się z tym stwierdzeniem)</a:t>
            </a: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8775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194625" y="929828"/>
            <a:ext cx="727515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Wykres 9.</a:t>
            </a: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Poniżej znajdują się stwierdzenia, które w różnym stopniu odnoszą się do Pana/i udziału w projekcie. Przy każdym z nich proszę zaznaczyć, w jakim stopniu się z nimi Pan/i zgadza lub nie zgadza – uczestnicy</a:t>
            </a:r>
            <a:endParaRPr lang="pl-P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Wykres 6" descr="Wykres&#10;&#10;Opinie uczestników na temat ich udziału w projektach. &#10;Analizowane projekty miały największy wpływ na wzrost świadomości potrzeb OzN - aż 59% uczestników/czek zdecydowanie zgadza się z takim stwierdzeniem.  Podobna sytuacja dotyczy również pozostałych efektów świadomościowych tj. zwiększenia wrażliwości na potrzeby OzN -54% oraz uświadomienia sobie wagi problematyki dostępności - 47%. &#10;83% uczestników/czek deklaruje, że podnieśli oni swoje umiejętności w zakresie świadczenia usług dla OzN, a 76% wykorzystuje nabytą wiedzę w praktyce.  &#10;74% uczestników/czek zgadza się lub zdecydowanie zgadza się, ze stwierdzeniem, że oferowany w ramach projektu rodzaj wsparcia przełoży się na poprawę sytuacji OzN. ">
            <a:extLst>
              <a:ext uri="{FF2B5EF4-FFF2-40B4-BE49-F238E27FC236}">
                <a16:creationId xmlns:a16="http://schemas.microsoft.com/office/drawing/2014/main" id="{DBA0A45B-7612-48DA-ACE3-E1E8F691F7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715126"/>
              </p:ext>
            </p:extLst>
          </p:nvPr>
        </p:nvGraphicFramePr>
        <p:xfrm>
          <a:off x="3603811" y="1446892"/>
          <a:ext cx="8433995" cy="490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4766836" y="6253034"/>
            <a:ext cx="2489464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Źródło: CAWI z uczestnikami, n=1290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0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F9B96-A376-4ECE-AF55-601BB642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61917" cy="1325563"/>
          </a:xfrm>
        </p:spPr>
        <p:txBody>
          <a:bodyPr>
            <a:normAutofit/>
          </a:bodyPr>
          <a:lstStyle/>
          <a:p>
            <a:r>
              <a:rPr lang="pl-PL" dirty="0"/>
              <a:t>Ogólna ocena realizacji Programu Dostępność+ 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F87A-2C05-489E-AC62-7B852017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2" y="1217987"/>
            <a:ext cx="11919858" cy="4646382"/>
          </a:xfrm>
        </p:spPr>
        <p:txBody>
          <a:bodyPr>
            <a:no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Główne wyzwania warunkujące skuteczną realizację Programu: 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endParaRPr lang="pl-PL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wieloletniego i stabilnego budżetu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(dotyczy to części działań finansowanych z środków krajowych)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Obostrzenia wynikające ze skutków pandemii COVID-19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wydawane na przestrzeni 2020 i 2021 r. stanowiły istotne utrudnienie realizowanych działań. 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Olbrzymia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potrzeb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 szczególności dotyczy to realizacji działań infrastrukturalnych) i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niewystarczająca alokacja finansowa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te cele - problem ten dodatkowo pogłębia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wzrost cen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towarów i usług bezpośrednio związanych z dostępnością.</a:t>
            </a:r>
          </a:p>
          <a:p>
            <a:pPr marL="358775" lvl="0" indent="-358775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"/>
            </a:pPr>
            <a:r>
              <a:rPr lang="pl-PL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Niewystarczająca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ekspertów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posiadających odpowiednią wiedzę i kompetencje dotyczące szeroko pojętej problematyki dostępności.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8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1339</Words>
  <Application>Microsoft Office PowerPoint</Application>
  <PresentationFormat>Panoramiczny</PresentationFormat>
  <Paragraphs>86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Motyw pakietu Office</vt:lpstr>
      <vt:lpstr>Badanie ewaluacyjne dotyczące stosowania zasady równości szans kobiet i mężczyzn oraz zasady równości szans i niedyskryminacji, w tym dostępności dla osób z niepełnosprawnościami, w ramach polityki spójności 2014-2020 oraz oceny realizacji Rządowego Programu Dostępność Plus 2018-2025  MODUŁ II – Efekty realizacji Programu Dostępność Plus</vt:lpstr>
      <vt:lpstr>Cel badania</vt:lpstr>
      <vt:lpstr>Metodologia   </vt:lpstr>
      <vt:lpstr>Teoria interwencji – Program Dostępność Plus</vt:lpstr>
      <vt:lpstr>Ogólna ocena realizacji Programu Dostępność+</vt:lpstr>
      <vt:lpstr>Ogólna ocena realizacji Programu Dostępność+ </vt:lpstr>
      <vt:lpstr>Ogólna ocena realizacji Programu Dostępność+  </vt:lpstr>
      <vt:lpstr>Ogólna ocena realizacji Programu Dostępność+   </vt:lpstr>
      <vt:lpstr>Ogólna ocena realizacji Programu Dostępność+    </vt:lpstr>
      <vt:lpstr>Architektura</vt:lpstr>
      <vt:lpstr>Transport</vt:lpstr>
      <vt:lpstr>Edukacja</vt:lpstr>
      <vt:lpstr>Zdrowie</vt:lpstr>
      <vt:lpstr>Cyfryzacja</vt:lpstr>
      <vt:lpstr>Usługi</vt:lpstr>
      <vt:lpstr>Konkurencyjność</vt:lpstr>
      <vt:lpstr>Koordynacja</vt:lpstr>
      <vt:lpstr>Główne rekomendacje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Badanie ewaluacyjne dotyczące stosowania zasady równości szans kobiet i mężczyzn oraz zasady równości szans i niedyskryminacji, w tym dostępności dla osób z niepełnosprawnościami, w ramach polityki spójności 2014-2020 oraz oceny realizacji Rządowego Programu Dostępność Plus 2018-2025</dc:title>
  <dc:creator>Małgorzata Kolczyńska</dc:creator>
  <cp:lastModifiedBy>Maciej Kolczyński</cp:lastModifiedBy>
  <cp:revision>51</cp:revision>
  <dcterms:created xsi:type="dcterms:W3CDTF">2021-08-18T21:34:46Z</dcterms:created>
  <dcterms:modified xsi:type="dcterms:W3CDTF">2021-10-15T12:21:53Z</dcterms:modified>
</cp:coreProperties>
</file>