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4.jp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5" r:id="rId4"/>
    <p:sldId id="278" r:id="rId5"/>
    <p:sldId id="279" r:id="rId6"/>
    <p:sldId id="283" r:id="rId7"/>
    <p:sldId id="280" r:id="rId8"/>
    <p:sldId id="281" r:id="rId9"/>
    <p:sldId id="282" r:id="rId10"/>
    <p:sldId id="270" r:id="rId11"/>
    <p:sldId id="271" r:id="rId12"/>
    <p:sldId id="272" r:id="rId13"/>
    <p:sldId id="286" r:id="rId14"/>
    <p:sldId id="287" r:id="rId15"/>
    <p:sldId id="273" r:id="rId16"/>
    <p:sldId id="275" r:id="rId17"/>
    <p:sldId id="277" r:id="rId18"/>
    <p:sldId id="284" r:id="rId19"/>
    <p:sldId id="268"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18CAE2-4803-D79F-9E18-A6CFADA94826}" name="Marlena Skrzypczak" initials="MS" userId="bdcc120a41bc404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nto Microsoft" initials="KM" lastIdx="22" clrIdx="0">
    <p:extLst>
      <p:ext uri="{19B8F6BF-5375-455C-9EA6-DF929625EA0E}">
        <p15:presenceInfo xmlns:p15="http://schemas.microsoft.com/office/powerpoint/2012/main" userId="fabcc2355c8c13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autoAdjust="0"/>
    <p:restoredTop sz="93800" autoAdjust="0"/>
  </p:normalViewPr>
  <p:slideViewPr>
    <p:cSldViewPr snapToGrid="0">
      <p:cViewPr varScale="1">
        <p:scale>
          <a:sx n="98" d="100"/>
          <a:sy n="98" d="100"/>
        </p:scale>
        <p:origin x="120" y="162"/>
      </p:cViewPr>
      <p:guideLst/>
    </p:cSldViewPr>
  </p:slideViewPr>
  <p:outlineViewPr>
    <p:cViewPr>
      <p:scale>
        <a:sx n="33" d="100"/>
        <a:sy n="33" d="100"/>
      </p:scale>
      <p:origin x="0" y="-3604"/>
    </p:cViewPr>
  </p:outlineViewPr>
  <p:notesTextViewPr>
    <p:cViewPr>
      <p:scale>
        <a:sx n="1" d="1"/>
        <a:sy n="1" d="1"/>
      </p:scale>
      <p:origin x="0" y="0"/>
    </p:cViewPr>
  </p:notesTextViewPr>
  <p:notesViewPr>
    <p:cSldViewPr snapToGrid="0">
      <p:cViewPr varScale="1">
        <p:scale>
          <a:sx n="84" d="100"/>
          <a:sy n="84" d="100"/>
        </p:scale>
        <p:origin x="304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3E53C1-A546-4591-949C-C803CBF1414F}" type="datetimeFigureOut">
              <a:rPr lang="pl-PL" smtClean="0"/>
              <a:t>15.10.2021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DF382-521A-42B5-A584-29E2A7A9A7E0}" type="slidenum">
              <a:rPr lang="pl-PL" smtClean="0"/>
              <a:t>‹#›</a:t>
            </a:fld>
            <a:endParaRPr lang="pl-PL"/>
          </a:p>
        </p:txBody>
      </p:sp>
    </p:spTree>
    <p:extLst>
      <p:ext uri="{BB962C8B-B14F-4D97-AF65-F5344CB8AC3E}">
        <p14:creationId xmlns:p14="http://schemas.microsoft.com/office/powerpoint/2010/main" val="2833357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5DF382-521A-42B5-A584-29E2A7A9A7E0}" type="slidenum">
              <a:rPr lang="pl-PL" smtClean="0"/>
              <a:t>3</a:t>
            </a:fld>
            <a:endParaRPr lang="pl-PL"/>
          </a:p>
        </p:txBody>
      </p:sp>
    </p:spTree>
    <p:extLst>
      <p:ext uri="{BB962C8B-B14F-4D97-AF65-F5344CB8AC3E}">
        <p14:creationId xmlns:p14="http://schemas.microsoft.com/office/powerpoint/2010/main" val="3193631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5DF382-521A-42B5-A584-29E2A7A9A7E0}" type="slidenum">
              <a:rPr lang="pl-PL" smtClean="0"/>
              <a:t>4</a:t>
            </a:fld>
            <a:endParaRPr lang="pl-PL"/>
          </a:p>
        </p:txBody>
      </p:sp>
    </p:spTree>
    <p:extLst>
      <p:ext uri="{BB962C8B-B14F-4D97-AF65-F5344CB8AC3E}">
        <p14:creationId xmlns:p14="http://schemas.microsoft.com/office/powerpoint/2010/main" val="36729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5DF382-521A-42B5-A584-29E2A7A9A7E0}" type="slidenum">
              <a:rPr lang="pl-PL" smtClean="0"/>
              <a:t>6</a:t>
            </a:fld>
            <a:endParaRPr lang="pl-PL"/>
          </a:p>
        </p:txBody>
      </p:sp>
    </p:spTree>
    <p:extLst>
      <p:ext uri="{BB962C8B-B14F-4D97-AF65-F5344CB8AC3E}">
        <p14:creationId xmlns:p14="http://schemas.microsoft.com/office/powerpoint/2010/main" val="1289723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5DF382-521A-42B5-A584-29E2A7A9A7E0}" type="slidenum">
              <a:rPr lang="pl-PL" smtClean="0"/>
              <a:t>7</a:t>
            </a:fld>
            <a:endParaRPr lang="pl-PL"/>
          </a:p>
        </p:txBody>
      </p:sp>
    </p:spTree>
    <p:extLst>
      <p:ext uri="{BB962C8B-B14F-4D97-AF65-F5344CB8AC3E}">
        <p14:creationId xmlns:p14="http://schemas.microsoft.com/office/powerpoint/2010/main" val="965473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5DF382-521A-42B5-A584-29E2A7A9A7E0}" type="slidenum">
              <a:rPr lang="pl-PL" smtClean="0"/>
              <a:t>8</a:t>
            </a:fld>
            <a:endParaRPr lang="pl-PL"/>
          </a:p>
        </p:txBody>
      </p:sp>
    </p:spTree>
    <p:extLst>
      <p:ext uri="{BB962C8B-B14F-4D97-AF65-F5344CB8AC3E}">
        <p14:creationId xmlns:p14="http://schemas.microsoft.com/office/powerpoint/2010/main" val="84298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12" name="Obraz 11" descr="tło" title="tło">
            <a:extLst>
              <a:ext uri="{FF2B5EF4-FFF2-40B4-BE49-F238E27FC236}">
                <a16:creationId xmlns:a16="http://schemas.microsoft.com/office/drawing/2014/main" id="{4E32AB6E-630A-4089-8125-0EDD7B1A00D6}"/>
              </a:ext>
            </a:extLst>
          </p:cNvPr>
          <p:cNvPicPr/>
          <p:nvPr userDrawn="1"/>
        </p:nvPicPr>
        <p:blipFill rotWithShape="1">
          <a:blip r:embed="rId2">
            <a:extLst>
              <a:ext uri="{28A0092B-C50C-407E-A947-70E740481C1C}">
                <a14:useLocalDpi xmlns:a14="http://schemas.microsoft.com/office/drawing/2010/main" val="0"/>
              </a:ext>
            </a:extLst>
          </a:blip>
          <a:srcRect r="9775"/>
          <a:stretch/>
        </p:blipFill>
        <p:spPr>
          <a:xfrm rot="16200000" flipH="1">
            <a:off x="4415270" y="-1946591"/>
            <a:ext cx="6858001" cy="10751185"/>
          </a:xfrm>
          <a:prstGeom prst="rect">
            <a:avLst/>
          </a:prstGeom>
        </p:spPr>
      </p:pic>
      <p:sp>
        <p:nvSpPr>
          <p:cNvPr id="2" name="Tytuł 1">
            <a:extLst>
              <a:ext uri="{FF2B5EF4-FFF2-40B4-BE49-F238E27FC236}">
                <a16:creationId xmlns:a16="http://schemas.microsoft.com/office/drawing/2014/main" id="{BCB52F9D-6771-4024-8925-BC2742F4E8D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BA1A5B70-46D3-4C7B-B70D-922E94FDC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A383161-B295-4AA7-B33E-E851F6866BEC}"/>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0B14F7A0-212B-495C-88D3-F2FC98B471F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90E568B-D653-462C-8BB0-7116D52DA4B1}"/>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3586313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A3176-6FB1-42F7-97DF-98B40E66C06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99733E8-7D1C-4737-9C93-69A5EC4D3D0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3E894AF-A6B2-4160-A7A3-CF23DE61AE8F}"/>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7492B287-301D-4442-A89C-E1511577A89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209DF7A-E0C0-4F00-B823-F973318379CC}"/>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208966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CB1783A-1364-4E61-9566-45848554AD2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4C1F3AC-EEE0-4D2F-A708-0C2D456104B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E0418E5-CE22-486D-89D5-8E7645C5E120}"/>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B4385F9B-D33F-47C3-9D16-591FA5B459E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4732FB4-D3C3-4AB0-82D2-DC299AB67695}"/>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186740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BF6993-AE26-48E2-B4D1-3789DDB153B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B05FE66-5B6F-4589-AB37-7BE958D26A5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94A508A-ED94-4711-8889-D792B258488C}"/>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5072CB26-627D-414C-898F-E7B86FAE3E3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385BE18-B4A1-4D4D-9CEA-1D44F4113D06}"/>
              </a:ext>
            </a:extLst>
          </p:cNvPr>
          <p:cNvSpPr>
            <a:spLocks noGrp="1"/>
          </p:cNvSpPr>
          <p:nvPr>
            <p:ph type="sldNum" sz="quarter" idx="12"/>
          </p:nvPr>
        </p:nvSpPr>
        <p:spPr/>
        <p:txBody>
          <a:bodyPr/>
          <a:lstStyle/>
          <a:p>
            <a:fld id="{A1D3E1E3-503E-43D1-B50A-8D3D210986D9}" type="slidenum">
              <a:rPr lang="pl-PL" smtClean="0"/>
              <a:t>‹#›</a:t>
            </a:fld>
            <a:endParaRPr lang="pl-PL"/>
          </a:p>
        </p:txBody>
      </p:sp>
      <p:sp>
        <p:nvSpPr>
          <p:cNvPr id="7" name="object 3" descr="tło">
            <a:extLst>
              <a:ext uri="{FF2B5EF4-FFF2-40B4-BE49-F238E27FC236}">
                <a16:creationId xmlns:a16="http://schemas.microsoft.com/office/drawing/2014/main" id="{BCD0A09E-704B-46EA-B179-7A6164E463A0}"/>
              </a:ext>
            </a:extLst>
          </p:cNvPr>
          <p:cNvSpPr/>
          <p:nvPr userDrawn="1"/>
        </p:nvSpPr>
        <p:spPr>
          <a:xfrm>
            <a:off x="-99646" y="6492169"/>
            <a:ext cx="12291646" cy="408694"/>
          </a:xfrm>
          <a:custGeom>
            <a:avLst/>
            <a:gdLst/>
            <a:ahLst/>
            <a:cxnLst/>
            <a:rect l="l" t="t" r="r" b="b"/>
            <a:pathLst>
              <a:path w="18242280" h="428625">
                <a:moveTo>
                  <a:pt x="0" y="428624"/>
                </a:moveTo>
                <a:lnTo>
                  <a:pt x="0" y="0"/>
                </a:lnTo>
                <a:lnTo>
                  <a:pt x="18242259" y="0"/>
                </a:lnTo>
                <a:lnTo>
                  <a:pt x="18242259" y="428624"/>
                </a:lnTo>
                <a:lnTo>
                  <a:pt x="0" y="428624"/>
                </a:lnTo>
                <a:close/>
              </a:path>
            </a:pathLst>
          </a:custGeom>
          <a:solidFill>
            <a:srgbClr val="FFC500"/>
          </a:solidFill>
        </p:spPr>
        <p:txBody>
          <a:bodyPr wrap="square" lIns="0" tIns="0" rIns="0" bIns="0" rtlCol="0"/>
          <a:lstStyle/>
          <a:p>
            <a:endParaRPr/>
          </a:p>
        </p:txBody>
      </p:sp>
      <p:sp>
        <p:nvSpPr>
          <p:cNvPr id="10" name="object 19" descr="logotyp IDEA">
            <a:extLst>
              <a:ext uri="{FF2B5EF4-FFF2-40B4-BE49-F238E27FC236}">
                <a16:creationId xmlns:a16="http://schemas.microsoft.com/office/drawing/2014/main" id="{ED311EC9-8700-45BF-8922-5D412B36634E}"/>
              </a:ext>
            </a:extLst>
          </p:cNvPr>
          <p:cNvSpPr>
            <a:spLocks noChangeAspect="1"/>
          </p:cNvSpPr>
          <p:nvPr userDrawn="1"/>
        </p:nvSpPr>
        <p:spPr>
          <a:xfrm>
            <a:off x="1640639" y="6064102"/>
            <a:ext cx="862517" cy="324000"/>
          </a:xfrm>
          <a:prstGeom prst="rect">
            <a:avLst/>
          </a:prstGeom>
          <a:blipFill>
            <a:blip r:embed="rId2" cstate="print"/>
            <a:stretch>
              <a:fillRect/>
            </a:stretch>
          </a:blipFill>
        </p:spPr>
        <p:txBody>
          <a:bodyPr wrap="square" lIns="0" tIns="0" rIns="0" bIns="0" rtlCol="0"/>
          <a:lstStyle/>
          <a:p>
            <a:endParaRPr/>
          </a:p>
        </p:txBody>
      </p:sp>
      <p:pic>
        <p:nvPicPr>
          <p:cNvPr id="11" name="Obraz 10" descr="logotyp Aktywizacja">
            <a:extLst>
              <a:ext uri="{FF2B5EF4-FFF2-40B4-BE49-F238E27FC236}">
                <a16:creationId xmlns:a16="http://schemas.microsoft.com/office/drawing/2014/main" id="{1C5DAE9C-C90D-430F-8D6E-ED890BC9AF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2679" y="5901180"/>
            <a:ext cx="1260000" cy="580773"/>
          </a:xfrm>
          <a:prstGeom prst="rect">
            <a:avLst/>
          </a:prstGeom>
        </p:spPr>
      </p:pic>
    </p:spTree>
    <p:extLst>
      <p:ext uri="{BB962C8B-B14F-4D97-AF65-F5344CB8AC3E}">
        <p14:creationId xmlns:p14="http://schemas.microsoft.com/office/powerpoint/2010/main" val="340044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05CA8E-6BD0-4485-B42E-CD1C57BA9CB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293B0F2-C14F-4E12-A817-46755B329A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9156DE7A-D026-477C-89A2-AF3FA02EABBB}"/>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A90434D5-007B-45A4-9CAC-5157629CE87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D621E52-B113-4480-A552-ABB7BB45DBBB}"/>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78353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E0A937-9C7A-4F27-95B5-AD527CFF358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369F921-95A3-44D4-B34A-5201709950B2}"/>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5368A30-00A9-4ACF-8A67-6D23356F1C25}"/>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5325CE8-1390-4911-9D50-4AA7B0E4D9BF}"/>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6" name="Symbol zastępczy stopki 5">
            <a:extLst>
              <a:ext uri="{FF2B5EF4-FFF2-40B4-BE49-F238E27FC236}">
                <a16:creationId xmlns:a16="http://schemas.microsoft.com/office/drawing/2014/main" id="{98751717-E256-459F-B3BF-3CEEEF4FADA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CC31E71-C45A-45D8-BCCA-33D0BB753D9D}"/>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54888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BC3E0C-CCDB-4EF1-BF50-C1C2F7F43E3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DFDA849-958E-4869-9CB4-17BB8D71F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77FF76B-2770-471E-9DF9-183D70667230}"/>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C5E51D4-68F5-4E19-83BC-20EA78A91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A51B733-44E7-4910-B5C0-8841A54B12E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1012F3D-39C4-46DA-9BBB-A347DF9AD9BB}"/>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8" name="Symbol zastępczy stopki 7">
            <a:extLst>
              <a:ext uri="{FF2B5EF4-FFF2-40B4-BE49-F238E27FC236}">
                <a16:creationId xmlns:a16="http://schemas.microsoft.com/office/drawing/2014/main" id="{45043569-6DAD-47B2-A0B0-DF28D9BD009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20FC3EB-69ED-494F-913C-FC707E1AA6E1}"/>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396066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0EDF94-C4F0-4ED1-AF1A-422521ACD82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86322C3-65C0-4D30-B0DF-45CE00D9B738}"/>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4" name="Symbol zastępczy stopki 3">
            <a:extLst>
              <a:ext uri="{FF2B5EF4-FFF2-40B4-BE49-F238E27FC236}">
                <a16:creationId xmlns:a16="http://schemas.microsoft.com/office/drawing/2014/main" id="{54D8BAED-8E14-4798-AD0E-30E8B36A35A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9BA9244-D69E-4935-B613-1C8C863E53D5}"/>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282363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5130CBC-9236-4938-8599-07A0E77D6747}"/>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3" name="Symbol zastępczy stopki 2">
            <a:extLst>
              <a:ext uri="{FF2B5EF4-FFF2-40B4-BE49-F238E27FC236}">
                <a16:creationId xmlns:a16="http://schemas.microsoft.com/office/drawing/2014/main" id="{DBA5DEFF-631A-4645-98FC-02C285BA78A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DB04CA6-71ED-4695-A09A-AE608FEBDF5E}"/>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202865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B63DF0-2F71-499C-82DD-EFE03E28C1B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B62F9F2-1041-45C9-A924-0563275B6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9598CF57-610B-4356-AD77-5D73F547B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5645AB0-7A03-4636-9FA1-57D97A203FA3}"/>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6" name="Symbol zastępczy stopki 5">
            <a:extLst>
              <a:ext uri="{FF2B5EF4-FFF2-40B4-BE49-F238E27FC236}">
                <a16:creationId xmlns:a16="http://schemas.microsoft.com/office/drawing/2014/main" id="{1BA39265-A370-4964-A7B6-1EDF2161F37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7CE3962-95E6-4FFA-9E28-C3171B485184}"/>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294128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A3A64B-48EA-4909-A438-87B8A0BF836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2555B56A-063D-4452-BBF7-B4CDEB987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63BC740-D02B-4AE6-9229-29B2FCC893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D904B6F-31A5-44B0-AEF8-70B8EC0E7CEA}"/>
              </a:ext>
            </a:extLst>
          </p:cNvPr>
          <p:cNvSpPr>
            <a:spLocks noGrp="1"/>
          </p:cNvSpPr>
          <p:nvPr>
            <p:ph type="dt" sz="half" idx="10"/>
          </p:nvPr>
        </p:nvSpPr>
        <p:spPr/>
        <p:txBody>
          <a:bodyPr/>
          <a:lstStyle/>
          <a:p>
            <a:fld id="{E9B83C17-B00D-4778-886B-F5DFC6DA19F2}" type="datetimeFigureOut">
              <a:rPr lang="pl-PL" smtClean="0"/>
              <a:t>15.10.2021</a:t>
            </a:fld>
            <a:endParaRPr lang="pl-PL"/>
          </a:p>
        </p:txBody>
      </p:sp>
      <p:sp>
        <p:nvSpPr>
          <p:cNvPr id="6" name="Symbol zastępczy stopki 5">
            <a:extLst>
              <a:ext uri="{FF2B5EF4-FFF2-40B4-BE49-F238E27FC236}">
                <a16:creationId xmlns:a16="http://schemas.microsoft.com/office/drawing/2014/main" id="{A2F1AB1D-707E-4270-A779-FFF809C18FF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814B6D-13DD-48BB-87D2-24CB83B80317}"/>
              </a:ext>
            </a:extLst>
          </p:cNvPr>
          <p:cNvSpPr>
            <a:spLocks noGrp="1"/>
          </p:cNvSpPr>
          <p:nvPr>
            <p:ph type="sldNum" sz="quarter" idx="12"/>
          </p:nvPr>
        </p:nvSpPr>
        <p:spPr/>
        <p:txBody>
          <a:bodyPr/>
          <a:lstStyle/>
          <a:p>
            <a:fld id="{A1D3E1E3-503E-43D1-B50A-8D3D210986D9}" type="slidenum">
              <a:rPr lang="pl-PL" smtClean="0"/>
              <a:t>‹#›</a:t>
            </a:fld>
            <a:endParaRPr lang="pl-PL"/>
          </a:p>
        </p:txBody>
      </p:sp>
    </p:spTree>
    <p:extLst>
      <p:ext uri="{BB962C8B-B14F-4D97-AF65-F5344CB8AC3E}">
        <p14:creationId xmlns:p14="http://schemas.microsoft.com/office/powerpoint/2010/main" val="53463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1B0996C-01AE-4C85-AA44-3F933B587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60CEBFF-E676-4849-842A-E224DAF0D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4040537-BE36-4E3E-A39B-1950E1B099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83C17-B00D-4778-886B-F5DFC6DA19F2}" type="datetimeFigureOut">
              <a:rPr lang="pl-PL" smtClean="0"/>
              <a:t>15.10.2021</a:t>
            </a:fld>
            <a:endParaRPr lang="pl-PL"/>
          </a:p>
        </p:txBody>
      </p:sp>
      <p:sp>
        <p:nvSpPr>
          <p:cNvPr id="5" name="Symbol zastępczy stopki 4">
            <a:extLst>
              <a:ext uri="{FF2B5EF4-FFF2-40B4-BE49-F238E27FC236}">
                <a16:creationId xmlns:a16="http://schemas.microsoft.com/office/drawing/2014/main" id="{AB49CB45-5AA6-4103-A1DB-6F2EF5B1D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3DE9358-2988-471D-84B7-BF718507C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3E1E3-503E-43D1-B50A-8D3D210986D9}" type="slidenum">
              <a:rPr lang="pl-PL" smtClean="0"/>
              <a:t>‹#›</a:t>
            </a:fld>
            <a:endParaRPr lang="pl-PL"/>
          </a:p>
        </p:txBody>
      </p:sp>
    </p:spTree>
    <p:extLst>
      <p:ext uri="{BB962C8B-B14F-4D97-AF65-F5344CB8AC3E}">
        <p14:creationId xmlns:p14="http://schemas.microsoft.com/office/powerpoint/2010/main" val="3373571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1633C027-4C90-4E57-A64B-4A2E7E24EA9F}"/>
              </a:ext>
            </a:extLst>
          </p:cNvPr>
          <p:cNvSpPr>
            <a:spLocks noGrp="1"/>
          </p:cNvSpPr>
          <p:nvPr>
            <p:ph type="ctrTitle"/>
          </p:nvPr>
        </p:nvSpPr>
        <p:spPr>
          <a:xfrm>
            <a:off x="182027" y="994049"/>
            <a:ext cx="8546337" cy="3319008"/>
          </a:xfrm>
        </p:spPr>
        <p:txBody>
          <a:bodyPr>
            <a:normAutofit/>
          </a:bodyPr>
          <a:lstStyle/>
          <a:p>
            <a:pPr algn="l"/>
            <a:r>
              <a:rPr lang="en-GB" sz="2400" dirty="0">
                <a:effectLst/>
                <a:latin typeface="Calibri" panose="020F0502020204030204" pitchFamily="34" charset="0"/>
                <a:ea typeface="Calibri" panose="020F0502020204030204" pitchFamily="34" charset="0"/>
              </a:rPr>
              <a:t>Evaluation study on the application of the principle of equality of opportunity between women and men and of the principle of equality of opportunity and non-discrimination, including accessibility for persons with disabilities, within Cohesion Policy 2014-2020 and on the assessment of implementation of the Governmental Programme - Accessibility Plus 2018-2025 </a:t>
            </a:r>
            <a:br>
              <a:rPr lang="en-GB" sz="2400" dirty="0">
                <a:effectLst/>
                <a:latin typeface="Calibri" panose="020F0502020204030204" pitchFamily="34" charset="0"/>
                <a:ea typeface="Calibri" panose="020F0502020204030204" pitchFamily="34" charset="0"/>
              </a:rPr>
            </a:br>
            <a:br>
              <a:rPr lang="en-GB" sz="2400" dirty="0">
                <a:effectLst/>
                <a:latin typeface="Calibri" panose="020F0502020204030204" pitchFamily="34" charset="0"/>
                <a:ea typeface="Calibri" panose="020F0502020204030204" pitchFamily="34" charset="0"/>
              </a:rPr>
            </a:br>
            <a:r>
              <a:rPr lang="en-GB" sz="2400" b="1" u="sng" dirty="0">
                <a:latin typeface="Calibri" panose="020F0502020204030204" pitchFamily="34" charset="0"/>
                <a:ea typeface="Calibri" panose="020F0502020204030204" pitchFamily="34" charset="0"/>
              </a:rPr>
              <a:t>MODULE II – </a:t>
            </a:r>
            <a:r>
              <a:rPr lang="en-GB" sz="2400" b="1" u="sng" dirty="0">
                <a:effectLst/>
                <a:latin typeface="Calibri" panose="020F0502020204030204" pitchFamily="34" charset="0"/>
                <a:ea typeface="Calibri" panose="020F0502020204030204" pitchFamily="34" charset="0"/>
              </a:rPr>
              <a:t>Effects of implementation of the Accessibility Plus Programme</a:t>
            </a:r>
            <a:endParaRPr lang="en-GB" sz="7200" b="1" u="sng" dirty="0"/>
          </a:p>
        </p:txBody>
      </p:sp>
      <p:pic>
        <p:nvPicPr>
          <p:cNvPr id="8" name="Obraz 7" descr="Logo uf European Funds and European Union">
            <a:extLst>
              <a:ext uri="{FF2B5EF4-FFF2-40B4-BE49-F238E27FC236}">
                <a16:creationId xmlns:a16="http://schemas.microsoft.com/office/drawing/2014/main" id="{DA6F2DAF-D0D5-4E2C-B7BA-F097CB9E7E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53910" y="49533"/>
            <a:ext cx="4034539" cy="936000"/>
          </a:xfrm>
          <a:prstGeom prst="rect">
            <a:avLst/>
          </a:prstGeom>
        </p:spPr>
      </p:pic>
      <p:pic>
        <p:nvPicPr>
          <p:cNvPr id="12" name="Obraz 11" descr="Logo of Aktywizacja Foundation&#10;&#10;Logo of Aktywizacja Foundation&#10;">
            <a:extLst>
              <a:ext uri="{FF2B5EF4-FFF2-40B4-BE49-F238E27FC236}">
                <a16:creationId xmlns:a16="http://schemas.microsoft.com/office/drawing/2014/main" id="{AA4E02B2-F97F-4CEB-B6E3-3C4D8EAA75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12" y="5485951"/>
            <a:ext cx="1640135" cy="756000"/>
          </a:xfrm>
          <a:prstGeom prst="rect">
            <a:avLst/>
          </a:prstGeom>
        </p:spPr>
      </p:pic>
      <p:sp>
        <p:nvSpPr>
          <p:cNvPr id="13" name="object 5" descr="Logo of IDEA Foundation&#10;&#10;Logo of IDEA Foundation">
            <a:extLst>
              <a:ext uri="{FF2B5EF4-FFF2-40B4-BE49-F238E27FC236}">
                <a16:creationId xmlns:a16="http://schemas.microsoft.com/office/drawing/2014/main" id="{C2B04B3D-1B5F-45EB-AA26-A12ABA093EF6}"/>
              </a:ext>
            </a:extLst>
          </p:cNvPr>
          <p:cNvSpPr/>
          <p:nvPr/>
        </p:nvSpPr>
        <p:spPr>
          <a:xfrm>
            <a:off x="1769060" y="5485951"/>
            <a:ext cx="2057849" cy="903904"/>
          </a:xfrm>
          <a:prstGeom prst="rect">
            <a:avLst/>
          </a:prstGeom>
          <a:blipFill>
            <a:blip r:embed="rId4" cstate="print"/>
            <a:stretch>
              <a:fillRect/>
            </a:stretch>
          </a:blipFill>
        </p:spPr>
        <p:txBody>
          <a:bodyPr wrap="square" lIns="0" tIns="0" rIns="0" bIns="0" rtlCol="0"/>
          <a:lstStyle/>
          <a:p>
            <a:endParaRPr/>
          </a:p>
        </p:txBody>
      </p:sp>
      <p:pic>
        <p:nvPicPr>
          <p:cNvPr id="14" name="Obraz 13" descr="logo of Accessibility Plus Programme&#10;&#10;logo of Accessibility Plus Programme">
            <a:extLst>
              <a:ext uri="{FF2B5EF4-FFF2-40B4-BE49-F238E27FC236}">
                <a16:creationId xmlns:a16="http://schemas.microsoft.com/office/drawing/2014/main" id="{5E184889-D69C-46D6-8386-49F0E47EB86A}"/>
              </a:ext>
            </a:extLst>
          </p:cNvPr>
          <p:cNvPicPr/>
          <p:nvPr/>
        </p:nvPicPr>
        <p:blipFill>
          <a:blip r:embed="rId5">
            <a:extLst>
              <a:ext uri="{28A0092B-C50C-407E-A947-70E740481C1C}">
                <a14:useLocalDpi xmlns:a14="http://schemas.microsoft.com/office/drawing/2010/main" val="0"/>
              </a:ext>
            </a:extLst>
          </a:blip>
          <a:stretch>
            <a:fillRect/>
          </a:stretch>
        </p:blipFill>
        <p:spPr>
          <a:xfrm>
            <a:off x="3622622" y="5387034"/>
            <a:ext cx="1407023" cy="854917"/>
          </a:xfrm>
          <a:prstGeom prst="rect">
            <a:avLst/>
          </a:prstGeom>
        </p:spPr>
      </p:pic>
    </p:spTree>
    <p:extLst>
      <p:ext uri="{BB962C8B-B14F-4D97-AF65-F5344CB8AC3E}">
        <p14:creationId xmlns:p14="http://schemas.microsoft.com/office/powerpoint/2010/main" val="259853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a:t>Architecture</a:t>
            </a:r>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0" y="1030514"/>
            <a:ext cx="11335660" cy="3577088"/>
          </a:xfrm>
        </p:spPr>
        <p:txBody>
          <a:bodyPr>
            <a:noAutofit/>
          </a:bodyPr>
          <a:lstStyle/>
          <a:p>
            <a:pPr marL="0" indent="0">
              <a:lnSpc>
                <a:spcPct val="115000"/>
              </a:lnSpc>
              <a:spcBef>
                <a:spcPts val="600"/>
              </a:spcBef>
              <a:spcAft>
                <a:spcPts val="600"/>
              </a:spcAft>
              <a:buNone/>
            </a:pPr>
            <a:endParaRPr lang="pl-PL"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activities undertaken are oriented at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an objective and are addressed relevantly</a:t>
            </a:r>
            <a:r>
              <a:rPr lang="en-GB" sz="2400" dirty="0">
                <a:effectLst/>
                <a:latin typeface="Calibri" panose="020F0502020204030204" pitchFamily="34" charset="0"/>
                <a:ea typeface="Calibri" panose="020F0502020204030204" pitchFamily="34"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Changes regarding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necessity of taking account of accessibility standards as early as at the stage of designing</a:t>
            </a:r>
            <a:r>
              <a:rPr lang="en-GB" sz="2400" dirty="0">
                <a:effectLst/>
                <a:latin typeface="Calibri" panose="020F0502020204030204" pitchFamily="34" charset="0"/>
                <a:ea typeface="Calibri" panose="020F0502020204030204" pitchFamily="34" charset="0"/>
                <a:cs typeface="Times New Roman" panose="02020603050405020304" pitchFamily="18" charset="0"/>
              </a:rPr>
              <a:t>  newly-erected buildings should be regarded as the most important ones in this area</a:t>
            </a:r>
            <a:r>
              <a:rPr lang="en-GB" sz="2400" dirty="0">
                <a:effectLst/>
                <a:latin typeface="Calibri" panose="020F0502020204030204" pitchFamily="34" charset="0"/>
                <a:ea typeface="Calibri" panose="020F0502020204030204" pitchFamily="34" charset="0"/>
                <a:cs typeface="Calibri" panose="020F0502020204030204" pitchFamily="34"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It is a revolutionary change, which will have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biggest impact</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on the accessibility of a built environment</a:t>
            </a:r>
            <a:r>
              <a:rPr lang="en-GB" sz="2400" dirty="0">
                <a:effectLst/>
                <a:latin typeface="Calibri" panose="020F0502020204030204" pitchFamily="34" charset="0"/>
                <a:ea typeface="Calibri" panose="020F0502020204030204" pitchFamily="34" charset="0"/>
                <a:cs typeface="Times New Roman" panose="02020603050405020304" pitchFamily="18" charset="0"/>
              </a:rPr>
              <a:t> in a long term ( along with changes introduced into the mode of educating architects).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Unfortunately,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the scale of needs in this area is much larger</a:t>
            </a:r>
            <a:r>
              <a:rPr lang="en-GB" sz="2400" dirty="0">
                <a:effectLst/>
                <a:latin typeface="Calibri" panose="020F0502020204030204" pitchFamily="34" charset="0"/>
                <a:ea typeface="Calibri" panose="020F0502020204030204" pitchFamily="34" charset="0"/>
                <a:cs typeface="Times New Roman" panose="02020603050405020304" pitchFamily="18" charset="0"/>
              </a:rPr>
              <a:t> than implementational and financial capacities planned in the Accessibility Plus Programme</a:t>
            </a:r>
            <a:r>
              <a:rPr lang="en-GB" sz="2400" dirty="0">
                <a:effectLst/>
                <a:latin typeface="Calibri" panose="020F0502020204030204" pitchFamily="34" charset="0"/>
                <a:ea typeface="Calibri" panose="020F0502020204030204" pitchFamily="34" charset="0"/>
                <a:cs typeface="Calibri" panose="020F0502020204030204" pitchFamily="34"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102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a:t>Transport</a:t>
            </a:r>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130626" y="1507675"/>
            <a:ext cx="11335660"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The implementation of a considerable part of the tasks</a:t>
            </a:r>
            <a:r>
              <a:rPr lang="en-GB" sz="2400" dirty="0">
                <a:effectLst/>
                <a:latin typeface="Calibri" panose="020F0502020204030204" pitchFamily="34" charset="0"/>
                <a:ea typeface="Calibri" panose="020F0502020204030204" pitchFamily="34" charset="0"/>
                <a:cs typeface="Times New Roman" panose="02020603050405020304" pitchFamily="18" charset="0"/>
              </a:rPr>
              <a:t> planned in this area has been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started.</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The main hindrances</a:t>
            </a:r>
            <a:r>
              <a:rPr lang="en-GB" sz="2400" dirty="0">
                <a:effectLst/>
                <a:latin typeface="Calibri" panose="020F0502020204030204" pitchFamily="34" charset="0"/>
                <a:ea typeface="Calibri" panose="020F0502020204030204" pitchFamily="34" charset="0"/>
                <a:cs typeface="Times New Roman" panose="02020603050405020304" pitchFamily="18" charset="0"/>
              </a:rPr>
              <a:t> have appeared in implementing a training project targeted at transport employees and in delivering COMBO carriages.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As compared to other areas of the Accessibility Plus Programme, an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important facility in the area of transport is the TSI PRM</a:t>
            </a:r>
            <a:r>
              <a:rPr lang="en-GB" sz="2400" dirty="0">
                <a:effectLst/>
                <a:latin typeface="Calibri" panose="020F0502020204030204" pitchFamily="34" charset="0"/>
                <a:ea typeface="Calibri" panose="020F0502020204030204" pitchFamily="34" charset="0"/>
                <a:cs typeface="Times New Roman" panose="02020603050405020304" pitchFamily="18" charset="0"/>
              </a:rPr>
              <a:t> (Commission Regulation (EC) regarding accessibility of vehicles and railway infrastructure). Well-founded and unambiguously-defined standards in the area of railway infrastructure facilitate undertaking many activities related to providing accessibility.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3279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err="1"/>
              <a:t>Education</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0" y="1325563"/>
            <a:ext cx="11335660"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As for the area of education, it is worth paying particular attention to a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visible change in the approach and awareness</a:t>
            </a:r>
            <a:r>
              <a:rPr lang="en-GB" sz="2400" dirty="0">
                <a:effectLst/>
                <a:latin typeface="Calibri" panose="020F0502020204030204" pitchFamily="34" charset="0"/>
                <a:ea typeface="Calibri" panose="020F0502020204030204" pitchFamily="34" charset="0"/>
                <a:cs typeface="Times New Roman" panose="02020603050405020304" pitchFamily="18" charset="0"/>
              </a:rPr>
              <a:t> of needs typical of persons with disabilities.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amendments</a:t>
            </a:r>
            <a:r>
              <a:rPr lang="en-GB" sz="2400" dirty="0">
                <a:effectLst/>
                <a:latin typeface="Calibri" panose="020F0502020204030204" pitchFamily="34" charset="0"/>
                <a:ea typeface="Calibri" panose="020F0502020204030204" pitchFamily="34" charset="0"/>
                <a:cs typeface="Times New Roman" panose="02020603050405020304" pitchFamily="18" charset="0"/>
              </a:rPr>
              <a:t> introduced in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act regarding education law</a:t>
            </a:r>
            <a:r>
              <a:rPr lang="en-GB" sz="2400" dirty="0">
                <a:effectLst/>
                <a:latin typeface="Calibri" panose="020F0502020204030204" pitchFamily="34" charset="0"/>
                <a:ea typeface="Calibri" panose="020F0502020204030204" pitchFamily="34" charset="0"/>
                <a:cs typeface="Times New Roman" panose="02020603050405020304" pitchFamily="18" charset="0"/>
              </a:rPr>
              <a:t> should be assessed positively.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Nonetheless, the scale and financial resources are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definitely insufficient</a:t>
            </a:r>
            <a:r>
              <a:rPr lang="en-GB" sz="2400" dirty="0">
                <a:effectLst/>
                <a:latin typeface="Calibri" panose="020F0502020204030204" pitchFamily="34" charset="0"/>
                <a:ea typeface="Calibri" panose="020F0502020204030204" pitchFamily="34" charset="0"/>
                <a:cs typeface="Times New Roman" panose="02020603050405020304" pitchFamily="18" charset="0"/>
              </a:rPr>
              <a:t> as for existing challenges.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At the same time it is necessary to clearly indicate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financial risks</a:t>
            </a:r>
            <a:r>
              <a:rPr lang="en-GB" sz="2400" dirty="0">
                <a:effectLst/>
                <a:latin typeface="Calibri" panose="020F0502020204030204" pitchFamily="34" charset="0"/>
                <a:ea typeface="Calibri" panose="020F0502020204030204" pitchFamily="34" charset="0"/>
                <a:cs typeface="Times New Roman" panose="02020603050405020304" pitchFamily="18" charset="0"/>
              </a:rPr>
              <a:t> related to project implementation, including, among others, the above mentioned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increase in prices</a:t>
            </a:r>
            <a:r>
              <a:rPr lang="pl-PL" sz="2400" b="1" dirty="0">
                <a:effectLst/>
                <a:latin typeface="Calibri" panose="020F0502020204030204" pitchFamily="34" charset="0"/>
                <a:ea typeface="Calibri" panose="020F0502020204030204" pitchFamily="34" charset="0"/>
                <a:cs typeface="Times New Roman" panose="02020603050405020304" pitchFamily="18" charset="0"/>
              </a:rPr>
              <a:t>.</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380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err="1"/>
              <a:t>Health</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0" y="1325563"/>
            <a:ext cx="11335660"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Despite delays, resulting mostly from the COVID-19 pandemic, the main project implemented in this area –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Accessibility Plus for Health’</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might contribute to a systemic change in healthcare</a:t>
            </a:r>
            <a:r>
              <a:rPr lang="en-GB" sz="2400" dirty="0">
                <a:effectLst/>
                <a:latin typeface="Calibri" panose="020F0502020204030204" pitchFamily="34" charset="0"/>
                <a:ea typeface="Calibri" panose="020F0502020204030204" pitchFamily="34" charset="0"/>
                <a:cs typeface="Times New Roman" panose="02020603050405020304" pitchFamily="18" charset="0"/>
              </a:rPr>
              <a:t> in respect of its increased accessibility.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biggest limitation of the project is its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insignificant scale</a:t>
            </a:r>
            <a:r>
              <a:rPr lang="en-GB" sz="2400" dirty="0">
                <a:effectLst/>
                <a:latin typeface="Calibri" panose="020F0502020204030204" pitchFamily="34" charset="0"/>
                <a:ea typeface="Calibri" panose="020F0502020204030204" pitchFamily="34" charset="0"/>
                <a:cs typeface="Times New Roman" panose="02020603050405020304" pitchFamily="18" charset="0"/>
              </a:rPr>
              <a:t> as compared to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immense needs of the sector.</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complexity of ventures</a:t>
            </a:r>
            <a:r>
              <a:rPr lang="en-GB" sz="2400" dirty="0">
                <a:effectLst/>
                <a:latin typeface="Calibri" panose="020F0502020204030204" pitchFamily="34" charset="0"/>
                <a:ea typeface="Calibri" panose="020F0502020204030204" pitchFamily="34" charset="0"/>
                <a:cs typeface="Times New Roman" panose="02020603050405020304" pitchFamily="18" charset="0"/>
              </a:rPr>
              <a:t> is  also of great importance - combining infrastructural, digital, competence and organisational investments.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Clr>
                <a:srgbClr val="C00000"/>
              </a:buClr>
              <a:buFont typeface="Wingdings" panose="05000000000000000000" pitchFamily="2" charset="2"/>
              <a:buChar char="Ü"/>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planned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continuation of the venture</a:t>
            </a:r>
            <a:r>
              <a:rPr lang="en-GB" sz="2400" dirty="0">
                <a:effectLst/>
                <a:latin typeface="Calibri" panose="020F0502020204030204" pitchFamily="34" charset="0"/>
                <a:ea typeface="Calibri" panose="020F0502020204030204" pitchFamily="34" charset="0"/>
                <a:cs typeface="Times New Roman" panose="02020603050405020304" pitchFamily="18" charset="0"/>
              </a:rPr>
              <a:t> within the new financial perspective also deserves a positive assessment.</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1653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1"/>
            <a:ext cx="10961917" cy="914312"/>
          </a:xfrm>
        </p:spPr>
        <p:txBody>
          <a:bodyPr>
            <a:normAutofit/>
          </a:bodyPr>
          <a:lstStyle/>
          <a:p>
            <a:r>
              <a:rPr lang="pl-PL" dirty="0" err="1"/>
              <a:t>Digitalisation</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198782" y="1127077"/>
            <a:ext cx="11335660"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A key element, which should translate into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positive sustainable changes</a:t>
            </a:r>
            <a:r>
              <a:rPr lang="en-GB" sz="2200" dirty="0">
                <a:effectLst/>
                <a:latin typeface="Calibri" panose="020F0502020204030204" pitchFamily="34" charset="0"/>
                <a:ea typeface="Calibri" panose="020F0502020204030204" pitchFamily="34" charset="0"/>
                <a:cs typeface="Times New Roman" panose="02020603050405020304" pitchFamily="18" charset="0"/>
              </a:rPr>
              <a:t> in a long term, is passing the ‘Act on digital accessibility of websites and mobile applications of public entities’.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results of audits point at the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first positive effects</a:t>
            </a:r>
            <a:r>
              <a:rPr lang="en-GB" sz="2200" dirty="0">
                <a:effectLst/>
                <a:latin typeface="Calibri" panose="020F0502020204030204" pitchFamily="34" charset="0"/>
                <a:ea typeface="Calibri" panose="020F0502020204030204" pitchFamily="34" charset="0"/>
                <a:cs typeface="Times New Roman" panose="02020603050405020304" pitchFamily="18" charset="0"/>
              </a:rPr>
              <a:t> of the requirements introduced. A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systematic improvement of accessibility of websites</a:t>
            </a:r>
            <a:r>
              <a:rPr lang="en-GB" sz="2200" dirty="0">
                <a:effectLst/>
                <a:latin typeface="Calibri" panose="020F0502020204030204" pitchFamily="34" charset="0"/>
                <a:ea typeface="Calibri" panose="020F0502020204030204" pitchFamily="34" charset="0"/>
                <a:cs typeface="Times New Roman" panose="02020603050405020304" pitchFamily="18" charset="0"/>
              </a:rPr>
              <a:t> of public entities is still in progress.</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As the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main barriers</a:t>
            </a:r>
            <a:r>
              <a:rPr lang="en-GB" sz="2200" dirty="0">
                <a:effectLst/>
                <a:latin typeface="Calibri" panose="020F0502020204030204" pitchFamily="34" charset="0"/>
                <a:ea typeface="Calibri" panose="020F0502020204030204" pitchFamily="34" charset="0"/>
                <a:cs typeface="Times New Roman" panose="02020603050405020304" pitchFamily="18" charset="0"/>
              </a:rPr>
              <a:t> for increased digital accessibility of public entities, it is possible to indicate an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insufficient level of knowledge and experience</a:t>
            </a:r>
            <a:r>
              <a:rPr lang="en-GB" sz="2200" dirty="0">
                <a:effectLst/>
                <a:latin typeface="Calibri" panose="020F0502020204030204" pitchFamily="34" charset="0"/>
                <a:ea typeface="Calibri" panose="020F0502020204030204" pitchFamily="34" charset="0"/>
                <a:cs typeface="Times New Roman" panose="02020603050405020304" pitchFamily="18" charset="0"/>
              </a:rPr>
              <a:t> in this respect, especially among smaller local government units, as well as  a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lack of financial resources</a:t>
            </a:r>
            <a:r>
              <a:rPr lang="en-GB" sz="2200" dirty="0">
                <a:effectLst/>
                <a:latin typeface="Calibri" panose="020F0502020204030204" pitchFamily="34" charset="0"/>
                <a:ea typeface="Calibri" panose="020F0502020204030204" pitchFamily="34" charset="0"/>
                <a:cs typeface="Times New Roman" panose="02020603050405020304" pitchFamily="18" charset="0"/>
              </a:rPr>
              <a:t> for adjusting offices to the new requirements.</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pl-PL" sz="2200" dirty="0">
                <a:latin typeface="Calibri" panose="020F0502020204030204" pitchFamily="34" charset="0"/>
                <a:ea typeface="Calibri" panose="020F0502020204030204" pitchFamily="34" charset="0"/>
                <a:cs typeface="Times New Roman" panose="02020603050405020304" pitchFamily="18" charset="0"/>
              </a:rPr>
              <a:t>I</a:t>
            </a:r>
            <a:r>
              <a:rPr lang="en-GB" sz="2200" dirty="0">
                <a:effectLst/>
                <a:latin typeface="Calibri" panose="020F0502020204030204" pitchFamily="34" charset="0"/>
                <a:ea typeface="Calibri" panose="020F0502020204030204" pitchFamily="34" charset="0"/>
                <a:cs typeface="Times New Roman" panose="02020603050405020304" pitchFamily="18" charset="0"/>
              </a:rPr>
              <a:t>t should be stated that the initiatives of the Chancellery of the Prime Minister - taken in favour of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substantive and technical support granted to public entities</a:t>
            </a:r>
            <a:r>
              <a:rPr lang="en-GB" sz="2200" dirty="0">
                <a:effectLst/>
                <a:latin typeface="Calibri" panose="020F0502020204030204" pitchFamily="34" charset="0"/>
                <a:ea typeface="Calibri" panose="020F0502020204030204" pitchFamily="34" charset="0"/>
                <a:cs typeface="Times New Roman" panose="02020603050405020304" pitchFamily="18" charset="0"/>
              </a:rPr>
              <a:t> as for implementing solutions fostering their increased digital accessibility- should be assessed as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particularly utile.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2764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a:t>Services</a:t>
            </a:r>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0" y="1325563"/>
            <a:ext cx="11335660" cy="3891639"/>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 vast majority of the initiatives planned in this area is still at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preliminary stage</a:t>
            </a:r>
            <a:r>
              <a:rPr lang="en-GB" sz="2400" b="1" dirty="0">
                <a:effectLst/>
                <a:latin typeface="Calibri" panose="020F0502020204030204" pitchFamily="34" charset="0"/>
                <a:ea typeface="Calibri" panose="020F0502020204030204" pitchFamily="34" charset="0"/>
                <a:cs typeface="Calibri" panose="020F0502020204030204" pitchFamily="34" charset="0"/>
              </a:rPr>
              <a:t>.</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An important effect of implementing  activities undertaken in this part of the Programme is a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change in approach</a:t>
            </a:r>
            <a:r>
              <a:rPr lang="en-GB" sz="2400" dirty="0">
                <a:effectLst/>
                <a:latin typeface="Calibri" panose="020F0502020204030204" pitchFamily="34" charset="0"/>
                <a:ea typeface="Calibri" panose="020F0502020204030204" pitchFamily="34" charset="0"/>
                <a:cs typeface="Times New Roman" panose="02020603050405020304" pitchFamily="18" charset="0"/>
              </a:rPr>
              <a:t>, observed mainly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among administrative employees at the central and local levels and in culture institutions. </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Visible implementation risks concern mainly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sustainability of social services</a:t>
            </a:r>
            <a:r>
              <a:rPr lang="en-GB" sz="2400" dirty="0">
                <a:effectLst/>
                <a:latin typeface="Calibri" panose="020F0502020204030204" pitchFamily="34" charset="0"/>
                <a:ea typeface="Calibri" panose="020F0502020204030204" pitchFamily="34" charset="0"/>
                <a:cs typeface="Times New Roman" panose="02020603050405020304" pitchFamily="18" charset="0"/>
              </a:rPr>
              <a:t>, which results from their project implementation system</a:t>
            </a:r>
            <a:r>
              <a:rPr lang="en-GB" sz="2400" dirty="0">
                <a:effectLst/>
                <a:latin typeface="Calibri" panose="020F0502020204030204" pitchFamily="34" charset="0"/>
                <a:ea typeface="Calibri" panose="020F0502020204030204" pitchFamily="34" charset="0"/>
                <a:cs typeface="Calibri" panose="020F0502020204030204" pitchFamily="34" charset="0"/>
              </a:rPr>
              <a:t>.</a:t>
            </a:r>
            <a:r>
              <a:rPr lang="pl-PL" sz="2400" dirty="0">
                <a:latin typeface="Calibri" panose="020F0502020204030204" pitchFamily="34" charset="0"/>
                <a:ea typeface="Calibri" panose="020F0502020204030204" pitchFamily="34" charset="0"/>
                <a:cs typeface="Times New Roman" panose="02020603050405020304" pitchFamily="18" charset="0"/>
              </a:rPr>
              <a:t> </a:t>
            </a:r>
          </a:p>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biggest risks</a:t>
            </a:r>
            <a:r>
              <a:rPr lang="en-GB" sz="2400" dirty="0">
                <a:effectLst/>
                <a:latin typeface="Calibri" panose="020F0502020204030204" pitchFamily="34" charset="0"/>
                <a:ea typeface="Calibri" panose="020F0502020204030204" pitchFamily="34" charset="0"/>
                <a:cs typeface="Times New Roman" panose="02020603050405020304" pitchFamily="18" charset="0"/>
              </a:rPr>
              <a:t> related to unimplemented assumptions have been observed in the activity referring to work in the administration</a:t>
            </a:r>
            <a:r>
              <a:rPr lang="en-GB" sz="2400" b="1" dirty="0">
                <a:effectLst/>
                <a:latin typeface="Calibri" panose="020F0502020204030204" pitchFamily="34" charset="0"/>
                <a:ea typeface="Calibri" panose="020F0502020204030204" pitchFamily="34" charset="0"/>
                <a:cs typeface="Calibri" panose="020F0502020204030204" pitchFamily="34" charset="0"/>
              </a:rPr>
              <a:t> </a:t>
            </a:r>
            <a:r>
              <a:rPr lang="en-GB" sz="2400" dirty="0">
                <a:effectLst/>
                <a:latin typeface="Calibri" panose="020F0502020204030204" pitchFamily="34" charset="0"/>
                <a:ea typeface="Calibri" panose="020F0502020204030204" pitchFamily="34" charset="0"/>
                <a:cs typeface="Calibri" panose="020F0502020204030204" pitchFamily="34" charset="0"/>
              </a:rPr>
              <a:t>(d</a:t>
            </a:r>
            <a:r>
              <a:rPr lang="en-GB" sz="2400" dirty="0">
                <a:effectLst/>
                <a:latin typeface="Calibri" panose="020F0502020204030204" pitchFamily="34" charset="0"/>
                <a:ea typeface="Calibri" panose="020F0502020204030204" pitchFamily="34" charset="0"/>
                <a:cs typeface="Times New Roman" panose="02020603050405020304" pitchFamily="18" charset="0"/>
              </a:rPr>
              <a:t>ue to too small a scale of initiatives undertaken as compared to the ambitiously-defined objective</a:t>
            </a:r>
            <a:r>
              <a:rPr lang="pl-PL" sz="2400" dirty="0">
                <a:latin typeface="Calibri" panose="020F0502020204030204" pitchFamily="34" charset="0"/>
                <a:ea typeface="Calibri" panose="020F0502020204030204" pitchFamily="34" charset="0"/>
                <a:cs typeface="Times New Roman" panose="02020603050405020304" pitchFamily="18" charset="0"/>
              </a:rPr>
              <a:t>).</a:t>
            </a:r>
            <a:endParaRPr lang="pl-PL" sz="2400" dirty="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514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err="1"/>
              <a:t>Competitiveness</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261730" y="1116842"/>
            <a:ext cx="11668539"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initiatives undertaken could be assessed as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relevant in view of the needs</a:t>
            </a:r>
            <a:r>
              <a:rPr lang="en-GB" sz="2200" dirty="0">
                <a:effectLst/>
                <a:latin typeface="Calibri" panose="020F0502020204030204" pitchFamily="34" charset="0"/>
                <a:ea typeface="Calibri" panose="020F0502020204030204" pitchFamily="34" charset="0"/>
                <a:cs typeface="Times New Roman" panose="02020603050405020304" pitchFamily="18" charset="0"/>
              </a:rPr>
              <a:t> in the area of accessibility</a:t>
            </a:r>
            <a:r>
              <a:rPr lang="en-GB" sz="2200" dirty="0">
                <a:effectLst/>
                <a:latin typeface="Calibri" panose="020F0502020204030204" pitchFamily="34" charset="0"/>
                <a:ea typeface="Calibri" panose="020F0502020204030204" pitchFamily="34" charset="0"/>
                <a:cs typeface="Calibri" panose="020F0502020204030204" pitchFamily="34" charset="0"/>
              </a:rPr>
              <a:t>.</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Interventions undertaken within the area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result from coherent logic.</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They take account of both direct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support for projects aimed at working out innovative products</a:t>
            </a:r>
            <a:r>
              <a:rPr lang="en-GB" sz="2200" dirty="0">
                <a:effectLst/>
                <a:latin typeface="Calibri" panose="020F0502020204030204" pitchFamily="34" charset="0"/>
                <a:ea typeface="Calibri" panose="020F0502020204030204" pitchFamily="34" charset="0"/>
                <a:cs typeface="Times New Roman" panose="02020603050405020304" pitchFamily="18" charset="0"/>
              </a:rPr>
              <a:t> addressing the needs of persons with disabilities and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indirect support</a:t>
            </a:r>
            <a:r>
              <a:rPr lang="en-GB" sz="2200" dirty="0">
                <a:effectLst/>
                <a:latin typeface="Calibri" panose="020F0502020204030204" pitchFamily="34" charset="0"/>
                <a:ea typeface="Calibri" panose="020F0502020204030204" pitchFamily="34" charset="0"/>
                <a:cs typeface="Times New Roman" panose="02020603050405020304" pitchFamily="18" charset="0"/>
              </a:rPr>
              <a:t> aimed at increasing knowledge and awareness of entrepreneurs and at building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the innovation ecosystem in the area of accessibility</a:t>
            </a:r>
            <a:r>
              <a:rPr lang="en-GB" sz="2200" dirty="0">
                <a:effectLst/>
                <a:latin typeface="Calibri" panose="020F0502020204030204" pitchFamily="34" charset="0"/>
                <a:ea typeface="Calibri" panose="020F0502020204030204" pitchFamily="34" charset="0"/>
                <a:cs typeface="Times New Roman" panose="02020603050405020304" pitchFamily="18" charset="0"/>
              </a:rPr>
              <a:t>.</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In the context of generally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low supply of projects</a:t>
            </a:r>
            <a:r>
              <a:rPr lang="en-GB" sz="2200" dirty="0">
                <a:effectLst/>
                <a:latin typeface="Calibri" panose="020F0502020204030204" pitchFamily="34" charset="0"/>
                <a:ea typeface="Calibri" panose="020F0502020204030204" pitchFamily="34" charset="0"/>
                <a:cs typeface="Times New Roman" panose="02020603050405020304" pitchFamily="18" charset="0"/>
              </a:rPr>
              <a:t> within competitions dedicated to the problem of accessibility, it is necessary to continue and to expand the scope of activities aimed at increasing the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capacity of enterprises for developing products which  take account of the needs of persons with disabilities.</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4486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err="1"/>
              <a:t>Coordination</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318052" y="1146658"/>
            <a:ext cx="11335660" cy="3891639"/>
          </a:xfrm>
        </p:spPr>
        <p:txBody>
          <a:bodyPr>
            <a:noAutofit/>
          </a:bodyPr>
          <a:lstStyle/>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An appropriate substantive  preparation and a high- standard culture of cooperation of the unit responsible for coordinating the Programme -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Ministry of Development Funds and Regional Policy</a:t>
            </a:r>
            <a:r>
              <a:rPr lang="en-GB" sz="2200" dirty="0">
                <a:effectLst/>
                <a:latin typeface="Calibri" panose="020F0502020204030204" pitchFamily="34" charset="0"/>
                <a:ea typeface="Calibri" panose="020F0502020204030204" pitchFamily="34" charset="0"/>
                <a:cs typeface="Times New Roman" panose="02020603050405020304" pitchFamily="18" charset="0"/>
              </a:rPr>
              <a:t> should be regarded as one of the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strongest cells</a:t>
            </a:r>
            <a:r>
              <a:rPr lang="en-GB" sz="2200" dirty="0">
                <a:effectLst/>
                <a:latin typeface="Calibri" panose="020F0502020204030204" pitchFamily="34" charset="0"/>
                <a:ea typeface="Calibri" panose="020F0502020204030204" pitchFamily="34" charset="0"/>
                <a:cs typeface="Times New Roman" panose="02020603050405020304" pitchFamily="18" charset="0"/>
              </a:rPr>
              <a:t> in the area of coordination.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However, locating the Polish Access Board within the framework of a standard structure in one of the ministries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weakens considerably its coordination position and limits real opportunities for exerting an impact</a:t>
            </a:r>
            <a:r>
              <a:rPr lang="en-GB" sz="2200" dirty="0">
                <a:effectLst/>
                <a:latin typeface="Calibri" panose="020F0502020204030204" pitchFamily="34" charset="0"/>
                <a:ea typeface="Calibri" panose="020F0502020204030204" pitchFamily="34" charset="0"/>
                <a:cs typeface="Times New Roman" panose="02020603050405020304" pitchFamily="18" charset="0"/>
              </a:rPr>
              <a:t> on other entities.</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2000"/>
              </a:lnSpc>
              <a:spcBef>
                <a:spcPts val="600"/>
              </a:spcBef>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Access Board has been regarded as a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systemically necessary entity</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Clr>
                <a:srgbClr val="C00000"/>
              </a:buClr>
              <a:buFont typeface="Wingdings" panose="05000000000000000000" pitchFamily="2" charset="2"/>
              <a:buChar char="Ü"/>
            </a:pPr>
            <a:r>
              <a:rPr lang="en-GB" sz="2200" dirty="0">
                <a:effectLst/>
                <a:latin typeface="Calibri" panose="020F0502020204030204" pitchFamily="34" charset="0"/>
                <a:ea typeface="Calibri" panose="020F0502020204030204" pitchFamily="34" charset="0"/>
                <a:cs typeface="Times New Roman" panose="02020603050405020304" pitchFamily="18" charset="0"/>
              </a:rPr>
              <a:t>Apart from the institutional aspect, it is necessary to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positively assess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legislative amendments </a:t>
            </a:r>
            <a:r>
              <a:rPr lang="en-GB" sz="2200" dirty="0">
                <a:effectLst/>
                <a:latin typeface="Calibri" panose="020F0502020204030204" pitchFamily="34" charset="0"/>
                <a:ea typeface="Calibri" panose="020F0502020204030204" pitchFamily="34" charset="0"/>
                <a:cs typeface="Times New Roman" panose="02020603050405020304" pitchFamily="18" charset="0"/>
              </a:rPr>
              <a:t>implemented within the area under discussion as well as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changes in awareness </a:t>
            </a:r>
            <a:r>
              <a:rPr lang="en-GB" sz="2200" dirty="0">
                <a:effectLst/>
                <a:latin typeface="Calibri" panose="020F0502020204030204" pitchFamily="34" charset="0"/>
                <a:ea typeface="Calibri" panose="020F0502020204030204" pitchFamily="34" charset="0"/>
                <a:cs typeface="Times New Roman" panose="02020603050405020304" pitchFamily="18" charset="0"/>
              </a:rPr>
              <a:t>which have  been made by among others, performing educational and informative activities.</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2000"/>
              </a:lnSpc>
              <a:spcBef>
                <a:spcPts val="0"/>
              </a:spcBef>
              <a:spcAft>
                <a:spcPts val="600"/>
              </a:spcAft>
              <a:buClr>
                <a:srgbClr val="C00000"/>
              </a:buClr>
              <a:buNone/>
            </a:pP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58775" lvl="0" indent="-358775">
              <a:lnSpc>
                <a:spcPct val="112000"/>
              </a:lnSpc>
              <a:spcBef>
                <a:spcPts val="0"/>
              </a:spcBef>
              <a:spcAft>
                <a:spcPts val="600"/>
              </a:spcAft>
              <a:buClr>
                <a:srgbClr val="C00000"/>
              </a:buClr>
              <a:buFont typeface="Wingdings" panose="05000000000000000000" pitchFamily="2" charset="2"/>
              <a:buChar char=""/>
            </a:pPr>
            <a:endParaRPr lang="pl-PL"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690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pl-PL" dirty="0" err="1"/>
              <a:t>Key</a:t>
            </a:r>
            <a:r>
              <a:rPr lang="pl-PL" dirty="0"/>
              <a:t> </a:t>
            </a:r>
            <a:r>
              <a:rPr lang="pl-PL" dirty="0" err="1"/>
              <a:t>recommendations</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0" y="1325563"/>
            <a:ext cx="11335660" cy="3891639"/>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To update the objectives and scope of particular activities </a:t>
            </a:r>
            <a:r>
              <a:rPr lang="en-GB" sz="2400" dirty="0">
                <a:effectLst/>
                <a:latin typeface="Calibri" panose="020F0502020204030204" pitchFamily="34" charset="0"/>
                <a:ea typeface="Calibri" panose="020F0502020204030204" pitchFamily="34" charset="0"/>
                <a:cs typeface="Times New Roman" panose="02020603050405020304" pitchFamily="18" charset="0"/>
              </a:rPr>
              <a:t>as well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as implementation  indicators </a:t>
            </a:r>
            <a:r>
              <a:rPr lang="en-GB" sz="2400" dirty="0">
                <a:effectLst/>
                <a:latin typeface="Calibri" panose="020F0502020204030204" pitchFamily="34" charset="0"/>
                <a:ea typeface="Calibri" panose="020F0502020204030204" pitchFamily="34" charset="0"/>
                <a:cs typeface="Times New Roman" panose="02020603050405020304" pitchFamily="18" charset="0"/>
              </a:rPr>
              <a:t>with regard to the assumed effects of the Accessibility Plus Programme. In the course of the update it is necessary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to analyse in detail </a:t>
            </a:r>
            <a:r>
              <a:rPr lang="en-GB" sz="2400" dirty="0">
                <a:effectLst/>
                <a:latin typeface="Calibri" panose="020F0502020204030204" pitchFamily="34" charset="0"/>
                <a:ea typeface="Calibri" panose="020F0502020204030204" pitchFamily="34" charset="0"/>
                <a:cs typeface="Times New Roman" panose="02020603050405020304" pitchFamily="18" charset="0"/>
              </a:rPr>
              <a:t>the objectives which the Programme is to achieve in the context of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limited resources </a:t>
            </a:r>
            <a:r>
              <a:rPr lang="en-GB" sz="2400" dirty="0">
                <a:effectLst/>
                <a:latin typeface="Calibri" panose="020F0502020204030204" pitchFamily="34" charset="0"/>
                <a:ea typeface="Calibri" panose="020F0502020204030204" pitchFamily="34" charset="0"/>
                <a:cs typeface="Times New Roman" panose="02020603050405020304" pitchFamily="18" charset="0"/>
              </a:rPr>
              <a:t>for its implementation</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To continue and to implement new initiatives for building up a potential</a:t>
            </a:r>
            <a:r>
              <a:rPr lang="en-GB" sz="2400" dirty="0">
                <a:effectLst/>
                <a:latin typeface="Calibri" panose="020F0502020204030204" pitchFamily="34" charset="0"/>
                <a:ea typeface="Calibri" panose="020F0502020204030204" pitchFamily="34" charset="0"/>
                <a:cs typeface="Times New Roman" panose="02020603050405020304" pitchFamily="18" charset="0"/>
              </a:rPr>
              <a:t> of competent staff in both administration and other institutions ( universities, NGOs).</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358775" lvl="0" indent="-358775">
              <a:lnSpc>
                <a:spcPct val="112000"/>
              </a:lnSpc>
              <a:spcBef>
                <a:spcPts val="0"/>
              </a:spcBef>
              <a:spcAft>
                <a:spcPts val="600"/>
              </a:spcAft>
              <a:buClr>
                <a:srgbClr val="C00000"/>
              </a:buClr>
              <a:buFont typeface="Wingdings" panose="05000000000000000000" pitchFamily="2" charset="2"/>
              <a:buChar cha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To improve the coordination of informative and promotional activities </a:t>
            </a:r>
            <a:r>
              <a:rPr lang="en-GB" sz="2400" dirty="0">
                <a:effectLst/>
                <a:latin typeface="Calibri" panose="020F0502020204030204" pitchFamily="34" charset="0"/>
                <a:ea typeface="Calibri" panose="020F0502020204030204" pitchFamily="34" charset="0"/>
                <a:cs typeface="Times New Roman" panose="02020603050405020304" pitchFamily="18" charset="0"/>
              </a:rPr>
              <a:t>in respect of the</a:t>
            </a:r>
            <a:r>
              <a:rPr lang="pl-PL" sz="2400" dirty="0">
                <a:effectLst/>
                <a:latin typeface="Calibri" panose="020F0502020204030204" pitchFamily="34" charset="0"/>
                <a:ea typeface="Calibri" panose="020F0502020204030204" pitchFamily="34" charset="0"/>
                <a:cs typeface="Times New Roman" panose="02020603050405020304" pitchFamily="18" charset="0"/>
              </a:rPr>
              <a:t> Accessibility Plus</a:t>
            </a:r>
            <a:r>
              <a:rPr lang="en-GB" sz="2400" dirty="0">
                <a:effectLst/>
                <a:latin typeface="Calibri" panose="020F0502020204030204" pitchFamily="34" charset="0"/>
                <a:ea typeface="Calibri" panose="020F0502020204030204" pitchFamily="34" charset="0"/>
                <a:cs typeface="Times New Roman" panose="02020603050405020304" pitchFamily="18" charset="0"/>
              </a:rPr>
              <a:t> Programme</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more</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intensive</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promotion</a:t>
            </a:r>
            <a:r>
              <a:rPr lang="pl-PL" sz="24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Programme</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brand</a:t>
            </a:r>
            <a:r>
              <a:rPr lang="pl-PL" sz="2400" dirty="0">
                <a:effectLst/>
                <a:latin typeface="Calibri" panose="020F0502020204030204" pitchFamily="34" charset="0"/>
                <a:ea typeface="Calibri" panose="020F0502020204030204" pitchFamily="34" charset="0"/>
                <a:cs typeface="Times New Roman" panose="02020603050405020304" pitchFamily="18" charset="0"/>
              </a:rPr>
              <a:t> and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undertaking</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en-GB" sz="2400" dirty="0">
                <a:effectLst/>
                <a:latin typeface="Calibri" panose="020F0502020204030204" pitchFamily="34" charset="0"/>
                <a:ea typeface="Calibri" panose="020F0502020204030204" pitchFamily="34" charset="0"/>
                <a:cs typeface="Times New Roman" panose="02020603050405020304" pitchFamily="18" charset="0"/>
              </a:rPr>
              <a:t> disseminating knowledge of the complaint mechanism with regard to a lack of accessibility of public institutions</a:t>
            </a:r>
            <a:r>
              <a:rPr lang="pl-PL" sz="2400" b="1" dirty="0">
                <a:effectLst/>
                <a:latin typeface="Calibri" panose="020F0502020204030204" pitchFamily="34" charset="0"/>
                <a:ea typeface="Calibri" panose="020F0502020204030204" pitchFamily="34" charset="0"/>
                <a:cs typeface="Times New Roman" panose="02020603050405020304" pitchFamily="18" charset="0"/>
              </a:rPr>
              <a:t>.</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358775" lvl="0" indent="-358775">
              <a:lnSpc>
                <a:spcPct val="112000"/>
              </a:lnSpc>
              <a:spcBef>
                <a:spcPts val="0"/>
              </a:spcBef>
              <a:spcAft>
                <a:spcPts val="600"/>
              </a:spcAft>
              <a:buClr>
                <a:srgbClr val="C00000"/>
              </a:buClr>
              <a:buFont typeface="Wingdings" panose="05000000000000000000" pitchFamily="2" charset="2"/>
              <a:buChar char=""/>
            </a:pPr>
            <a:endParaRPr lang="pl-PL" sz="2400" b="1" dirty="0">
              <a:latin typeface="Calibri" panose="020F0502020204030204" pitchFamily="34" charset="0"/>
              <a:ea typeface="Calibri" panose="020F0502020204030204" pitchFamily="34" charset="0"/>
              <a:cs typeface="Times New Roman" panose="02020603050405020304" pitchFamily="18" charset="0"/>
            </a:endParaRPr>
          </a:p>
          <a:p>
            <a:pPr marL="358775" lvl="0" indent="-358775">
              <a:lnSpc>
                <a:spcPct val="112000"/>
              </a:lnSpc>
              <a:spcBef>
                <a:spcPts val="0"/>
              </a:spcBef>
              <a:spcAft>
                <a:spcPts val="600"/>
              </a:spcAft>
              <a:buClr>
                <a:srgbClr val="C00000"/>
              </a:buClr>
              <a:buFont typeface="Wingdings" panose="05000000000000000000" pitchFamily="2" charset="2"/>
              <a:buChar char=""/>
            </a:pPr>
            <a:endPar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2436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B6D7391-291D-453A-88D3-AEF1D62CF9C1}"/>
              </a:ext>
            </a:extLst>
          </p:cNvPr>
          <p:cNvSpPr>
            <a:spLocks noGrp="1"/>
          </p:cNvSpPr>
          <p:nvPr>
            <p:ph type="title" idx="4294967295"/>
          </p:nvPr>
        </p:nvSpPr>
        <p:spPr>
          <a:xfrm>
            <a:off x="1044575" y="2370138"/>
            <a:ext cx="10515600" cy="43513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latin typeface="+mn-lt"/>
                <a:ea typeface="+mn-ea"/>
                <a:cs typeface="+mn-cs"/>
              </a:rPr>
              <a:t>Thank you for your attention!</a:t>
            </a:r>
            <a:endParaRPr kumimoji="0" lang="en-GB" sz="4400" b="0" i="0" u="none" strike="noStrike" kern="1200" cap="none" spc="0" normalizeH="0" baseline="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5014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FC9B36-62A7-44CE-855F-558E1738688B}"/>
              </a:ext>
            </a:extLst>
          </p:cNvPr>
          <p:cNvSpPr>
            <a:spLocks noGrp="1"/>
          </p:cNvSpPr>
          <p:nvPr>
            <p:ph type="title"/>
          </p:nvPr>
        </p:nvSpPr>
        <p:spPr>
          <a:xfrm>
            <a:off x="0" y="0"/>
            <a:ext cx="10515600" cy="1325563"/>
          </a:xfrm>
        </p:spPr>
        <p:txBody>
          <a:bodyPr/>
          <a:lstStyle/>
          <a:p>
            <a:r>
              <a:rPr lang="pl-PL" dirty="0" err="1"/>
              <a:t>Objective</a:t>
            </a:r>
            <a:r>
              <a:rPr lang="pl-PL" dirty="0"/>
              <a:t> of the </a:t>
            </a:r>
            <a:r>
              <a:rPr lang="pl-PL" dirty="0" err="1"/>
              <a:t>study</a:t>
            </a:r>
            <a:endParaRPr lang="pl-PL" dirty="0"/>
          </a:p>
        </p:txBody>
      </p:sp>
      <p:sp>
        <p:nvSpPr>
          <p:cNvPr id="3" name="Symbol zastępczy zawartości 2">
            <a:extLst>
              <a:ext uri="{FF2B5EF4-FFF2-40B4-BE49-F238E27FC236}">
                <a16:creationId xmlns:a16="http://schemas.microsoft.com/office/drawing/2014/main" id="{F0C31C21-CA3B-49B3-B45A-294F3337E7A6}"/>
              </a:ext>
            </a:extLst>
          </p:cNvPr>
          <p:cNvSpPr>
            <a:spLocks noGrp="1"/>
          </p:cNvSpPr>
          <p:nvPr>
            <p:ph idx="1"/>
          </p:nvPr>
        </p:nvSpPr>
        <p:spPr>
          <a:xfrm>
            <a:off x="1026885" y="2582237"/>
            <a:ext cx="5910943" cy="2561998"/>
          </a:xfrm>
        </p:spPr>
        <p:txBody>
          <a:bodyPr>
            <a:norm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200">
                <a:latin typeface="Calibri" panose="020F0502020204030204" pitchFamily="34" charset="0"/>
                <a:cs typeface="Times New Roman" panose="02020603050405020304" pitchFamily="18" charset="0"/>
              </a:rPr>
              <a:t>The study has been divided into </a:t>
            </a:r>
            <a:r>
              <a:rPr lang="en-GB" sz="2200" b="1">
                <a:latin typeface="Calibri" panose="020F0502020204030204" pitchFamily="34" charset="0"/>
                <a:cs typeface="Times New Roman" panose="02020603050405020304" pitchFamily="18" charset="0"/>
              </a:rPr>
              <a:t>2 research modules</a:t>
            </a:r>
          </a:p>
          <a:p>
            <a:pPr marL="358775" indent="-358775">
              <a:lnSpc>
                <a:spcPct val="112000"/>
              </a:lnSpc>
              <a:spcBef>
                <a:spcPts val="0"/>
              </a:spcBef>
              <a:spcAft>
                <a:spcPts val="600"/>
              </a:spcAft>
              <a:buClr>
                <a:srgbClr val="C00000"/>
              </a:buClr>
              <a:buFont typeface="Wingdings" panose="05000000000000000000" pitchFamily="2"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Module II has focused on the assessment of management system and effects of the Governmental Programme – Accessibility Plus.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2000"/>
              </a:lnSpc>
              <a:spcBef>
                <a:spcPts val="0"/>
              </a:spcBef>
              <a:spcAft>
                <a:spcPts val="600"/>
              </a:spcAft>
              <a:buClr>
                <a:srgbClr val="C00000"/>
              </a:buClr>
              <a:buNone/>
            </a:pPr>
            <a:endParaRPr lang="en-GB" sz="2200">
              <a:latin typeface="Calibri" panose="020F0502020204030204" pitchFamily="34" charset="0"/>
              <a:cs typeface="Times New Roman" panose="02020603050405020304" pitchFamily="18" charset="0"/>
            </a:endParaRPr>
          </a:p>
        </p:txBody>
      </p:sp>
      <p:grpSp>
        <p:nvGrpSpPr>
          <p:cNvPr id="10" name="Grupa 9" descr="The diagram shows graphically the division into test modules.&#10;&#10;Module I&#10;Evaluation of the principle of equal opportunities for women and men and evaluation of the principle of equal opportunities and non-discrimination&#10;&#10;Module II&#10;Assessment of the Governmental Accessibility Plus Program">
            <a:extLst>
              <a:ext uri="{FF2B5EF4-FFF2-40B4-BE49-F238E27FC236}">
                <a16:creationId xmlns:a16="http://schemas.microsoft.com/office/drawing/2014/main" id="{9450152A-273C-4401-BC41-003A5B991D47}"/>
              </a:ext>
            </a:extLst>
          </p:cNvPr>
          <p:cNvGrpSpPr/>
          <p:nvPr/>
        </p:nvGrpSpPr>
        <p:grpSpPr>
          <a:xfrm>
            <a:off x="8248388" y="1027905"/>
            <a:ext cx="3135086" cy="5251902"/>
            <a:chOff x="8248388" y="1027905"/>
            <a:chExt cx="3135086" cy="5251902"/>
          </a:xfrm>
        </p:grpSpPr>
        <p:grpSp>
          <p:nvGrpSpPr>
            <p:cNvPr id="4" name="Grupa 3">
              <a:extLst>
                <a:ext uri="{FF2B5EF4-FFF2-40B4-BE49-F238E27FC236}">
                  <a16:creationId xmlns:a16="http://schemas.microsoft.com/office/drawing/2014/main" id="{8A13BCBD-92DC-49BE-9B61-E449275055AC}"/>
                </a:ext>
                <a:ext uri="{C183D7F6-B498-43B3-948B-1728B52AA6E4}">
                  <adec:decorative xmlns:adec="http://schemas.microsoft.com/office/drawing/2017/decorative" val="1"/>
                </a:ext>
              </a:extLst>
            </p:cNvPr>
            <p:cNvGrpSpPr/>
            <p:nvPr/>
          </p:nvGrpSpPr>
          <p:grpSpPr>
            <a:xfrm>
              <a:off x="8248388" y="1027905"/>
              <a:ext cx="3105412" cy="3108665"/>
              <a:chOff x="576669" y="5925"/>
              <a:chExt cx="2596765" cy="2166806"/>
            </a:xfrm>
          </p:grpSpPr>
          <p:sp>
            <p:nvSpPr>
              <p:cNvPr id="5" name="Owal 4">
                <a:extLst>
                  <a:ext uri="{FF2B5EF4-FFF2-40B4-BE49-F238E27FC236}">
                    <a16:creationId xmlns:a16="http://schemas.microsoft.com/office/drawing/2014/main" id="{72C9DA78-D0CB-4C8E-9D04-2D98DD87EBF6}"/>
                  </a:ext>
                </a:extLst>
              </p:cNvPr>
              <p:cNvSpPr/>
              <p:nvPr/>
            </p:nvSpPr>
            <p:spPr>
              <a:xfrm>
                <a:off x="576669" y="5925"/>
                <a:ext cx="2596765" cy="2166806"/>
              </a:xfrm>
              <a:prstGeom prst="ellipse">
                <a:avLst/>
              </a:prstGeom>
              <a:solidFill>
                <a:srgbClr val="A5A5A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tx1"/>
              </a:fontRef>
            </p:style>
          </p:sp>
          <p:sp>
            <p:nvSpPr>
              <p:cNvPr id="6" name="Owal 4">
                <a:extLst>
                  <a:ext uri="{FF2B5EF4-FFF2-40B4-BE49-F238E27FC236}">
                    <a16:creationId xmlns:a16="http://schemas.microsoft.com/office/drawing/2014/main" id="{369B3457-AC60-4015-9B7F-A3F3E275AC7D}"/>
                  </a:ext>
                </a:extLst>
              </p:cNvPr>
              <p:cNvSpPr txBox="1"/>
              <p:nvPr/>
            </p:nvSpPr>
            <p:spPr>
              <a:xfrm>
                <a:off x="930975" y="228165"/>
                <a:ext cx="2069506" cy="117081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pl-PL" sz="2000" kern="1200" dirty="0">
                    <a:solidFill>
                      <a:sysClr val="windowText" lastClr="000000">
                        <a:hueOff val="0"/>
                        <a:satOff val="0"/>
                        <a:lumOff val="0"/>
                        <a:alphaOff val="0"/>
                      </a:sysClr>
                    </a:solidFill>
                    <a:latin typeface="Calibri"/>
                    <a:ea typeface="+mn-ea"/>
                    <a:cs typeface="+mn-cs"/>
                  </a:rPr>
                  <a:t>Module I </a:t>
                </a:r>
              </a:p>
              <a:p>
                <a:pPr marL="0" lvl="0" indent="0" algn="ctr" defTabSz="533400">
                  <a:lnSpc>
                    <a:spcPct val="90000"/>
                  </a:lnSpc>
                  <a:spcBef>
                    <a:spcPct val="0"/>
                  </a:spcBef>
                  <a:spcAft>
                    <a:spcPct val="35000"/>
                  </a:spcAft>
                  <a:buNone/>
                </a:pPr>
                <a:r>
                  <a:rPr lang="en-GB" sz="1800" dirty="0">
                    <a:effectLst/>
                    <a:latin typeface="Calibri" panose="020F0502020204030204" pitchFamily="34" charset="0"/>
                    <a:ea typeface="Calibri" panose="020F0502020204030204" pitchFamily="34" charset="0"/>
                  </a:rPr>
                  <a:t>Assessment of the principle of equality of opportunity between women and men</a:t>
                </a:r>
                <a:endParaRPr lang="pl-PL" sz="2000" kern="1200" dirty="0">
                  <a:solidFill>
                    <a:sysClr val="windowText" lastClr="000000">
                      <a:hueOff val="0"/>
                      <a:satOff val="0"/>
                      <a:lumOff val="0"/>
                      <a:alphaOff val="0"/>
                    </a:sysClr>
                  </a:solidFill>
                  <a:latin typeface="Calibri"/>
                  <a:ea typeface="+mn-ea"/>
                  <a:cs typeface="+mn-cs"/>
                </a:endParaRPr>
              </a:p>
              <a:p>
                <a:pPr marL="0" lvl="0" indent="0" algn="ctr" defTabSz="533400">
                  <a:lnSpc>
                    <a:spcPct val="90000"/>
                  </a:lnSpc>
                  <a:spcBef>
                    <a:spcPct val="0"/>
                  </a:spcBef>
                  <a:spcAft>
                    <a:spcPct val="35000"/>
                  </a:spcAft>
                  <a:buNone/>
                </a:pPr>
                <a:r>
                  <a:rPr lang="en-GB" sz="1800" dirty="0">
                    <a:effectLst/>
                    <a:latin typeface="Calibri" panose="020F0502020204030204" pitchFamily="34" charset="0"/>
                    <a:ea typeface="Calibri" panose="020F0502020204030204" pitchFamily="34" charset="0"/>
                  </a:rPr>
                  <a:t>Assessment of equality of opportunity and non-discrimination</a:t>
                </a:r>
                <a:endParaRPr lang="pl-PL" sz="2000" kern="1200" dirty="0">
                  <a:solidFill>
                    <a:sysClr val="windowText" lastClr="000000">
                      <a:hueOff val="0"/>
                      <a:satOff val="0"/>
                      <a:lumOff val="0"/>
                      <a:alphaOff val="0"/>
                    </a:sysClr>
                  </a:solidFill>
                  <a:latin typeface="Calibri"/>
                  <a:ea typeface="+mn-ea"/>
                  <a:cs typeface="+mn-cs"/>
                </a:endParaRPr>
              </a:p>
            </p:txBody>
          </p:sp>
        </p:grpSp>
        <p:grpSp>
          <p:nvGrpSpPr>
            <p:cNvPr id="7" name="Grupa 6">
              <a:extLst>
                <a:ext uri="{FF2B5EF4-FFF2-40B4-BE49-F238E27FC236}">
                  <a16:creationId xmlns:a16="http://schemas.microsoft.com/office/drawing/2014/main" id="{C7147518-FA85-420C-8D68-D2D10E8F9D4D}"/>
                </a:ext>
                <a:ext uri="{C183D7F6-B498-43B3-948B-1728B52AA6E4}">
                  <adec:decorative xmlns:adec="http://schemas.microsoft.com/office/drawing/2017/decorative" val="1"/>
                </a:ext>
              </a:extLst>
            </p:cNvPr>
            <p:cNvGrpSpPr/>
            <p:nvPr/>
          </p:nvGrpSpPr>
          <p:grpSpPr>
            <a:xfrm>
              <a:off x="8278062" y="3318893"/>
              <a:ext cx="3105412" cy="2960914"/>
              <a:chOff x="2353310" y="5925"/>
              <a:chExt cx="2166806" cy="2166806"/>
            </a:xfrm>
          </p:grpSpPr>
          <p:sp>
            <p:nvSpPr>
              <p:cNvPr id="8" name="Owal 7">
                <a:extLst>
                  <a:ext uri="{FF2B5EF4-FFF2-40B4-BE49-F238E27FC236}">
                    <a16:creationId xmlns:a16="http://schemas.microsoft.com/office/drawing/2014/main" id="{A727026B-B73C-4BA1-A60C-1A24985F629A}"/>
                  </a:ext>
                </a:extLst>
              </p:cNvPr>
              <p:cNvSpPr/>
              <p:nvPr/>
            </p:nvSpPr>
            <p:spPr>
              <a:xfrm>
                <a:off x="2353310" y="5925"/>
                <a:ext cx="2166806" cy="2166806"/>
              </a:xfrm>
              <a:prstGeom prst="ellipse">
                <a:avLst/>
              </a:prstGeom>
              <a:solidFill>
                <a:srgbClr val="A5A5A5">
                  <a:alpha val="50000"/>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tx1"/>
              </a:fontRef>
            </p:style>
          </p:sp>
          <p:sp>
            <p:nvSpPr>
              <p:cNvPr id="9" name="Owal 4">
                <a:extLst>
                  <a:ext uri="{FF2B5EF4-FFF2-40B4-BE49-F238E27FC236}">
                    <a16:creationId xmlns:a16="http://schemas.microsoft.com/office/drawing/2014/main" id="{A60E2623-186D-41CF-B0A4-1C20EB59F277}"/>
                  </a:ext>
                </a:extLst>
              </p:cNvPr>
              <p:cNvSpPr txBox="1"/>
              <p:nvPr/>
            </p:nvSpPr>
            <p:spPr>
              <a:xfrm>
                <a:off x="2772561" y="604304"/>
                <a:ext cx="1424453" cy="117081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pl-PL" sz="2000" kern="1200" dirty="0">
                    <a:solidFill>
                      <a:sysClr val="windowText" lastClr="000000">
                        <a:hueOff val="0"/>
                        <a:satOff val="0"/>
                        <a:lumOff val="0"/>
                        <a:alphaOff val="0"/>
                      </a:sysClr>
                    </a:solidFill>
                    <a:latin typeface="Calibri"/>
                    <a:ea typeface="+mn-ea"/>
                    <a:cs typeface="+mn-cs"/>
                  </a:rPr>
                  <a:t>Module II</a:t>
                </a:r>
              </a:p>
              <a:p>
                <a:pPr marL="0" lvl="0" indent="0" algn="ctr" defTabSz="533400">
                  <a:lnSpc>
                    <a:spcPct val="90000"/>
                  </a:lnSpc>
                  <a:spcBef>
                    <a:spcPct val="0"/>
                  </a:spcBef>
                  <a:spcAft>
                    <a:spcPct val="35000"/>
                  </a:spcAft>
                  <a:buNone/>
                </a:pPr>
                <a:r>
                  <a:rPr lang="en-GB" sz="1800" dirty="0">
                    <a:effectLst/>
                    <a:latin typeface="Calibri" panose="020F0502020204030204" pitchFamily="34" charset="0"/>
                    <a:ea typeface="Calibri" panose="020F0502020204030204" pitchFamily="34" charset="0"/>
                  </a:rPr>
                  <a:t>Assessment of the Governmental Programme- Accessibility Plus</a:t>
                </a:r>
                <a:endParaRPr lang="pl-PL" sz="2000" kern="1200" dirty="0">
                  <a:solidFill>
                    <a:sysClr val="windowText" lastClr="000000">
                      <a:hueOff val="0"/>
                      <a:satOff val="0"/>
                      <a:lumOff val="0"/>
                      <a:alphaOff val="0"/>
                    </a:sysClr>
                  </a:solidFill>
                  <a:latin typeface="Calibri"/>
                  <a:ea typeface="+mn-ea"/>
                  <a:cs typeface="+mn-cs"/>
                </a:endParaRPr>
              </a:p>
            </p:txBody>
          </p:sp>
        </p:grpSp>
      </p:grpSp>
    </p:spTree>
    <p:extLst>
      <p:ext uri="{BB962C8B-B14F-4D97-AF65-F5344CB8AC3E}">
        <p14:creationId xmlns:p14="http://schemas.microsoft.com/office/powerpoint/2010/main" val="195463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1E1DF-80D0-4DE3-8C48-9451A9A1795A}"/>
              </a:ext>
            </a:extLst>
          </p:cNvPr>
          <p:cNvSpPr>
            <a:spLocks noGrp="1"/>
          </p:cNvSpPr>
          <p:nvPr>
            <p:ph type="title"/>
          </p:nvPr>
        </p:nvSpPr>
        <p:spPr>
          <a:xfrm>
            <a:off x="141514" y="84086"/>
            <a:ext cx="10515600" cy="1325563"/>
          </a:xfrm>
        </p:spPr>
        <p:txBody>
          <a:bodyPr/>
          <a:lstStyle/>
          <a:p>
            <a:r>
              <a:rPr lang="en-GB"/>
              <a:t>Methodology			</a:t>
            </a:r>
          </a:p>
        </p:txBody>
      </p:sp>
      <p:sp>
        <p:nvSpPr>
          <p:cNvPr id="3" name="Symbol zastępczy zawartości 2">
            <a:extLst>
              <a:ext uri="{FF2B5EF4-FFF2-40B4-BE49-F238E27FC236}">
                <a16:creationId xmlns:a16="http://schemas.microsoft.com/office/drawing/2014/main" id="{E9EF7DE3-42FA-4ABC-92B4-2D77CAF74878}"/>
              </a:ext>
            </a:extLst>
          </p:cNvPr>
          <p:cNvSpPr>
            <a:spLocks noGrp="1"/>
          </p:cNvSpPr>
          <p:nvPr>
            <p:ph idx="1"/>
          </p:nvPr>
        </p:nvSpPr>
        <p:spPr>
          <a:xfrm>
            <a:off x="252301" y="1081658"/>
            <a:ext cx="5299372" cy="4351338"/>
          </a:xfrm>
        </p:spPr>
        <p:txBody>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200">
                <a:latin typeface="Calibri" panose="020F0502020204030204" pitchFamily="34" charset="0"/>
                <a:cs typeface="Times New Roman" panose="02020603050405020304" pitchFamily="18" charset="0"/>
              </a:rPr>
              <a:t>Theory-based evaluation as a core approach.</a:t>
            </a:r>
          </a:p>
          <a:p>
            <a:pPr marL="358775" indent="-358775">
              <a:lnSpc>
                <a:spcPct val="112000"/>
              </a:lnSpc>
              <a:spcBef>
                <a:spcPts val="0"/>
              </a:spcBef>
              <a:spcAft>
                <a:spcPts val="600"/>
              </a:spcAft>
              <a:buClr>
                <a:srgbClr val="C00000"/>
              </a:buClr>
              <a:buFont typeface="Wingdings" panose="05000000000000000000" pitchFamily="2" charset="2"/>
              <a:buChar char=""/>
            </a:pPr>
            <a:r>
              <a:rPr lang="en-GB" sz="2200">
                <a:latin typeface="Calibri" panose="020F0502020204030204" pitchFamily="34" charset="0"/>
                <a:cs typeface="Times New Roman" panose="02020603050405020304" pitchFamily="18" charset="0"/>
              </a:rPr>
              <a:t>To achieve the objective of the study, its specific form has been used – the so-called contribution analysis.  </a:t>
            </a:r>
          </a:p>
          <a:p>
            <a:pPr marL="358775" indent="-358775">
              <a:lnSpc>
                <a:spcPct val="112000"/>
              </a:lnSpc>
              <a:spcBef>
                <a:spcPts val="0"/>
              </a:spcBef>
              <a:spcAft>
                <a:spcPts val="600"/>
              </a:spcAft>
              <a:buClr>
                <a:srgbClr val="C00000"/>
              </a:buClr>
              <a:buFont typeface="Wingdings" panose="05000000000000000000" pitchFamily="2" charset="2"/>
              <a:buChar char=""/>
            </a:pPr>
            <a:r>
              <a:rPr lang="en-GB" sz="2200">
                <a:latin typeface="Calibri" panose="020F0502020204030204" pitchFamily="34" charset="0"/>
                <a:cs typeface="Times New Roman" panose="02020603050405020304" pitchFamily="18" charset="0"/>
              </a:rPr>
              <a:t>The following have been used in the study </a:t>
            </a:r>
            <a:r>
              <a:rPr lang="en-GB" sz="3200">
                <a:solidFill>
                  <a:srgbClr val="C00000"/>
                </a:solidFill>
                <a:latin typeface="Calibri" panose="020F0502020204030204" pitchFamily="34" charset="0"/>
                <a:cs typeface="Times New Roman" panose="02020603050405020304" pitchFamily="18" charset="0"/>
                <a:sym typeface="Wingdings" panose="05000000000000000000" pitchFamily="2" charset="2"/>
              </a:rPr>
              <a:t></a:t>
            </a:r>
            <a:endParaRPr lang="en-GB" sz="2200">
              <a:solidFill>
                <a:srgbClr val="C00000"/>
              </a:solidFill>
              <a:latin typeface="Calibri" panose="020F0502020204030204" pitchFamily="34" charset="0"/>
              <a:cs typeface="Times New Roman" panose="02020603050405020304" pitchFamily="18" charset="0"/>
            </a:endParaRPr>
          </a:p>
          <a:p>
            <a:pPr lvl="1"/>
            <a:endParaRPr lang="en-GB" sz="1800">
              <a:latin typeface="Calibri" panose="020F0502020204030204" pitchFamily="34" charset="0"/>
              <a:cs typeface="Times New Roman" panose="02020603050405020304" pitchFamily="18" charset="0"/>
            </a:endParaRPr>
          </a:p>
          <a:p>
            <a:pPr marL="457200" lvl="1" indent="0">
              <a:buNone/>
            </a:pPr>
            <a:endParaRPr lang="en-GB"/>
          </a:p>
        </p:txBody>
      </p:sp>
      <p:pic>
        <p:nvPicPr>
          <p:cNvPr id="6" name="Obraz 5" descr="Diagram showing tiles with applied research methods and techniques. From the left side respectively:&#10;Analysis of existing data (including) analysis of program, competition and project documents&#10;&#10;CAWI survey with beneficiaries (n = 188)&#10;&#10;CAWI survey with project participants n = 1290&#10;&#10;Individual interviews&#10;&#10;Focus interviews&#10;&#10;Case studies&#10;&#10;Structuring workshop and recommendation workshop&#10;&#10;Accessibility audits">
            <a:extLst>
              <a:ext uri="{FF2B5EF4-FFF2-40B4-BE49-F238E27FC236}">
                <a16:creationId xmlns:a16="http://schemas.microsoft.com/office/drawing/2014/main" id="{AC20001E-2716-4A8D-A0D7-AE3E35E0222E}"/>
              </a:ext>
              <a:ext uri="{C183D7F6-B498-43B3-948B-1728B52AA6E4}">
                <adec:decorative xmlns:adec="http://schemas.microsoft.com/office/drawing/2017/decorative" val="0"/>
              </a:ext>
            </a:extLst>
          </p:cNvPr>
          <p:cNvPicPr/>
          <p:nvPr/>
        </p:nvPicPr>
        <p:blipFill rotWithShape="1">
          <a:blip r:embed="rId3">
            <a:extLst>
              <a:ext uri="{28A0092B-C50C-407E-A947-70E740481C1C}">
                <a14:useLocalDpi xmlns:a14="http://schemas.microsoft.com/office/drawing/2010/main" val="0"/>
              </a:ext>
            </a:extLst>
          </a:blip>
          <a:srcRect r="6816"/>
          <a:stretch/>
        </p:blipFill>
        <p:spPr bwMode="auto">
          <a:xfrm>
            <a:off x="5422174" y="964744"/>
            <a:ext cx="6628312" cy="53664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832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4E84B6-6BD0-4996-85A0-CE3E7C745AC7}"/>
              </a:ext>
            </a:extLst>
          </p:cNvPr>
          <p:cNvSpPr>
            <a:spLocks noGrp="1"/>
          </p:cNvSpPr>
          <p:nvPr>
            <p:ph type="title"/>
          </p:nvPr>
        </p:nvSpPr>
        <p:spPr>
          <a:xfrm>
            <a:off x="-23238" y="118541"/>
            <a:ext cx="12273931" cy="520740"/>
          </a:xfrm>
          <a:noFill/>
        </p:spPr>
        <p:txBody>
          <a:bodyPr>
            <a:noAutofit/>
          </a:bodyPr>
          <a:lstStyle/>
          <a:p>
            <a:r>
              <a:rPr lang="pl-PL" sz="3200" dirty="0" err="1"/>
              <a:t>Intervention</a:t>
            </a:r>
            <a:r>
              <a:rPr lang="pl-PL" sz="3200" dirty="0"/>
              <a:t> </a:t>
            </a:r>
            <a:r>
              <a:rPr lang="pl-PL" sz="3200" dirty="0" err="1"/>
              <a:t>theory</a:t>
            </a:r>
            <a:r>
              <a:rPr lang="pl-PL" sz="3200" dirty="0"/>
              <a:t> – </a:t>
            </a:r>
            <a:r>
              <a:rPr lang="pl-PL" sz="3200" dirty="0" err="1"/>
              <a:t>Accesibility</a:t>
            </a:r>
            <a:r>
              <a:rPr lang="pl-PL" sz="3200" dirty="0"/>
              <a:t> Plus Programme</a:t>
            </a:r>
          </a:p>
        </p:txBody>
      </p:sp>
      <p:pic>
        <p:nvPicPr>
          <p:cNvPr id="3" name="Obraz 2" descr="Chart showing the intervention theory of the Accessibility Plus Program&#10;&#10;In the left part of the diagram, the main problem, which is the justification for the activities carried out, is defined. In the case of the Accessibility Plus Program, it is the insufficient availability of physical and digital space as well as goods and services for people with special needs, including OzN.&#10;The answer to the socio-economic problem defined in this way is the Accessibility Plus Program (the relation marked with the number 1). Its launch was preceded by a diagnosis of the situation and needs in terms of accessibility. Based on the results of the diagnosis, the main goals of the intervention and goals for individual measures and thematic areas were defined. The institutional and implementation system as well as the principles of financing the program were also established.&#10;The Accessibility Plus program is implemented in 8 areas: Architecture, Transport, Education, Healthcare, Digitization, Services, Competitiveness, Coordination (relation No. 2). The Coordination area is focused on system and institutional changes that determine the effectiveness of the implementation of measures in the remaining support areas (relation No. 3). The implementation of planned activities (in the form of competitions, projects, programs, legislative and system changes, etc.) should translate into the implementation of products and solutions, including systemic ones, conducive to increasing accessibility for people with special needs, including OzN (relation no. 4). This, in turn, should lead to the improvement of the situation of the target groups covered by the support and the improvement of system conditions and an increase in institutional potential to increase accessibility (relation No. 5). Long-term development effects, resulting from the increase in the availability of space and products for people with special needs, including OzN, include increased social cohesion and integration as well as economic development resulting, among others, from from better adjustment of the economy to the needs of OzN (relation 6).">
            <a:extLst>
              <a:ext uri="{FF2B5EF4-FFF2-40B4-BE49-F238E27FC236}">
                <a16:creationId xmlns:a16="http://schemas.microsoft.com/office/drawing/2014/main" id="{BCF02B80-1CA4-4788-B60E-278BCEC681D9}"/>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0" y="715617"/>
            <a:ext cx="12192000" cy="6142383"/>
          </a:xfrm>
          <a:prstGeom prst="rect">
            <a:avLst/>
          </a:prstGeom>
        </p:spPr>
      </p:pic>
    </p:spTree>
    <p:extLst>
      <p:ext uri="{BB962C8B-B14F-4D97-AF65-F5344CB8AC3E}">
        <p14:creationId xmlns:p14="http://schemas.microsoft.com/office/powerpoint/2010/main" val="274290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CC8E7CF-DE80-4702-9AB9-876DBB62CC98}"/>
              </a:ext>
            </a:extLst>
          </p:cNvPr>
          <p:cNvSpPr>
            <a:spLocks noGrp="1"/>
          </p:cNvSpPr>
          <p:nvPr>
            <p:ph type="title"/>
          </p:nvPr>
        </p:nvSpPr>
        <p:spPr>
          <a:xfrm>
            <a:off x="0" y="0"/>
            <a:ext cx="10961917" cy="1284465"/>
          </a:xfrm>
        </p:spPr>
        <p:txBody>
          <a:bodyPr>
            <a:normAutofit fontScale="90000"/>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Overall assessment of the Accessibility Plus Programme</a:t>
            </a:r>
            <a:r>
              <a:rPr lang="pl-PL" dirty="0">
                <a:effectLst/>
                <a:latin typeface="Calibri" panose="020F0502020204030204" pitchFamily="34" charset="0"/>
                <a:ea typeface="Times New Roman" panose="02020603050405020304" pitchFamily="18" charset="0"/>
                <a:cs typeface="Times New Roman" panose="02020603050405020304" pitchFamily="18" charset="0"/>
              </a:rPr>
              <a:t> (1)</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145140" y="1325563"/>
            <a:ext cx="11919858" cy="4646382"/>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From the 3-year perspective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the effects of the Programme implementation should be assessed positively</a:t>
            </a:r>
            <a:r>
              <a:rPr lang="pl-PL" sz="2400" dirty="0">
                <a:latin typeface="Calibri" panose="020F0502020204030204" pitchFamily="34" charset="0"/>
                <a:ea typeface="Calibri" panose="020F0502020204030204" pitchFamily="34" charset="0"/>
                <a:cs typeface="Times New Roman" panose="02020603050405020304" pitchFamily="18" charset="0"/>
              </a:rPr>
              <a:t>. </a:t>
            </a:r>
          </a:p>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It was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 fast and efficiently prepared</a:t>
            </a:r>
            <a:r>
              <a:rPr lang="en-GB" sz="2400" dirty="0">
                <a:effectLst/>
                <a:latin typeface="Calibri" panose="020F0502020204030204" pitchFamily="34" charset="0"/>
                <a:ea typeface="Calibri" panose="020F0502020204030204" pitchFamily="34" charset="0"/>
                <a:cs typeface="Times New Roman" panose="02020603050405020304" pitchFamily="18" charset="0"/>
              </a:rPr>
              <a:t> response to an urgent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social need</a:t>
            </a:r>
            <a:r>
              <a:rPr lang="en-GB" sz="2400" dirty="0">
                <a:effectLst/>
                <a:latin typeface="Calibri" panose="020F0502020204030204" pitchFamily="34" charset="0"/>
                <a:ea typeface="Calibri" panose="020F0502020204030204" pitchFamily="34" charset="0"/>
                <a:cs typeface="Times New Roman" panose="02020603050405020304" pitchFamily="18" charset="0"/>
              </a:rPr>
              <a:t> related to providing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improved accessibility</a:t>
            </a:r>
            <a:r>
              <a:rPr lang="en-GB" sz="2400" dirty="0">
                <a:effectLst/>
                <a:latin typeface="Calibri" panose="020F0502020204030204" pitchFamily="34" charset="0"/>
                <a:ea typeface="Calibri" panose="020F0502020204030204" pitchFamily="34" charset="0"/>
                <a:cs typeface="Times New Roman" panose="02020603050405020304" pitchFamily="18" charset="0"/>
              </a:rPr>
              <a:t> of space and public services for persons with disabilities</a:t>
            </a:r>
            <a:r>
              <a:rPr lang="pl-PL" sz="2400" dirty="0">
                <a:effectLst/>
                <a:latin typeface="Calibri" panose="020F0502020204030204" pitchFamily="34" charset="0"/>
                <a:ea typeface="Calibri" panose="020F0502020204030204" pitchFamily="34" charset="0"/>
                <a:cs typeface="Times New Roman" panose="02020603050405020304" pitchFamily="18" charset="0"/>
              </a:rPr>
              <a:t>.</a:t>
            </a:r>
            <a:endParaRPr lang="pl-PL" sz="2400" b="1" dirty="0">
              <a:latin typeface="Calibri" panose="020F0502020204030204" pitchFamily="34" charset="0"/>
              <a:ea typeface="Calibri" panose="020F0502020204030204" pitchFamily="34"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One of key effects of the Accessibility Plus Programme is including the question of accessibility in public debate.</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400" b="1" dirty="0">
              <a:latin typeface="Calibri" panose="020F0502020204030204" pitchFamily="34" charset="0"/>
              <a:ea typeface="Calibri" panose="020F0502020204030204" pitchFamily="34"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The implementation of some legislative amendments, planned within the Accessibility Plus Programme</a:t>
            </a:r>
            <a:r>
              <a:rPr lang="en-GB" sz="2400" dirty="0">
                <a:effectLst/>
                <a:latin typeface="Calibri" panose="020F0502020204030204" pitchFamily="34" charset="0"/>
                <a:ea typeface="Calibri" panose="020F0502020204030204" pitchFamily="34" charset="0"/>
                <a:cs typeface="Times New Roman" panose="02020603050405020304" pitchFamily="18" charset="0"/>
              </a:rPr>
              <a:t> - which build up in a particular way a stable infrastructure and a basis for implementing accessibility in a long-term perspective-could be regarded as its greatest achievement of the Programme.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endParaRPr lang="pl-PL"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5551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284465"/>
          </a:xfrm>
        </p:spPr>
        <p:txBody>
          <a:bodyPr>
            <a:normAutofit fontScale="90000"/>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Overall assessment of the Accessibility Plus Programme</a:t>
            </a:r>
            <a:r>
              <a:rPr lang="pl-PL" dirty="0">
                <a:effectLst/>
                <a:latin typeface="Calibri" panose="020F0502020204030204" pitchFamily="34" charset="0"/>
                <a:ea typeface="Times New Roman" panose="02020603050405020304" pitchFamily="18" charset="0"/>
                <a:cs typeface="Times New Roman" panose="02020603050405020304" pitchFamily="18" charset="0"/>
              </a:rPr>
              <a:t> (2)</a:t>
            </a:r>
            <a:r>
              <a:rPr lang="en-GB" dirty="0">
                <a:effectLst/>
                <a:latin typeface="Calibri" panose="020F0502020204030204" pitchFamily="34" charset="0"/>
                <a:ea typeface="Times New Roman" panose="02020603050405020304" pitchFamily="18" charset="0"/>
                <a:cs typeface="Times New Roman" panose="02020603050405020304" pitchFamily="18" charset="0"/>
              </a:rPr>
              <a:t> </a:t>
            </a:r>
            <a:r>
              <a:rPr lang="pl-PL" dirty="0"/>
              <a:t> </a:t>
            </a:r>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93785" y="1598910"/>
            <a:ext cx="3639731" cy="4354629"/>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All female/male participants of this study  have agreed that thanks to the Accessibility Plus Programme the issues related to accessibility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have taken top positions on political and programming agendas </a:t>
            </a:r>
            <a:r>
              <a:rPr lang="en-GB" sz="2000" dirty="0">
                <a:effectLst/>
                <a:latin typeface="Calibri" panose="020F0502020204030204" pitchFamily="34" charset="0"/>
                <a:ea typeface="Calibri" panose="020F0502020204030204" pitchFamily="34" charset="0"/>
                <a:cs typeface="Times New Roman" panose="02020603050405020304" pitchFamily="18" charset="0"/>
              </a:rPr>
              <a:t>of institutions and organisations </a:t>
            </a:r>
            <a:r>
              <a:rPr lang="pl-PL" sz="2000" dirty="0">
                <a:latin typeface="Calibri" panose="020F0502020204030204" pitchFamily="34" charset="0"/>
                <a:ea typeface="Calibri" panose="020F0502020204030204" pitchFamily="34" charset="0"/>
                <a:cs typeface="Times New Roman" panose="02020603050405020304" pitchFamily="18" charset="0"/>
              </a:rPr>
              <a:t> </a:t>
            </a:r>
            <a:endParaRPr lang="pl-PL" sz="2000" b="1" dirty="0">
              <a:solidFill>
                <a:srgbClr val="C00000"/>
              </a:solidFill>
              <a:latin typeface="Calibri" panose="020F0502020204030204" pitchFamily="34" charset="0"/>
              <a:ea typeface="Calibri" panose="020F0502020204030204" pitchFamily="34" charset="0"/>
            </a:endParaRPr>
          </a:p>
        </p:txBody>
      </p:sp>
      <p:sp>
        <p:nvSpPr>
          <p:cNvPr id="6" name="Prostokąt 5"/>
          <p:cNvSpPr/>
          <p:nvPr/>
        </p:nvSpPr>
        <p:spPr>
          <a:xfrm>
            <a:off x="4041214" y="1434088"/>
            <a:ext cx="7086328" cy="504625"/>
          </a:xfrm>
          <a:prstGeom prst="rect">
            <a:avLst/>
          </a:prstGeom>
        </p:spPr>
        <p:txBody>
          <a:bodyPr wrap="square">
            <a:spAutoFit/>
          </a:bodyPr>
          <a:lstStyle/>
          <a:p>
            <a:pPr algn="ctr">
              <a:lnSpc>
                <a:spcPct val="115000"/>
              </a:lnSpc>
              <a:spcBef>
                <a:spcPts val="600"/>
              </a:spcBef>
              <a:spcAft>
                <a:spcPts val="600"/>
              </a:spcAft>
            </a:pPr>
            <a:r>
              <a:rPr lang="en-GB" sz="1200" b="1" dirty="0">
                <a:effectLst/>
                <a:latin typeface="Calibri" panose="020F0502020204030204" pitchFamily="34" charset="0"/>
                <a:ea typeface="Calibri" panose="020F0502020204030204" pitchFamily="34" charset="0"/>
                <a:cs typeface="Ubuntu"/>
              </a:rPr>
              <a:t>Below you can find the statements which – to a different extent -</a:t>
            </a:r>
            <a:r>
              <a:rPr lang="pl-PL" sz="1200" b="1" dirty="0">
                <a:effectLst/>
                <a:latin typeface="Calibri" panose="020F0502020204030204" pitchFamily="34" charset="0"/>
                <a:ea typeface="Calibri" panose="020F0502020204030204" pitchFamily="34" charset="0"/>
                <a:cs typeface="Ubuntu"/>
              </a:rPr>
              <a:t> </a:t>
            </a:r>
            <a:r>
              <a:rPr lang="en-GB" sz="1200" b="1" dirty="0">
                <a:effectLst/>
                <a:latin typeface="Calibri" panose="020F0502020204030204" pitchFamily="34" charset="0"/>
                <a:ea typeface="Calibri" panose="020F0502020204030204" pitchFamily="34" charset="0"/>
                <a:cs typeface="Ubuntu"/>
              </a:rPr>
              <a:t>refer to the Accessibility Plus Programme. Please tick to what extent you agree or do not agree with each of them</a:t>
            </a:r>
            <a:endParaRPr lang="pl-PL" sz="12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az 8" descr="Chart&#10;&#10;Graph illustrating beneficiaries' opinions about the program.&#10;Statement 1. Thanks to the Accessibility Plus Program, state institutions become more accessible to citizens with disabilities:&#10;I don't know / hard to say - 9%, I strongly disagree - 1, I tend to disagree - 5%, I tend to agree - 49%, I strongly agree - 36%&#10;&#10;Statement 2. Thanks to the Accessibility Plus Program, public space becomes more friendly to citizens with disabilities: I don't know / hard to say - 7%, I strongly disagree - 1%, I tend to disagree - 5%, I tend to agree - 54%, definitely I agree - 36%.&#10;&#10;Statement 3. The Accessibility Plus program drew the society's attention to the problem of accessibility for people with disabilities:&#10;I don't know / hard to say - 8%, I strongly disagree - 4%, I tend to disagree - 9%, I tend to agree - 39%, I strongly agree - 41%.&#10;&#10;Statement 4. The Accessibility Plus program has permanently incorporated the issue of accessibility into the practice of functioning of public institutions:&#10;I don't know / hard to say - 7%, I strongly disagree - 1%, I tend to disagree - 3%, I tend to agree - 57%, I strongly agree - 33%.">
            <a:extLst>
              <a:ext uri="{FF2B5EF4-FFF2-40B4-BE49-F238E27FC236}">
                <a16:creationId xmlns:a16="http://schemas.microsoft.com/office/drawing/2014/main" id="{2E32EECE-43BD-4DEC-99D0-134C781E9CB1}"/>
              </a:ext>
              <a:ext uri="{C183D7F6-B498-43B3-948B-1728B52AA6E4}">
                <adec:decorative xmlns:adec="http://schemas.microsoft.com/office/drawing/2017/decorative" val="0"/>
              </a:ext>
            </a:extLst>
          </p:cNvPr>
          <p:cNvPicPr/>
          <p:nvPr/>
        </p:nvPicPr>
        <p:blipFill rotWithShape="1">
          <a:blip r:embed="rId3">
            <a:extLst>
              <a:ext uri="{28A0092B-C50C-407E-A947-70E740481C1C}">
                <a14:useLocalDpi xmlns:a14="http://schemas.microsoft.com/office/drawing/2010/main" val="0"/>
              </a:ext>
            </a:extLst>
          </a:blip>
          <a:srcRect l="1440" t="1890" r="16107" b="-1890"/>
          <a:stretch/>
        </p:blipFill>
        <p:spPr bwMode="auto">
          <a:xfrm>
            <a:off x="3837120" y="2088336"/>
            <a:ext cx="8261095" cy="3865203"/>
          </a:xfrm>
          <a:prstGeom prst="rect">
            <a:avLst/>
          </a:prstGeom>
          <a:noFill/>
        </p:spPr>
      </p:pic>
      <p:sp>
        <p:nvSpPr>
          <p:cNvPr id="7" name="Prostokąt 6"/>
          <p:cNvSpPr/>
          <p:nvPr/>
        </p:nvSpPr>
        <p:spPr>
          <a:xfrm>
            <a:off x="4230057" y="5957032"/>
            <a:ext cx="2104615" cy="292259"/>
          </a:xfrm>
          <a:prstGeom prst="rect">
            <a:avLst/>
          </a:prstGeom>
        </p:spPr>
        <p:txBody>
          <a:bodyPr wrap="none">
            <a:spAutoFit/>
          </a:bodyPr>
          <a:lstStyle/>
          <a:p>
            <a:pPr>
              <a:lnSpc>
                <a:spcPct val="115000"/>
              </a:lnSpc>
              <a:spcBef>
                <a:spcPts val="600"/>
              </a:spcBef>
              <a:spcAft>
                <a:spcPts val="600"/>
              </a:spcAft>
            </a:pPr>
            <a:r>
              <a:rPr lang="pl-PL" sz="1200" b="1" dirty="0">
                <a:latin typeface="Calibri" panose="020F0502020204030204" pitchFamily="34" charset="0"/>
                <a:ea typeface="Calibri" panose="020F0502020204030204" pitchFamily="34" charset="0"/>
                <a:cs typeface="Calibri" panose="020F0502020204030204" pitchFamily="34" charset="0"/>
              </a:rPr>
              <a:t>CAWI with </a:t>
            </a:r>
            <a:r>
              <a:rPr lang="pl-PL" sz="1200" b="1" dirty="0" err="1">
                <a:latin typeface="Calibri" panose="020F0502020204030204" pitchFamily="34" charset="0"/>
                <a:ea typeface="Calibri" panose="020F0502020204030204" pitchFamily="34" charset="0"/>
                <a:cs typeface="Calibri" panose="020F0502020204030204" pitchFamily="34" charset="0"/>
              </a:rPr>
              <a:t>benficiaries</a:t>
            </a:r>
            <a:r>
              <a:rPr lang="pl-PL" sz="1200" b="1" dirty="0">
                <a:latin typeface="Calibri" panose="020F0502020204030204" pitchFamily="34" charset="0"/>
                <a:ea typeface="Calibri" panose="020F0502020204030204" pitchFamily="34" charset="0"/>
                <a:cs typeface="Calibri" panose="020F0502020204030204" pitchFamily="34" charset="0"/>
              </a:rPr>
              <a:t>, n=138</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121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Overall assessment of the Accessibility Plus Programme</a:t>
            </a:r>
            <a:r>
              <a:rPr lang="pl-PL" dirty="0">
                <a:effectLst/>
                <a:latin typeface="Calibri" panose="020F0502020204030204" pitchFamily="34" charset="0"/>
                <a:ea typeface="Times New Roman" panose="02020603050405020304" pitchFamily="18" charset="0"/>
                <a:cs typeface="Times New Roman" panose="02020603050405020304" pitchFamily="18" charset="0"/>
              </a:rPr>
              <a:t> (3)</a:t>
            </a:r>
            <a:r>
              <a:rPr lang="pl-PL" dirty="0"/>
              <a:t> </a:t>
            </a:r>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304797" y="1770400"/>
            <a:ext cx="4455889" cy="3615868"/>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Clearly visible effects have been also observed at the level of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changes in awareness in both institutions engaged in the Programme implementation and beneficiaries</a:t>
            </a:r>
            <a:r>
              <a:rPr lang="en-GB" sz="2400" dirty="0">
                <a:effectLst/>
                <a:latin typeface="Calibri" panose="020F0502020204030204" pitchFamily="34" charset="0"/>
                <a:ea typeface="Calibri" panose="020F0502020204030204" pitchFamily="34" charset="0"/>
                <a:cs typeface="Times New Roman" panose="02020603050405020304" pitchFamily="18" charset="0"/>
              </a:rPr>
              <a:t> as well as in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ultimate support recipients</a:t>
            </a:r>
            <a:r>
              <a:rPr lang="pl-PL" sz="1800" b="1" dirty="0">
                <a:latin typeface="Calibri" panose="020F0502020204030204" pitchFamily="34" charset="0"/>
                <a:ea typeface="Calibri" panose="020F0502020204030204" pitchFamily="34" charset="0"/>
                <a:cs typeface="Times New Roman" panose="02020603050405020304" pitchFamily="18" charset="0"/>
              </a:rPr>
              <a:t>…</a:t>
            </a:r>
            <a:r>
              <a:rPr lang="pl-PL" sz="2400" b="1" dirty="0">
                <a:latin typeface="Calibri" panose="020F0502020204030204" pitchFamily="34" charset="0"/>
                <a:ea typeface="Calibri" panose="020F0502020204030204" pitchFamily="34" charset="0"/>
              </a:rPr>
              <a:t> </a:t>
            </a:r>
            <a:r>
              <a:rPr lang="pl-PL" sz="2400" b="1" dirty="0">
                <a:solidFill>
                  <a:srgbClr val="C00000"/>
                </a:solidFill>
                <a:latin typeface="Calibri" panose="020F0502020204030204" pitchFamily="34" charset="0"/>
                <a:ea typeface="Calibri" panose="020F0502020204030204" pitchFamily="34" charset="0"/>
              </a:rPr>
              <a:t>→</a:t>
            </a:r>
          </a:p>
        </p:txBody>
      </p:sp>
      <p:sp>
        <p:nvSpPr>
          <p:cNvPr id="6" name="Prostokąt 5"/>
          <p:cNvSpPr/>
          <p:nvPr/>
        </p:nvSpPr>
        <p:spPr>
          <a:xfrm>
            <a:off x="5341257" y="1253335"/>
            <a:ext cx="6096000" cy="504625"/>
          </a:xfrm>
          <a:prstGeom prst="rect">
            <a:avLst/>
          </a:prstGeom>
        </p:spPr>
        <p:txBody>
          <a:bodyPr>
            <a:spAutoFit/>
          </a:bodyPr>
          <a:lstStyle/>
          <a:p>
            <a:pPr algn="ctr">
              <a:lnSpc>
                <a:spcPct val="115000"/>
              </a:lnSpc>
              <a:spcBef>
                <a:spcPts val="600"/>
              </a:spcBef>
              <a:spcAft>
                <a:spcPts val="600"/>
              </a:spcAft>
            </a:pPr>
            <a:r>
              <a:rPr lang="en-GB" sz="1200" b="1" dirty="0">
                <a:effectLst/>
                <a:latin typeface="Calibri" panose="020F0502020204030204" pitchFamily="34" charset="0"/>
                <a:ea typeface="Calibri" panose="020F0502020204030204" pitchFamily="34" charset="0"/>
                <a:cs typeface="Ubuntu"/>
              </a:rPr>
              <a:t>Were the following additional effects related to functioning your institution as a project promoter observed in the course of project implementation? - beneficiaries</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Obraz 7" descr="Chart 6&#10;&#10;A graph illustrating the question and any side effects observed. Increasing knowledge about accessibility - 69%, increasing sensitivity to the needs of people with disabilities - 62%, efforts to use the knowledge acquired under the project in other activities of the organization - 60%, better understanding of the needs of people with disabilities - 53%.">
            <a:extLst>
              <a:ext uri="{FF2B5EF4-FFF2-40B4-BE49-F238E27FC236}">
                <a16:creationId xmlns:a16="http://schemas.microsoft.com/office/drawing/2014/main" id="{CF7D591A-3BBF-4693-8496-C8AE1C9AE1D6}"/>
              </a:ext>
              <a:ext uri="{C183D7F6-B498-43B3-948B-1728B52AA6E4}">
                <adec:decorative xmlns:adec="http://schemas.microsoft.com/office/drawing/2017/decorative" val="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60686" y="1888998"/>
            <a:ext cx="7295480" cy="3211044"/>
          </a:xfrm>
          <a:prstGeom prst="rect">
            <a:avLst/>
          </a:prstGeom>
          <a:noFill/>
        </p:spPr>
      </p:pic>
      <p:sp>
        <p:nvSpPr>
          <p:cNvPr id="7" name="Prostokąt 6"/>
          <p:cNvSpPr/>
          <p:nvPr/>
        </p:nvSpPr>
        <p:spPr>
          <a:xfrm>
            <a:off x="5454380" y="5336252"/>
            <a:ext cx="2690417" cy="292259"/>
          </a:xfrm>
          <a:prstGeom prst="rect">
            <a:avLst/>
          </a:prstGeom>
        </p:spPr>
        <p:txBody>
          <a:bodyPr wrap="none">
            <a:spAutoFit/>
          </a:bodyPr>
          <a:lstStyle/>
          <a:p>
            <a:pPr algn="ctr">
              <a:lnSpc>
                <a:spcPct val="115000"/>
              </a:lnSpc>
              <a:spcBef>
                <a:spcPts val="600"/>
              </a:spcBef>
              <a:spcAft>
                <a:spcPts val="600"/>
              </a:spcAft>
            </a:pPr>
            <a:r>
              <a:rPr lang="pl-PL" sz="1200" b="1" dirty="0">
                <a:latin typeface="Calibri" panose="020F0502020204030204" pitchFamily="34" charset="0"/>
                <a:ea typeface="Calibri" panose="020F0502020204030204" pitchFamily="34" charset="0"/>
                <a:cs typeface="Calibri" panose="020F0502020204030204" pitchFamily="34" charset="0"/>
              </a:rPr>
              <a:t>Source: CAWI with </a:t>
            </a:r>
            <a:r>
              <a:rPr lang="pl-PL" sz="1200" b="1" dirty="0" err="1">
                <a:latin typeface="Calibri" panose="020F0502020204030204" pitchFamily="34" charset="0"/>
                <a:ea typeface="Calibri" panose="020F0502020204030204" pitchFamily="34" charset="0"/>
                <a:cs typeface="Calibri" panose="020F0502020204030204" pitchFamily="34" charset="0"/>
              </a:rPr>
              <a:t>beneficiaries</a:t>
            </a:r>
            <a:r>
              <a:rPr lang="pl-PL" sz="1200" b="1" dirty="0">
                <a:latin typeface="Calibri" panose="020F0502020204030204" pitchFamily="34" charset="0"/>
                <a:ea typeface="Calibri" panose="020F0502020204030204" pitchFamily="34" charset="0"/>
                <a:cs typeface="Calibri" panose="020F0502020204030204" pitchFamily="34" charset="0"/>
              </a:rPr>
              <a:t>, n=146</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431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81640"/>
            <a:ext cx="10961917" cy="1188361"/>
          </a:xfrm>
        </p:spPr>
        <p:txBody>
          <a:bodyPr>
            <a:normAutofit fontScale="90000"/>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Overall assessment of the Accessibility Plus Programme</a:t>
            </a:r>
            <a:r>
              <a:rPr lang="pl-PL" dirty="0">
                <a:effectLst/>
                <a:latin typeface="Calibri" panose="020F0502020204030204" pitchFamily="34" charset="0"/>
                <a:ea typeface="Times New Roman" panose="02020603050405020304" pitchFamily="18" charset="0"/>
                <a:cs typeface="Times New Roman" panose="02020603050405020304" pitchFamily="18" charset="0"/>
              </a:rPr>
              <a:t> (4)</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137757" y="1188360"/>
            <a:ext cx="4166198" cy="4399639"/>
          </a:xfrm>
        </p:spPr>
        <p:txBody>
          <a:bodyPr>
            <a:noAutofit/>
          </a:bodyPr>
          <a:lstStyle/>
          <a:p>
            <a:pPr marL="358775" indent="-358775">
              <a:lnSpc>
                <a:spcPct val="112000"/>
              </a:lnSpc>
              <a:spcBef>
                <a:spcPts val="0"/>
              </a:spcBef>
              <a:spcAft>
                <a:spcPts val="600"/>
              </a:spcAft>
              <a:buClr>
                <a:srgbClr val="C00000"/>
              </a:buClr>
              <a:buFont typeface="Wingdings" panose="05000000000000000000" pitchFamily="2" charset="2"/>
              <a:buChar char=""/>
            </a:pPr>
            <a:r>
              <a:rPr lang="en-GB" sz="1800">
                <a:latin typeface="Calibri" panose="020F0502020204030204" pitchFamily="34" charset="0"/>
                <a:ea typeface="Calibri" panose="020F0502020204030204" pitchFamily="34" charset="0"/>
              </a:rPr>
              <a:t>… and also in </a:t>
            </a:r>
            <a:r>
              <a:rPr lang="en-GB" sz="1800" b="1">
                <a:latin typeface="Calibri" panose="020F0502020204030204" pitchFamily="34" charset="0"/>
                <a:ea typeface="Calibri" panose="020F0502020204030204" pitchFamily="34" charset="0"/>
              </a:rPr>
              <a:t>ultimate recipients of the support</a:t>
            </a:r>
            <a:r>
              <a:rPr lang="en-GB" sz="1800">
                <a:latin typeface="Calibri" panose="020F0502020204030204" pitchFamily="34" charset="0"/>
                <a:ea typeface="Calibri" panose="020F0502020204030204" pitchFamily="34" charset="0"/>
              </a:rPr>
              <a:t>. </a:t>
            </a:r>
            <a:r>
              <a:rPr lang="en-GB" sz="1800" b="1">
                <a:solidFill>
                  <a:srgbClr val="C00000"/>
                </a:solidFill>
                <a:latin typeface="Calibri" panose="020F0502020204030204" pitchFamily="34" charset="0"/>
                <a:ea typeface="Calibri" panose="020F0502020204030204" pitchFamily="34" charset="0"/>
              </a:rPr>
              <a:t>→</a:t>
            </a:r>
            <a:r>
              <a:rPr lang="en-GB" sz="1800">
                <a:latin typeface="Calibri" panose="020F0502020204030204" pitchFamily="34" charset="0"/>
                <a:ea typeface="Calibri" panose="020F0502020204030204" pitchFamily="34" charset="0"/>
              </a:rPr>
              <a:t> </a:t>
            </a:r>
          </a:p>
          <a:p>
            <a:pPr marL="358775" indent="-358775">
              <a:lnSpc>
                <a:spcPct val="112000"/>
              </a:lnSpc>
              <a:spcBef>
                <a:spcPts val="0"/>
              </a:spcBef>
              <a:spcAft>
                <a:spcPts val="600"/>
              </a:spcAft>
              <a:buClr>
                <a:srgbClr val="C00000"/>
              </a:buClr>
              <a:buFont typeface="Wingdings" panose="05000000000000000000" pitchFamily="2" charset="2"/>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The analysed projects have had </a:t>
            </a:r>
            <a:r>
              <a:rPr lang="en-GB" sz="1800" b="1">
                <a:effectLst/>
                <a:latin typeface="Calibri" panose="020F0502020204030204" pitchFamily="34" charset="0"/>
                <a:ea typeface="Calibri" panose="020F0502020204030204" pitchFamily="34" charset="0"/>
                <a:cs typeface="Times New Roman" panose="02020603050405020304" pitchFamily="18" charset="0"/>
              </a:rPr>
              <a:t>the biggest impact on an increase in awareness of the needs of persons with disabilities </a:t>
            </a:r>
            <a:r>
              <a:rPr lang="en-GB" sz="1800">
                <a:effectLst/>
                <a:latin typeface="Calibri" panose="020F0502020204030204" pitchFamily="34" charset="0"/>
                <a:ea typeface="Calibri" panose="020F0502020204030204" pitchFamily="34" charset="0"/>
                <a:cs typeface="Times New Roman" panose="02020603050405020304" pitchFamily="18" charset="0"/>
              </a:rPr>
              <a:t>– as much as 59% of male/female participants definitely agree with such a statement.</a:t>
            </a:r>
            <a:r>
              <a:rPr lang="en-GB" sz="1800">
                <a:latin typeface="Calibri" panose="020F0502020204030204" pitchFamily="34" charset="0"/>
                <a:ea typeface="Calibri" panose="020F0502020204030204" pitchFamily="34" charset="0"/>
              </a:rPr>
              <a:t> </a:t>
            </a:r>
          </a:p>
          <a:p>
            <a:pPr marL="358775" indent="-358775">
              <a:lnSpc>
                <a:spcPct val="112000"/>
              </a:lnSpc>
              <a:spcBef>
                <a:spcPts val="0"/>
              </a:spcBef>
              <a:spcAft>
                <a:spcPts val="600"/>
              </a:spcAft>
              <a:buClr>
                <a:srgbClr val="C00000"/>
              </a:buClr>
              <a:buFont typeface="Wingdings" panose="05000000000000000000" pitchFamily="2" charset="2"/>
              <a:buChar char=""/>
            </a:pPr>
            <a:r>
              <a:rPr lang="en-GB" sz="1800" b="1">
                <a:effectLst/>
                <a:latin typeface="Calibri" panose="020F0502020204030204" pitchFamily="34" charset="0"/>
                <a:ea typeface="Calibri" panose="020F0502020204030204" pitchFamily="34" charset="0"/>
                <a:cs typeface="Times New Roman" panose="02020603050405020304" pitchFamily="18" charset="0"/>
              </a:rPr>
              <a:t>Also male/female participants who are persons with disabilities most frequently indicate this effect </a:t>
            </a:r>
            <a:r>
              <a:rPr lang="en-GB" sz="1800">
                <a:effectLst/>
                <a:latin typeface="Calibri" panose="020F0502020204030204" pitchFamily="34" charset="0"/>
                <a:ea typeface="Calibri" panose="020F0502020204030204" pitchFamily="34" charset="0"/>
                <a:cs typeface="Times New Roman" panose="02020603050405020304" pitchFamily="18" charset="0"/>
              </a:rPr>
              <a:t>as the most significant to them (55% of male/female participants being persons with disabilities definitely agree with this  statement).</a:t>
            </a:r>
          </a:p>
          <a:p>
            <a:pPr marL="358775" indent="-358775">
              <a:lnSpc>
                <a:spcPct val="112000"/>
              </a:lnSpc>
              <a:spcBef>
                <a:spcPts val="0"/>
              </a:spcBef>
              <a:spcAft>
                <a:spcPts val="600"/>
              </a:spcAft>
              <a:buClr>
                <a:srgbClr val="C00000"/>
              </a:buClr>
              <a:buFont typeface="Wingdings" panose="05000000000000000000" pitchFamily="2" charset="2"/>
              <a:buChar char=""/>
            </a:pPr>
            <a:endParaRPr lang="en-GB" sz="1800">
              <a:latin typeface="Calibri" panose="020F0502020204030204" pitchFamily="34" charset="0"/>
              <a:ea typeface="Calibri" panose="020F0502020204030204" pitchFamily="34" charset="0"/>
            </a:endParaRPr>
          </a:p>
          <a:p>
            <a:pPr marL="358775" indent="-358775">
              <a:lnSpc>
                <a:spcPct val="112000"/>
              </a:lnSpc>
              <a:spcBef>
                <a:spcPts val="0"/>
              </a:spcBef>
              <a:spcAft>
                <a:spcPts val="600"/>
              </a:spcAft>
              <a:buClr>
                <a:srgbClr val="C00000"/>
              </a:buClr>
              <a:buFont typeface="Wingdings" panose="05000000000000000000" pitchFamily="2" charset="2"/>
              <a:buChar char=""/>
            </a:pPr>
            <a:endParaRPr lang="en-GB" sz="1800">
              <a:latin typeface="Calibri" panose="020F0502020204030204" pitchFamily="34" charset="0"/>
              <a:ea typeface="Calibri" panose="020F0502020204030204" pitchFamily="34" charset="0"/>
            </a:endParaRPr>
          </a:p>
          <a:p>
            <a:pPr marL="358775" indent="-358775">
              <a:lnSpc>
                <a:spcPct val="112000"/>
              </a:lnSpc>
              <a:spcBef>
                <a:spcPts val="0"/>
              </a:spcBef>
              <a:spcAft>
                <a:spcPts val="600"/>
              </a:spcAft>
              <a:buClr>
                <a:srgbClr val="C00000"/>
              </a:buClr>
              <a:buFont typeface="Wingdings" panose="05000000000000000000" pitchFamily="2" charset="2"/>
              <a:buChar char=""/>
            </a:pPr>
            <a:endParaRPr lang="en-GB" sz="1800" b="1">
              <a:latin typeface="Calibri" panose="020F0502020204030204" pitchFamily="34" charset="0"/>
              <a:ea typeface="Calibri" panose="020F0502020204030204" pitchFamily="34" charset="0"/>
            </a:endParaRPr>
          </a:p>
        </p:txBody>
      </p:sp>
      <p:sp>
        <p:nvSpPr>
          <p:cNvPr id="6" name="Prostokąt 5"/>
          <p:cNvSpPr/>
          <p:nvPr/>
        </p:nvSpPr>
        <p:spPr>
          <a:xfrm>
            <a:off x="4303955" y="765376"/>
            <a:ext cx="7275156" cy="504625"/>
          </a:xfrm>
          <a:prstGeom prst="rect">
            <a:avLst/>
          </a:prstGeom>
        </p:spPr>
        <p:txBody>
          <a:bodyPr wrap="square">
            <a:spAutoFit/>
          </a:bodyPr>
          <a:lstStyle/>
          <a:p>
            <a:pPr algn="ctr">
              <a:lnSpc>
                <a:spcPct val="115000"/>
              </a:lnSpc>
              <a:spcBef>
                <a:spcPts val="600"/>
              </a:spcBef>
              <a:spcAft>
                <a:spcPts val="600"/>
              </a:spcAft>
            </a:pPr>
            <a:r>
              <a:rPr lang="en-GB" sz="1200" b="1" dirty="0">
                <a:effectLst/>
                <a:latin typeface="Calibri" panose="020F0502020204030204" pitchFamily="34" charset="0"/>
                <a:ea typeface="Calibri" panose="020F0502020204030204" pitchFamily="34" charset="0"/>
                <a:cs typeface="Ubuntu"/>
              </a:rPr>
              <a:t>Below you can find the statements which – to a different extent -refer to your participation in the project. Please tick to what extent you agree or do not agree with each of them - participants</a:t>
            </a:r>
            <a:endParaRPr lang="pl-PL" sz="11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Obraz 7" descr="Chart&#10;&#10;Participants' opinions on their participation in projects.&#10;The analyzed projects had the greatest impact on the increase of awareness of the needs of OzN - as many as 59% of participants / check strongly agree with this statement. A similar situation also applies to the other awareness effects, ie increased sensitivity to the needs of OzN -54% and realizing the importance of accessibility - 47%.&#10;83% of participants / check declare that they have improved their skills in providing services for OzN, and 76% use the acquired knowledge in practice.&#10;74% of the participants / check agree or strongly agree with the statement that the type of support offered under the project will translate into an improvement in the situation of OzN.">
            <a:extLst>
              <a:ext uri="{FF2B5EF4-FFF2-40B4-BE49-F238E27FC236}">
                <a16:creationId xmlns:a16="http://schemas.microsoft.com/office/drawing/2014/main" id="{8CF2A51A-5D77-40D3-9BEC-5BBE932DC366}"/>
              </a:ext>
              <a:ext uri="{C183D7F6-B498-43B3-948B-1728B52AA6E4}">
                <adec:decorative xmlns:adec="http://schemas.microsoft.com/office/drawing/2017/decorative" val="0"/>
              </a:ext>
            </a:extLst>
          </p:cNvPr>
          <p:cNvPicPr/>
          <p:nvPr/>
        </p:nvPicPr>
        <p:blipFill rotWithShape="1">
          <a:blip r:embed="rId3">
            <a:extLst>
              <a:ext uri="{28A0092B-C50C-407E-A947-70E740481C1C}">
                <a14:useLocalDpi xmlns:a14="http://schemas.microsoft.com/office/drawing/2010/main" val="0"/>
              </a:ext>
            </a:extLst>
          </a:blip>
          <a:srcRect t="3037" b="3707"/>
          <a:stretch/>
        </p:blipFill>
        <p:spPr bwMode="auto">
          <a:xfrm>
            <a:off x="4159794" y="1337149"/>
            <a:ext cx="7903412" cy="4940425"/>
          </a:xfrm>
          <a:prstGeom prst="rect">
            <a:avLst/>
          </a:prstGeom>
          <a:noFill/>
          <a:ln>
            <a:noFill/>
          </a:ln>
          <a:extLst>
            <a:ext uri="{53640926-AAD7-44D8-BBD7-CCE9431645EC}">
              <a14:shadowObscured xmlns:a14="http://schemas.microsoft.com/office/drawing/2010/main"/>
            </a:ext>
          </a:extLst>
        </p:spPr>
      </p:pic>
      <p:sp>
        <p:nvSpPr>
          <p:cNvPr id="5" name="Prostokąt 4"/>
          <p:cNvSpPr/>
          <p:nvPr/>
        </p:nvSpPr>
        <p:spPr>
          <a:xfrm>
            <a:off x="4582911" y="6198592"/>
            <a:ext cx="2206630" cy="292259"/>
          </a:xfrm>
          <a:prstGeom prst="rect">
            <a:avLst/>
          </a:prstGeom>
        </p:spPr>
        <p:txBody>
          <a:bodyPr wrap="none">
            <a:spAutoFit/>
          </a:bodyPr>
          <a:lstStyle/>
          <a:p>
            <a:pPr>
              <a:lnSpc>
                <a:spcPct val="115000"/>
              </a:lnSpc>
              <a:spcBef>
                <a:spcPts val="600"/>
              </a:spcBef>
              <a:spcAft>
                <a:spcPts val="600"/>
              </a:spcAft>
            </a:pPr>
            <a:r>
              <a:rPr lang="pl-PL" sz="1200" b="1" dirty="0">
                <a:latin typeface="Calibri" panose="020F0502020204030204" pitchFamily="34" charset="0"/>
                <a:ea typeface="Calibri" panose="020F0502020204030204" pitchFamily="34" charset="0"/>
                <a:cs typeface="Calibri" panose="020F0502020204030204" pitchFamily="34" charset="0"/>
              </a:rPr>
              <a:t>CAWI with </a:t>
            </a:r>
            <a:r>
              <a:rPr lang="pl-PL" sz="1200" b="1" dirty="0" err="1">
                <a:latin typeface="Calibri" panose="020F0502020204030204" pitchFamily="34" charset="0"/>
                <a:ea typeface="Calibri" panose="020F0502020204030204" pitchFamily="34" charset="0"/>
                <a:cs typeface="Calibri" panose="020F0502020204030204" pitchFamily="34" charset="0"/>
              </a:rPr>
              <a:t>participants</a:t>
            </a:r>
            <a:r>
              <a:rPr lang="pl-PL" sz="1200" b="1" dirty="0">
                <a:latin typeface="Calibri" panose="020F0502020204030204" pitchFamily="34" charset="0"/>
                <a:ea typeface="Calibri" panose="020F0502020204030204" pitchFamily="34" charset="0"/>
                <a:cs typeface="Calibri" panose="020F0502020204030204" pitchFamily="34" charset="0"/>
              </a:rPr>
              <a:t>, n=1290</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40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F9B96-A376-4ECE-AF55-601BB6423349}"/>
              </a:ext>
            </a:extLst>
          </p:cNvPr>
          <p:cNvSpPr>
            <a:spLocks noGrp="1"/>
          </p:cNvSpPr>
          <p:nvPr>
            <p:ph type="title"/>
          </p:nvPr>
        </p:nvSpPr>
        <p:spPr>
          <a:xfrm>
            <a:off x="0" y="0"/>
            <a:ext cx="10961917" cy="1325563"/>
          </a:xfrm>
        </p:spPr>
        <p:txBody>
          <a:bodyPr>
            <a:norm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Overall assessment of the Accessibility Plus Programme</a:t>
            </a:r>
            <a:r>
              <a:rPr lang="pl-PL" dirty="0">
                <a:effectLst/>
                <a:latin typeface="Calibri" panose="020F0502020204030204" pitchFamily="34" charset="0"/>
                <a:ea typeface="Times New Roman" panose="02020603050405020304" pitchFamily="18" charset="0"/>
                <a:cs typeface="Times New Roman" panose="02020603050405020304" pitchFamily="18" charset="0"/>
              </a:rPr>
              <a:t> (5)</a:t>
            </a:r>
            <a:endParaRPr lang="pl-PL" dirty="0"/>
          </a:p>
        </p:txBody>
      </p:sp>
      <p:sp>
        <p:nvSpPr>
          <p:cNvPr id="3" name="Symbol zastępczy zawartości 2">
            <a:extLst>
              <a:ext uri="{FF2B5EF4-FFF2-40B4-BE49-F238E27FC236}">
                <a16:creationId xmlns:a16="http://schemas.microsoft.com/office/drawing/2014/main" id="{7E9EF87A-2C05-489E-AC62-7B85201796B8}"/>
              </a:ext>
            </a:extLst>
          </p:cNvPr>
          <p:cNvSpPr>
            <a:spLocks noGrp="1"/>
          </p:cNvSpPr>
          <p:nvPr>
            <p:ph idx="1"/>
          </p:nvPr>
        </p:nvSpPr>
        <p:spPr>
          <a:xfrm>
            <a:off x="145140" y="1325563"/>
            <a:ext cx="11919858" cy="4646382"/>
          </a:xfrm>
        </p:spPr>
        <p:txBody>
          <a:bodyPr>
            <a:noAutofit/>
          </a:bodyPr>
          <a:lstStyle/>
          <a:p>
            <a:pPr marL="0" indent="0">
              <a:lnSpc>
                <a:spcPct val="112000"/>
              </a:lnSpc>
              <a:spcBef>
                <a:spcPts val="0"/>
              </a:spcBef>
              <a:spcAft>
                <a:spcPts val="600"/>
              </a:spcAft>
              <a:buClr>
                <a:srgbClr val="C00000"/>
              </a:buClr>
              <a:buNone/>
            </a:pPr>
            <a:r>
              <a:rPr lang="en-GB" sz="2400" b="1" kern="1200">
                <a:effectLst/>
                <a:latin typeface="Calibri" panose="020F0502020204030204" pitchFamily="34" charset="0"/>
                <a:ea typeface="Calibri" panose="020F0502020204030204" pitchFamily="34" charset="0"/>
                <a:cs typeface="Times New Roman" panose="02020603050405020304" pitchFamily="18" charset="0"/>
              </a:rPr>
              <a:t>Key challenges conditioning effective implementation of the Programme:</a:t>
            </a:r>
            <a:r>
              <a:rPr lang="en-GB" sz="2400" b="1">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2000"/>
              </a:lnSpc>
              <a:spcBef>
                <a:spcPts val="0"/>
              </a:spcBef>
              <a:spcAft>
                <a:spcPts val="600"/>
              </a:spcAft>
              <a:buClr>
                <a:srgbClr val="C00000"/>
              </a:buClr>
              <a:buNone/>
            </a:pPr>
            <a:endParaRPr lang="en-GB" sz="2400" u="sng">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000">
                <a:effectLst/>
                <a:latin typeface="Calibri" panose="020F0502020204030204" pitchFamily="34" charset="0"/>
                <a:ea typeface="Calibri" panose="020F0502020204030204" pitchFamily="34" charset="0"/>
                <a:cs typeface="Times New Roman" panose="02020603050405020304" pitchFamily="18" charset="0"/>
              </a:rPr>
              <a:t>Lack of a </a:t>
            </a:r>
            <a:r>
              <a:rPr lang="en-GB" sz="2000" b="1">
                <a:effectLst/>
                <a:latin typeface="Calibri" panose="020F0502020204030204" pitchFamily="34" charset="0"/>
                <a:ea typeface="Calibri" panose="020F0502020204030204" pitchFamily="34" charset="0"/>
                <a:cs typeface="Times New Roman" panose="02020603050405020304" pitchFamily="18" charset="0"/>
              </a:rPr>
              <a:t>multiannual and stable budget </a:t>
            </a:r>
            <a:r>
              <a:rPr lang="en-GB" sz="2000">
                <a:effectLst/>
                <a:latin typeface="Calibri" panose="020F0502020204030204" pitchFamily="34" charset="0"/>
                <a:ea typeface="Calibri" panose="020F0502020204030204" pitchFamily="34" charset="0"/>
                <a:cs typeface="Times New Roman" panose="02020603050405020304" pitchFamily="18" charset="0"/>
              </a:rPr>
              <a:t>(it concerns part of activities funded from national resources).</a:t>
            </a:r>
            <a:r>
              <a:rPr lang="en-GB" sz="2200">
                <a:latin typeface="Calibri" panose="020F0502020204030204" pitchFamily="34" charset="0"/>
                <a:ea typeface="Calibri" panose="020F0502020204030204" pitchFamily="34" charset="0"/>
                <a:cs typeface="Times New Roman" panose="02020603050405020304" pitchFamily="18" charset="0"/>
              </a:rPr>
              <a:t> </a:t>
            </a:r>
          </a:p>
          <a:p>
            <a:pPr marL="358775" indent="-358775">
              <a:lnSpc>
                <a:spcPct val="112000"/>
              </a:lnSpc>
              <a:spcBef>
                <a:spcPts val="0"/>
              </a:spcBef>
              <a:spcAft>
                <a:spcPts val="600"/>
              </a:spcAft>
              <a:buClr>
                <a:srgbClr val="C00000"/>
              </a:buClr>
              <a:buFont typeface="Wingdings" panose="05000000000000000000" pitchFamily="2" charset="2"/>
              <a:buChar char=""/>
            </a:pPr>
            <a:r>
              <a:rPr lang="en-GB" sz="2000" b="1">
                <a:effectLst/>
                <a:latin typeface="Calibri" panose="020F0502020204030204" pitchFamily="34" charset="0"/>
                <a:ea typeface="Calibri" panose="020F0502020204030204" pitchFamily="34" charset="0"/>
                <a:cs typeface="Times New Roman" panose="02020603050405020304" pitchFamily="18" charset="0"/>
              </a:rPr>
              <a:t>Restrictions resulting from the effects of the COVID-19 pandemic </a:t>
            </a:r>
            <a:r>
              <a:rPr lang="en-GB" sz="2000">
                <a:effectLst/>
                <a:latin typeface="Calibri" panose="020F0502020204030204" pitchFamily="34" charset="0"/>
                <a:ea typeface="Calibri" panose="020F0502020204030204" pitchFamily="34" charset="0"/>
                <a:cs typeface="Times New Roman" panose="02020603050405020304" pitchFamily="18" charset="0"/>
              </a:rPr>
              <a:t>issued over 2020-2021 have been a significant hindrance for performed activities</a:t>
            </a: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GB" sz="2200">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000">
                <a:effectLst/>
                <a:latin typeface="Calibri" panose="020F0502020204030204" pitchFamily="34" charset="0"/>
                <a:ea typeface="Calibri" panose="020F0502020204030204" pitchFamily="34" charset="0"/>
                <a:cs typeface="Times New Roman" panose="02020603050405020304" pitchFamily="18" charset="0"/>
              </a:rPr>
              <a:t>Immense </a:t>
            </a:r>
            <a:r>
              <a:rPr lang="en-GB" sz="2000" b="1">
                <a:effectLst/>
                <a:latin typeface="Calibri" panose="020F0502020204030204" pitchFamily="34" charset="0"/>
                <a:ea typeface="Calibri" panose="020F0502020204030204" pitchFamily="34" charset="0"/>
                <a:cs typeface="Times New Roman" panose="02020603050405020304" pitchFamily="18" charset="0"/>
              </a:rPr>
              <a:t>scale of needs </a:t>
            </a:r>
            <a:r>
              <a:rPr lang="en-GB" sz="2000">
                <a:effectLst/>
                <a:latin typeface="Calibri" panose="020F0502020204030204" pitchFamily="34" charset="0"/>
                <a:ea typeface="Calibri" panose="020F0502020204030204" pitchFamily="34" charset="0"/>
                <a:cs typeface="Times New Roman" panose="02020603050405020304" pitchFamily="18" charset="0"/>
              </a:rPr>
              <a:t>(particularly it concerns</a:t>
            </a:r>
            <a:r>
              <a:rPr lang="en-GB" sz="2000" b="1">
                <a:effectLst/>
                <a:latin typeface="Calibri" panose="020F0502020204030204" pitchFamily="34" charset="0"/>
                <a:ea typeface="Calibri" panose="020F0502020204030204" pitchFamily="34" charset="0"/>
                <a:cs typeface="Times New Roman" panose="02020603050405020304" pitchFamily="18" charset="0"/>
              </a:rPr>
              <a:t> </a:t>
            </a:r>
            <a:r>
              <a:rPr lang="en-GB" sz="2000">
                <a:effectLst/>
                <a:latin typeface="Calibri" panose="020F0502020204030204" pitchFamily="34" charset="0"/>
                <a:ea typeface="Calibri" panose="020F0502020204030204" pitchFamily="34" charset="0"/>
                <a:cs typeface="Times New Roman" panose="02020603050405020304" pitchFamily="18" charset="0"/>
              </a:rPr>
              <a:t>undertaking infrastructural activities) and an </a:t>
            </a:r>
            <a:r>
              <a:rPr lang="en-GB" sz="2000" b="1">
                <a:effectLst/>
                <a:latin typeface="Calibri" panose="020F0502020204030204" pitchFamily="34" charset="0"/>
                <a:ea typeface="Calibri" panose="020F0502020204030204" pitchFamily="34" charset="0"/>
                <a:cs typeface="Times New Roman" panose="02020603050405020304" pitchFamily="18" charset="0"/>
              </a:rPr>
              <a:t>insufficient</a:t>
            </a:r>
            <a:r>
              <a:rPr lang="en-GB" sz="2000">
                <a:effectLst/>
                <a:latin typeface="Calibri" panose="020F0502020204030204" pitchFamily="34" charset="0"/>
                <a:ea typeface="Calibri" panose="020F0502020204030204" pitchFamily="34" charset="0"/>
                <a:cs typeface="Times New Roman" panose="02020603050405020304" pitchFamily="18" charset="0"/>
              </a:rPr>
              <a:t> financial </a:t>
            </a:r>
            <a:r>
              <a:rPr lang="en-GB" sz="2000" b="1">
                <a:effectLst/>
                <a:latin typeface="Calibri" panose="020F0502020204030204" pitchFamily="34" charset="0"/>
                <a:ea typeface="Calibri" panose="020F0502020204030204" pitchFamily="34" charset="0"/>
                <a:cs typeface="Times New Roman" panose="02020603050405020304" pitchFamily="18" charset="0"/>
              </a:rPr>
              <a:t>allocation</a:t>
            </a:r>
            <a:r>
              <a:rPr lang="en-GB" sz="2000">
                <a:effectLst/>
                <a:latin typeface="Calibri" panose="020F0502020204030204" pitchFamily="34" charset="0"/>
                <a:ea typeface="Calibri" panose="020F0502020204030204" pitchFamily="34" charset="0"/>
                <a:cs typeface="Times New Roman" panose="02020603050405020304" pitchFamily="18" charset="0"/>
              </a:rPr>
              <a:t>  to these objectives – the problem is additionally deepened by</a:t>
            </a:r>
            <a:r>
              <a:rPr lang="en-GB" sz="2000" b="1">
                <a:effectLst/>
                <a:latin typeface="Calibri" panose="020F0502020204030204" pitchFamily="34" charset="0"/>
                <a:ea typeface="Calibri" panose="020F0502020204030204" pitchFamily="34" charset="0"/>
                <a:cs typeface="Times New Roman" panose="02020603050405020304" pitchFamily="18" charset="0"/>
              </a:rPr>
              <a:t> the increase in prices </a:t>
            </a:r>
            <a:r>
              <a:rPr lang="en-GB" sz="2000">
                <a:effectLst/>
                <a:latin typeface="Calibri" panose="020F0502020204030204" pitchFamily="34" charset="0"/>
                <a:ea typeface="Calibri" panose="020F0502020204030204" pitchFamily="34" charset="0"/>
                <a:cs typeface="Times New Roman" panose="02020603050405020304" pitchFamily="18" charset="0"/>
              </a:rPr>
              <a:t> of goods and services directly related to accessibility.</a:t>
            </a:r>
            <a:endParaRPr lang="en-GB" sz="2200">
              <a:latin typeface="Calibri" panose="020F0502020204030204" pitchFamily="34" charset="0"/>
              <a:ea typeface="Calibri" panose="020F0502020204030204" pitchFamily="34" charset="0"/>
              <a:cs typeface="Times New Roman" panose="02020603050405020304" pitchFamily="18" charset="0"/>
            </a:endParaRPr>
          </a:p>
          <a:p>
            <a:pPr marL="358775" indent="-358775">
              <a:lnSpc>
                <a:spcPct val="112000"/>
              </a:lnSpc>
              <a:spcBef>
                <a:spcPts val="0"/>
              </a:spcBef>
              <a:spcAft>
                <a:spcPts val="600"/>
              </a:spcAft>
              <a:buClr>
                <a:srgbClr val="C00000"/>
              </a:buClr>
              <a:buFont typeface="Wingdings" panose="05000000000000000000" pitchFamily="2" charset="2"/>
              <a:buChar char=""/>
            </a:pPr>
            <a:r>
              <a:rPr lang="en-GB" sz="2000" b="1">
                <a:effectLst/>
                <a:latin typeface="Calibri" panose="020F0502020204030204" pitchFamily="34" charset="0"/>
                <a:ea typeface="Calibri" panose="020F0502020204030204" pitchFamily="34" charset="0"/>
                <a:cs typeface="Times New Roman" panose="02020603050405020304" pitchFamily="18" charset="0"/>
              </a:rPr>
              <a:t>Insufficient number of experts</a:t>
            </a:r>
            <a:r>
              <a:rPr lang="en-GB" sz="2000">
                <a:effectLst/>
                <a:latin typeface="Calibri" panose="020F0502020204030204" pitchFamily="34" charset="0"/>
                <a:ea typeface="Calibri" panose="020F0502020204030204" pitchFamily="34" charset="0"/>
                <a:cs typeface="Times New Roman" panose="02020603050405020304" pitchFamily="18" charset="0"/>
              </a:rPr>
              <a:t> with appropriate knowledge and competence</a:t>
            </a:r>
            <a:r>
              <a:rPr lang="en-GB" sz="2000" b="1">
                <a:effectLst/>
                <a:latin typeface="Calibri" panose="020F0502020204030204" pitchFamily="34" charset="0"/>
                <a:ea typeface="Calibri" panose="020F0502020204030204" pitchFamily="34" charset="0"/>
                <a:cs typeface="Times New Roman" panose="02020603050405020304" pitchFamily="18" charset="0"/>
              </a:rPr>
              <a:t> </a:t>
            </a:r>
            <a:r>
              <a:rPr lang="en-GB" sz="2000">
                <a:effectLst/>
                <a:latin typeface="Calibri" panose="020F0502020204030204" pitchFamily="34" charset="0"/>
                <a:ea typeface="Calibri" panose="020F0502020204030204" pitchFamily="34" charset="0"/>
                <a:cs typeface="Times New Roman" panose="02020603050405020304" pitchFamily="18" charset="0"/>
              </a:rPr>
              <a:t>regarding the problem of accessibility in a broader sense.</a:t>
            </a:r>
          </a:p>
          <a:p>
            <a:pPr marL="0" lvl="0" indent="0">
              <a:lnSpc>
                <a:spcPct val="112000"/>
              </a:lnSpc>
              <a:spcBef>
                <a:spcPts val="0"/>
              </a:spcBef>
              <a:spcAft>
                <a:spcPts val="600"/>
              </a:spcAft>
              <a:buClr>
                <a:srgbClr val="C00000"/>
              </a:buClr>
              <a:buNone/>
            </a:pPr>
            <a:endParaRPr lang="en-GB" sz="220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2628306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1761</Words>
  <Application>Microsoft Office PowerPoint</Application>
  <PresentationFormat>Panoramiczny</PresentationFormat>
  <Paragraphs>94</Paragraphs>
  <Slides>19</Slides>
  <Notes>5</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Arial</vt:lpstr>
      <vt:lpstr>Calibri</vt:lpstr>
      <vt:lpstr>Calibri Light</vt:lpstr>
      <vt:lpstr>Wingdings</vt:lpstr>
      <vt:lpstr>Motyw pakietu Office</vt:lpstr>
      <vt:lpstr>Evaluation study on the application of the principle of equality of opportunity between women and men and of the principle of equality of opportunity and non-discrimination, including accessibility for persons with disabilities, within Cohesion Policy 2014-2020 and on the assessment of implementation of the Governmental Programme - Accessibility Plus 2018-2025   MODULE II – Effects of implementation of the Accessibility Plus Programme</vt:lpstr>
      <vt:lpstr>Objective of the study</vt:lpstr>
      <vt:lpstr>Methodology   </vt:lpstr>
      <vt:lpstr>Intervention theory – Accesibility Plus Programme</vt:lpstr>
      <vt:lpstr>Overall assessment of the Accessibility Plus Programme (1)</vt:lpstr>
      <vt:lpstr>Overall assessment of the Accessibility Plus Programme (2)  </vt:lpstr>
      <vt:lpstr>Overall assessment of the Accessibility Plus Programme (3) </vt:lpstr>
      <vt:lpstr>Overall assessment of the Accessibility Plus Programme (4)</vt:lpstr>
      <vt:lpstr>Overall assessment of the Accessibility Plus Programme (5)</vt:lpstr>
      <vt:lpstr>Architecture</vt:lpstr>
      <vt:lpstr>Transport</vt:lpstr>
      <vt:lpstr>Education</vt:lpstr>
      <vt:lpstr>Health</vt:lpstr>
      <vt:lpstr>Digitalisation</vt:lpstr>
      <vt:lpstr>Services</vt:lpstr>
      <vt:lpstr>Competitiveness</vt:lpstr>
      <vt:lpstr>Coordination</vt:lpstr>
      <vt:lpstr>Key recommendations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Badanie ewaluacyjne dotyczące stosowania zasady równości szans kobiet i mężczyzn oraz zasady równości szans i niedyskryminacji, w tym dostępności dla osób z niepełnosprawnościami, w ramach polityki spójności 2014-2020 oraz oceny realizacji Rządowego Programu Dostępność Plus 2018-2025</dc:title>
  <dc:creator>Małgorzata Kolczyńska</dc:creator>
  <cp:lastModifiedBy>Maciej Kolczyński</cp:lastModifiedBy>
  <cp:revision>110</cp:revision>
  <cp:lastPrinted>2021-09-30T05:52:26Z</cp:lastPrinted>
  <dcterms:created xsi:type="dcterms:W3CDTF">2021-08-18T21:34:46Z</dcterms:created>
  <dcterms:modified xsi:type="dcterms:W3CDTF">2021-10-15T12:39:46Z</dcterms:modified>
</cp:coreProperties>
</file>