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71" r:id="rId7"/>
    <p:sldId id="272" r:id="rId8"/>
    <p:sldId id="274" r:id="rId9"/>
    <p:sldId id="273" r:id="rId10"/>
    <p:sldId id="270" r:id="rId11"/>
    <p:sldId id="262" r:id="rId12"/>
    <p:sldId id="263" r:id="rId13"/>
    <p:sldId id="275" r:id="rId14"/>
    <p:sldId id="284" r:id="rId15"/>
    <p:sldId id="277" r:id="rId16"/>
    <p:sldId id="278" r:id="rId17"/>
    <p:sldId id="279" r:id="rId18"/>
    <p:sldId id="282" r:id="rId19"/>
    <p:sldId id="280" r:id="rId20"/>
    <p:sldId id="281" r:id="rId21"/>
    <p:sldId id="285" r:id="rId22"/>
    <p:sldId id="267" r:id="rId23"/>
    <p:sldId id="268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to Microsoft" initials="KM" lastIdx="22" clrIdx="0"/>
  <p:cmAuthor id="2" name="Stanislaw Bienias" initials="SB" lastIdx="1" clrIdx="1"/>
  <p:cmAuthor id="3" name="Monika Strzyga" initials="MS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3758" autoAdjust="0"/>
  </p:normalViewPr>
  <p:slideViewPr>
    <p:cSldViewPr snapToGrid="0">
      <p:cViewPr varScale="1">
        <p:scale>
          <a:sx n="52" d="100"/>
          <a:sy n="52" d="100"/>
        </p:scale>
        <p:origin x="163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gnieszka\Desktop\Fundacja%20Idea\CAWI_BENEFINCI\wyniki_WYKRESY_przyk&#322;ady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32-42B1-83CD-579FB9E5573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32-42B1-83CD-579FB9E5573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32-42B1-83CD-579FB9E5573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32-42B1-83CD-579FB9E5573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[wyniki_WYKRESY_przykłady.xlsx]Wyniki!$C$599:$C$603</c:f>
              <c:strCache>
                <c:ptCount val="5"/>
                <c:pt idx="0">
                  <c:v>1 - stosowanie zasady równości szans kobiet i mężczyzn nie jest w ogóle ważne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5 - stosowanie zasady równości szans kobiet i mężczyzn jest bardzo ważne</c:v>
                </c:pt>
              </c:strCache>
            </c:strRef>
          </c:cat>
          <c:val>
            <c:numRef>
              <c:f>[wyniki_WYKRESY_przykłady.xlsx]Wyniki!$D$599:$D$603</c:f>
              <c:numCache>
                <c:formatCode>###0%</c:formatCode>
                <c:ptCount val="5"/>
                <c:pt idx="0">
                  <c:v>3.096330275229358E-2</c:v>
                </c:pt>
                <c:pt idx="1">
                  <c:v>4.3577981651376142E-2</c:v>
                </c:pt>
                <c:pt idx="2">
                  <c:v>0.18922018348623854</c:v>
                </c:pt>
                <c:pt idx="3">
                  <c:v>0.2993119266055046</c:v>
                </c:pt>
                <c:pt idx="4">
                  <c:v>0.43692660550458717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32-42B1-83CD-579FB9E557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8121192"/>
        <c:axId val="318120408"/>
      </c:barChart>
      <c:catAx>
        <c:axId val="318121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120408"/>
        <c:crosses val="autoZero"/>
        <c:auto val="1"/>
        <c:lblAlgn val="ctr"/>
        <c:lblOffset val="100"/>
        <c:noMultiLvlLbl val="0"/>
      </c:catAx>
      <c:valAx>
        <c:axId val="318120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121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8C1971B1-AB19-42B1-8947-BC421EF7B7B6}"/>
              </a:ext>
            </a:extLst>
          </p:cNvPr>
          <p:cNvSpPr/>
          <p:nvPr userDrawn="1"/>
        </p:nvSpPr>
        <p:spPr>
          <a:xfrm>
            <a:off x="2748042" y="0"/>
            <a:ext cx="9443958" cy="6541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B52F9D-6771-4024-8925-BC2742F4E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958" y="844675"/>
            <a:ext cx="814065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1A5B70-46D3-4C7B-B70D-922E94FDC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383161-B295-4AA7-B33E-E851F686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C17-B00D-4778-886B-F5DFC6DA19F2}" type="datetimeFigureOut">
              <a:rPr lang="pl-PL" smtClean="0"/>
              <a:t>2021-11-29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14F7A0-212B-495C-88D3-F2FC98B4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0E568B-D653-462C-8BB0-7116D52D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E1E3-503E-43D1-B50A-8D3D210986D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904E636-D6B5-4D0E-9A9B-3735834FE92C}"/>
              </a:ext>
            </a:extLst>
          </p:cNvPr>
          <p:cNvSpPr/>
          <p:nvPr userDrawn="1"/>
        </p:nvSpPr>
        <p:spPr>
          <a:xfrm>
            <a:off x="0" y="3602038"/>
            <a:ext cx="11592560" cy="0"/>
          </a:xfrm>
          <a:custGeom>
            <a:avLst/>
            <a:gdLst/>
            <a:ahLst/>
            <a:cxnLst/>
            <a:rect l="l" t="t" r="r" b="b"/>
            <a:pathLst>
              <a:path w="11592560">
                <a:moveTo>
                  <a:pt x="0" y="0"/>
                </a:moveTo>
                <a:lnTo>
                  <a:pt x="11592014" y="0"/>
                </a:lnTo>
              </a:path>
            </a:pathLst>
          </a:custGeom>
          <a:ln w="47625">
            <a:solidFill>
              <a:srgbClr val="EC6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A902F7EF-0DCF-48BC-9979-371417AE8D7C}"/>
              </a:ext>
            </a:extLst>
          </p:cNvPr>
          <p:cNvGrpSpPr/>
          <p:nvPr userDrawn="1"/>
        </p:nvGrpSpPr>
        <p:grpSpPr>
          <a:xfrm>
            <a:off x="299958" y="5279624"/>
            <a:ext cx="2548082" cy="964656"/>
            <a:chOff x="1155700" y="6182913"/>
            <a:chExt cx="5409565" cy="183832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4E274F35-D01C-445C-8414-E8B90F33BF02}"/>
                </a:ext>
              </a:extLst>
            </p:cNvPr>
            <p:cNvSpPr/>
            <p:nvPr/>
          </p:nvSpPr>
          <p:spPr>
            <a:xfrm>
              <a:off x="1155700" y="6182913"/>
              <a:ext cx="2543174" cy="18383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F146F4E9-8307-4654-9241-097F289A9CEF}"/>
                </a:ext>
              </a:extLst>
            </p:cNvPr>
            <p:cNvSpPr/>
            <p:nvPr/>
          </p:nvSpPr>
          <p:spPr>
            <a:xfrm>
              <a:off x="3964929" y="6529943"/>
              <a:ext cx="2600324" cy="1142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raz 11" descr="Logotypy funduszy europejskich">
            <a:extLst>
              <a:ext uri="{FF2B5EF4-FFF2-40B4-BE49-F238E27FC236}">
                <a16:creationId xmlns:a16="http://schemas.microsoft.com/office/drawing/2014/main" id="{BA0AD0A2-0D59-412B-85EA-06071B564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66" y="-45662"/>
            <a:ext cx="706101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1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BA3176-6FB1-42F7-97DF-98B40E66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99733E8-7D1C-4737-9C93-69A5EC4D3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E894AF-A6B2-4160-A7A3-CF23DE61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C17-B00D-4778-886B-F5DFC6DA19F2}" type="datetimeFigureOut">
              <a:rPr lang="pl-PL" smtClean="0"/>
              <a:t>2021-11-29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92B287-301D-4442-A89C-E1511577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09DF7A-E0C0-4F00-B823-F9733183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E1E3-503E-43D1-B50A-8D3D2109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66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CB1783A-1364-4E61-9566-45848554A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4C1F3AC-EEE0-4D2F-A708-0C2D45610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0418E5-CE22-486D-89D5-8E7645C5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C17-B00D-4778-886B-F5DFC6DA19F2}" type="datetimeFigureOut">
              <a:rPr lang="pl-PL" smtClean="0"/>
              <a:t>2021-11-29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385F9B-D33F-47C3-9D16-591FA5B4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732FB4-D3C3-4AB0-82D2-DC299AB6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E1E3-503E-43D1-B50A-8D3D2109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40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 descr="tło">
            <a:extLst>
              <a:ext uri="{FF2B5EF4-FFF2-40B4-BE49-F238E27FC236}">
                <a16:creationId xmlns:a16="http://schemas.microsoft.com/office/drawing/2014/main" id="{16CB327D-9F93-42D3-851C-5E010E7D25D0}"/>
              </a:ext>
            </a:extLst>
          </p:cNvPr>
          <p:cNvSpPr/>
          <p:nvPr userDrawn="1"/>
        </p:nvSpPr>
        <p:spPr>
          <a:xfrm>
            <a:off x="-99646" y="6492169"/>
            <a:ext cx="12291646" cy="408694"/>
          </a:xfrm>
          <a:custGeom>
            <a:avLst/>
            <a:gdLst/>
            <a:ahLst/>
            <a:cxnLst/>
            <a:rect l="l" t="t" r="r" b="b"/>
            <a:pathLst>
              <a:path w="18242280" h="428625">
                <a:moveTo>
                  <a:pt x="0" y="428624"/>
                </a:moveTo>
                <a:lnTo>
                  <a:pt x="0" y="0"/>
                </a:lnTo>
                <a:lnTo>
                  <a:pt x="18242259" y="0"/>
                </a:lnTo>
                <a:lnTo>
                  <a:pt x="18242259" y="428624"/>
                </a:lnTo>
                <a:lnTo>
                  <a:pt x="0" y="428624"/>
                </a:lnTo>
                <a:close/>
              </a:path>
            </a:pathLst>
          </a:custGeom>
          <a:solidFill>
            <a:srgbClr val="2531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8" descr="logotyp Aktywizacja">
            <a:extLst>
              <a:ext uri="{FF2B5EF4-FFF2-40B4-BE49-F238E27FC236}">
                <a16:creationId xmlns:a16="http://schemas.microsoft.com/office/drawing/2014/main" id="{89F32A93-DD92-47BF-B4E8-9417A3D5AE7A}"/>
              </a:ext>
            </a:extLst>
          </p:cNvPr>
          <p:cNvSpPr>
            <a:spLocks noChangeAspect="1"/>
          </p:cNvSpPr>
          <p:nvPr userDrawn="1"/>
        </p:nvSpPr>
        <p:spPr>
          <a:xfrm>
            <a:off x="82853" y="5938889"/>
            <a:ext cx="1001226" cy="524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9" descr="logotyp IDEA">
            <a:extLst>
              <a:ext uri="{FF2B5EF4-FFF2-40B4-BE49-F238E27FC236}">
                <a16:creationId xmlns:a16="http://schemas.microsoft.com/office/drawing/2014/main" id="{659E977A-1646-4751-A1E8-0C9F1F34FBF8}"/>
              </a:ext>
            </a:extLst>
          </p:cNvPr>
          <p:cNvSpPr>
            <a:spLocks noChangeAspect="1"/>
          </p:cNvSpPr>
          <p:nvPr userDrawn="1"/>
        </p:nvSpPr>
        <p:spPr>
          <a:xfrm>
            <a:off x="1181279" y="6128410"/>
            <a:ext cx="720000" cy="270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2BF6993-AE26-48E2-B4D1-3789DDB1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78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05FE66-5B6F-4589-AB37-7BE958D26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269" y="1683777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4A508A-ED94-4711-8889-D792B258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C17-B00D-4778-886B-F5DFC6DA19F2}" type="datetimeFigureOut">
              <a:rPr lang="pl-PL" smtClean="0"/>
              <a:t>2021-11-29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72CB26-627D-414C-898F-E7B86FAE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85BE18-B4A1-4D4D-9CEA-1D44F411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E1E3-503E-43D1-B50A-8D3D2109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44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05CA8E-6BD0-4485-B42E-CD1C57BA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93B0F2-C14F-4E12-A817-46755B329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56DE7A-D026-477C-89A2-AF3FA02E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C17-B00D-4778-886B-F5DFC6DA19F2}" type="datetimeFigureOut">
              <a:rPr lang="pl-PL" smtClean="0"/>
              <a:t>2021-11-29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0434D5-007B-45A4-9CAC-5157629CE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621E52-B113-4480-A552-ABB7BB45D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E1E3-503E-43D1-B50A-8D3D2109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53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E0A937-9C7A-4F27-95B5-AD527CFF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69F921-95A3-44D4-B34A-520170995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5368A30-00A9-4ACF-8A67-6D23356F1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5325CE8-1390-4911-9D50-4AA7B0E4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C17-B00D-4778-886B-F5DFC6DA19F2}" type="datetimeFigureOut">
              <a:rPr lang="pl-PL" smtClean="0"/>
              <a:t>2021-11-29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8751717-E256-459F-B3BF-3CEEEF4F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CC31E71-C45A-45D8-BCCA-33D0BB75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E1E3-503E-43D1-B50A-8D3D2109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888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BC3E0C-CCDB-4EF1-BF50-C1C2F7F4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FDA849-958E-4869-9CB4-17BB8D71F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7FF76B-2770-471E-9DF9-183D70667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C5E51D4-68F5-4E19-83BC-20EA78A91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A51B733-44E7-4910-B5C0-8841A54B1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1012F3D-39C4-46DA-9BBB-A347DF9A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C17-B00D-4778-886B-F5DFC6DA19F2}" type="datetimeFigureOut">
              <a:rPr lang="pl-PL" smtClean="0"/>
              <a:t>2021-11-29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5043569-6DAD-47B2-A0B0-DF28D9BD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20FC3EB-69ED-494F-913C-FC707E1A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E1E3-503E-43D1-B50A-8D3D2109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66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0EDF94-C4F0-4ED1-AF1A-422521AC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86322C3-65C0-4D30-B0DF-45CE00D9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C17-B00D-4778-886B-F5DFC6DA19F2}" type="datetimeFigureOut">
              <a:rPr lang="pl-PL" smtClean="0"/>
              <a:t>2021-11-29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4D8BAED-8E14-4798-AD0E-30E8B36A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BA9244-D69E-4935-B613-1C8C863E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E1E3-503E-43D1-B50A-8D3D2109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63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5130CBC-9236-4938-8599-07A0E77D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C17-B00D-4778-886B-F5DFC6DA19F2}" type="datetimeFigureOut">
              <a:rPr lang="pl-PL" smtClean="0"/>
              <a:t>2021-11-29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BA5DEFF-631A-4645-98FC-02C285BA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DB04CA6-71ED-4695-A09A-AE608FEB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E1E3-503E-43D1-B50A-8D3D210986D9}" type="slidenum">
              <a:rPr lang="pl-PL" smtClean="0"/>
              <a:t>‹#›</a:t>
            </a:fld>
            <a:endParaRPr lang="pl-PL"/>
          </a:p>
        </p:txBody>
      </p:sp>
      <p:sp>
        <p:nvSpPr>
          <p:cNvPr id="5" name="bg object 16">
            <a:extLst>
              <a:ext uri="{FF2B5EF4-FFF2-40B4-BE49-F238E27FC236}">
                <a16:creationId xmlns:a16="http://schemas.microsoft.com/office/drawing/2014/main" id="{B2311E11-E50B-49CB-98D5-B6A41A27EC21}"/>
              </a:ext>
            </a:extLst>
          </p:cNvPr>
          <p:cNvSpPr/>
          <p:nvPr userDrawn="1"/>
        </p:nvSpPr>
        <p:spPr>
          <a:xfrm>
            <a:off x="2748042" y="0"/>
            <a:ext cx="944395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65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B63DF0-2F71-499C-82DD-EFE03E28C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62F9F2-1041-45C9-A924-0563275B6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98CF57-610B-4356-AD77-5D73F547B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645AB0-7A03-4636-9FA1-57D97A20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C17-B00D-4778-886B-F5DFC6DA19F2}" type="datetimeFigureOut">
              <a:rPr lang="pl-PL" smtClean="0"/>
              <a:t>2021-11-29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A39265-A370-4964-A7B6-1EDF2161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CE3962-95E6-4FFA-9E28-C3171B48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E1E3-503E-43D1-B50A-8D3D2109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128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A3A64B-48EA-4909-A438-87B8A0BF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555B56A-063D-4452-BBF7-B4CDEB987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3BC740-D02B-4AE6-9229-29B2FCC89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D904B6F-31A5-44B0-AEF8-70B8EC0E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3C17-B00D-4778-886B-F5DFC6DA19F2}" type="datetimeFigureOut">
              <a:rPr lang="pl-PL" smtClean="0"/>
              <a:t>2021-11-29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2F1AB1D-707E-4270-A779-FFF809C1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814B6D-13DD-48BB-87D2-24CB83B8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E1E3-503E-43D1-B50A-8D3D2109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63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1B0996C-01AE-4C85-AA44-3F933B58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0CEBFF-E676-4849-842A-E224DAF0D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040537-BE36-4E3E-A39B-1950E1B09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83C17-B00D-4778-886B-F5DFC6DA19F2}" type="datetimeFigureOut">
              <a:rPr lang="pl-PL" smtClean="0"/>
              <a:t>2021-11-29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49CB45-5AA6-4103-A1DB-6F2EF5B1D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DE9358-2988-471D-84B7-BF718507C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3E1E3-503E-43D1-B50A-8D3D210986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57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6F71E6-B3DD-4BC0-89A4-6E0FF4216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27" y="994049"/>
            <a:ext cx="8546337" cy="3319008"/>
          </a:xfrm>
        </p:spPr>
        <p:txBody>
          <a:bodyPr>
            <a:normAutofit/>
          </a:bodyPr>
          <a:lstStyle/>
          <a:p>
            <a:pPr algn="l"/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Badanie ewaluacyjne dotyczące stosowania zasady równości szans kobiet i mężczyzn oraz zasady równości szans i niedyskryminacji, w </a:t>
            </a:r>
            <a:r>
              <a:rPr lang="pl-PL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tym dostępności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dla osób z niepełnosprawnościami, w ramach polityki spójności 2014-2020 oraz oceny realizacji Rządowego Programu Dostępność Plus 2018-2025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400" b="1" u="sng" dirty="0">
                <a:latin typeface="Calibri" panose="020F0502020204030204" pitchFamily="34" charset="0"/>
                <a:ea typeface="Calibri" panose="020F0502020204030204" pitchFamily="34" charset="0"/>
              </a:rPr>
              <a:t>MODUŁ I</a:t>
            </a:r>
            <a:endParaRPr lang="pl-PL" sz="7200" b="1" u="sng" dirty="0"/>
          </a:p>
        </p:txBody>
      </p:sp>
    </p:spTree>
    <p:extLst>
      <p:ext uri="{BB962C8B-B14F-4D97-AF65-F5344CB8AC3E}">
        <p14:creationId xmlns:p14="http://schemas.microsoft.com/office/powerpoint/2010/main" val="259853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EF87A-2C05-489E-AC62-7B85201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356795"/>
            <a:ext cx="4281714" cy="4783592"/>
          </a:xfrm>
        </p:spPr>
        <p:txBody>
          <a:bodyPr>
            <a:noAutofit/>
          </a:bodyPr>
          <a:lstStyle/>
          <a:p>
            <a:pPr marL="358775" lvl="0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Mimo zidentyfikowanych trudności obserwowane są także pozytywne efekty realizacji zasady: </a:t>
            </a:r>
          </a:p>
          <a:p>
            <a:pPr lvl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widoczny sposób podniósł się poziom świadomości wagi problematyki równości szans kobiet i mężczyzn (zarówno wśród beneficjentów jak instytucji)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</a:p>
          <a:p>
            <a:pPr lvl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poziomie samych instytucji zaangażowanych we wdrażanie, coraz częściej stosowane są rozwiązania równościowe.</a:t>
            </a:r>
          </a:p>
          <a:p>
            <a:endParaRPr lang="pl-PL" sz="240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2" y="67808"/>
            <a:ext cx="11687628" cy="1325563"/>
          </a:xfrm>
        </p:spPr>
        <p:txBody>
          <a:bodyPr/>
          <a:lstStyle/>
          <a:p>
            <a:r>
              <a:rPr lang="pl-PL" dirty="0"/>
              <a:t>Zasada równości szans kobiet i mężczyzn       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486400" y="1232978"/>
            <a:ext cx="625565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pl-PL" altLang="pl-PL" sz="1400" b="0" i="0" u="none" strike="noStrike" cap="none" normalizeH="0" baseline="0" dirty="0" bmk="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ykres </a:t>
            </a:r>
            <a:r>
              <a:rPr lang="pl-PL" altLang="pl-PL" sz="1400" dirty="0" bmk="_Toc83913727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kumimoji="0" lang="pl-PL" altLang="pl-PL" sz="1400" b="0" i="0" u="none" strike="noStrike" cap="none" normalizeH="0" baseline="0" dirty="0" bmk="_Toc83913727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ile dla Pana/i osobiście, ważne jest stosowanie zasady równości szans kobiet i mężczyzn w polityce spójności?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Wykres 5" descr="Wykres pokazujący na ile ważne jest stosowanie zasady równości szans kobiet i mężczyzn w polityce spójności. W skali 1-5, gdzie 1  oznacza nie jest w ogólne ważne, a 5 jest bardzo ważne. Opcja 1 3%, opcja 2 4%, opcja 3 19%, opcja 4 30%, opcja 5 44%.">
            <a:extLst>
              <a:ext uri="{FF2B5EF4-FFF2-40B4-BE49-F238E27FC236}">
                <a16:creationId xmlns:a16="http://schemas.microsoft.com/office/drawing/2014/main" id="{B6D2A998-25DF-4604-9468-C12BEE72C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303995"/>
              </p:ext>
            </p:extLst>
          </p:nvPr>
        </p:nvGraphicFramePr>
        <p:xfrm>
          <a:off x="5486400" y="1752599"/>
          <a:ext cx="6400800" cy="400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486400" y="6001887"/>
            <a:ext cx="32052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CAWI z pracownikami instytucji, n=872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8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39E85B44-5DFB-43A3-B7AC-68CD5E492DE9}"/>
              </a:ext>
            </a:extLst>
          </p:cNvPr>
          <p:cNvSpPr txBox="1"/>
          <p:nvPr/>
        </p:nvSpPr>
        <p:spPr>
          <a:xfrm>
            <a:off x="109728" y="1201782"/>
            <a:ext cx="7339492" cy="4011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lvl="0" indent="-358775">
              <a:lnSpc>
                <a:spcPct val="112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użyteczne i skuteczne uznać należy stosowane w ramach EFS podejście </a:t>
            </a:r>
            <a:r>
              <a:rPr lang="pl-PL" sz="2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dual </a:t>
            </a:r>
            <a:r>
              <a:rPr lang="pl-PL" sz="2400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pl-PL" sz="24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58775" lvl="0" indent="-358775">
              <a:lnSpc>
                <a:spcPct val="112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Obserwowane są istotne efekty realizacji programów współfinansowanych z EFS w zakresie niwelowania barier w dostępie do zatrudnienia… </a:t>
            </a:r>
          </a:p>
          <a:p>
            <a:pPr marL="358775" lvl="0" indent="-358775">
              <a:lnSpc>
                <a:spcPct val="112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…w szczególności, dzięki prowadzonym działaniom zwiększył się dostęp do opieki nad dziećmi do lat trzech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C00000"/>
              </a:buClr>
            </a:pPr>
            <a:endParaRPr lang="pl-PL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2" y="67808"/>
            <a:ext cx="11687628" cy="1325563"/>
          </a:xfrm>
        </p:spPr>
        <p:txBody>
          <a:bodyPr/>
          <a:lstStyle/>
          <a:p>
            <a:r>
              <a:rPr lang="pl-PL" dirty="0"/>
              <a:t>Zasada równości szans kobiet i mężczyzn         </a:t>
            </a:r>
          </a:p>
        </p:txBody>
      </p:sp>
      <p:pic>
        <p:nvPicPr>
          <p:cNvPr id="9" name="Obraz 8" descr="Infografika z wybranymi efektami wsparcia. Ponad 51 tysięcy osób opiekujących się dziećmi w wieku do lat 3 objętych wsparciem w programie, ok. 33 tysiące utworzonych miejsc opieki nad dziećmi w wieku do lat 3,  ponad 15 tysięcy osób, które powróciły na rynek pracy po przerwie w zatrudnieniu, ponad 14 tysięcy osób pozostających bez pracy, które znalazły pracę lub poszukują pracy po opuszczeniu programu, ponad 15 tysięcy osób  które mogą być objęte wsparciem infrastruktury w zakresie opieki nad dziećmi lub edukacyjnej, ponad 3 tysiące użytkowników wspartych obiektów infrastruktury przedszkolnej.  ">
            <a:extLst>
              <a:ext uri="{FF2B5EF4-FFF2-40B4-BE49-F238E27FC236}">
                <a16:creationId xmlns:a16="http://schemas.microsoft.com/office/drawing/2014/main" id="{139AC807-984A-436B-A34B-D213BE81C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22" y="1866291"/>
            <a:ext cx="5005250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6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EF87A-2C05-489E-AC62-7B85201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8" y="1237796"/>
            <a:ext cx="11506199" cy="4999717"/>
          </a:xfrm>
        </p:spPr>
        <p:txBody>
          <a:bodyPr>
            <a:noAutofit/>
          </a:bodyPr>
          <a:lstStyle/>
          <a:p>
            <a:pPr marL="0" indent="0">
              <a:lnSpc>
                <a:spcPct val="112000"/>
              </a:lnSpc>
              <a:spcBef>
                <a:spcPts val="600"/>
              </a:spcBef>
              <a:buNone/>
            </a:pPr>
            <a:r>
              <a:rPr lang="pl-PL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Wybrane rekomendacje: </a:t>
            </a:r>
          </a:p>
          <a:p>
            <a:pPr marL="358775" lvl="0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200" dirty="0"/>
              <a:t>Utrzymanie dotychczasowego zaangażowania przedstawicieli Departamentu </a:t>
            </a:r>
            <a:r>
              <a:rPr lang="pl-PL" sz="2200" dirty="0" smtClean="0"/>
              <a:t>EFS </a:t>
            </a:r>
            <a:r>
              <a:rPr lang="pl-PL" sz="2200" dirty="0"/>
              <a:t>w </a:t>
            </a:r>
            <a:r>
              <a:rPr lang="pl-PL" sz="2200" dirty="0" err="1"/>
              <a:t>MFiPR</a:t>
            </a:r>
            <a:r>
              <a:rPr lang="pl-PL" sz="2200" dirty="0"/>
              <a:t> w realizację zasady równości kobiet i mężczyzn (wykraczające poza minimalne zapisy rozporządzeń UE) oraz silniejsze zaangażowanie pozostałych IZ (w szczególności tych wdrażających programy z EFRR/FS). </a:t>
            </a:r>
          </a:p>
          <a:p>
            <a:pPr marL="358775" lvl="0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Oceny wniosków w zakresie zasady należy dokonywać wyłącznie w oparciu o precyzyjne zapisy potwierdzające realizację założeń równościowych (zapisy nie powinny odzwierciedlać wyłącznie deklaracji wnioskodawców).</a:t>
            </a:r>
          </a:p>
          <a:p>
            <a:pPr marL="358775" lvl="0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W kolejnym okresie programowania należy realizować działania szkoleniowo-doradcze dotyczące zasady równości szans kobiet i mężczyzn zarówno dla przedstawicieli instytucji, jak i beneficjentów.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2" y="67808"/>
            <a:ext cx="11687628" cy="1325563"/>
          </a:xfrm>
        </p:spPr>
        <p:txBody>
          <a:bodyPr/>
          <a:lstStyle/>
          <a:p>
            <a:r>
              <a:rPr lang="pl-PL" dirty="0"/>
              <a:t>Zasada równości szans kobiet i mężczyzn          </a:t>
            </a:r>
          </a:p>
        </p:txBody>
      </p:sp>
    </p:spTree>
    <p:extLst>
      <p:ext uri="{BB962C8B-B14F-4D97-AF65-F5344CB8AC3E}">
        <p14:creationId xmlns:p14="http://schemas.microsoft.com/office/powerpoint/2010/main" val="4286136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EF87A-2C05-489E-AC62-7B85201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8" y="1237796"/>
            <a:ext cx="11506199" cy="4999717"/>
          </a:xfrm>
        </p:spPr>
        <p:txBody>
          <a:bodyPr>
            <a:noAutofit/>
          </a:bodyPr>
          <a:lstStyle/>
          <a:p>
            <a:pPr marL="0" indent="0">
              <a:lnSpc>
                <a:spcPct val="112000"/>
              </a:lnSpc>
              <a:spcBef>
                <a:spcPts val="600"/>
              </a:spcBef>
              <a:buNone/>
            </a:pPr>
            <a:r>
              <a:rPr lang="pl-PL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Wybrane rekomendacje: </a:t>
            </a:r>
          </a:p>
          <a:p>
            <a:pPr marL="0" indent="0">
              <a:lnSpc>
                <a:spcPct val="112000"/>
              </a:lnSpc>
              <a:spcBef>
                <a:spcPts val="600"/>
              </a:spcBef>
              <a:buNone/>
            </a:pPr>
            <a:endParaRPr lang="pl-PL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podejścia </a:t>
            </a:r>
            <a:r>
              <a:rPr lang="pl-PL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dual </a:t>
            </a:r>
            <a:r>
              <a:rPr lang="pl-PL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powinno realizować się działania odnoszące się do wszystkich przejawów barier równościowych zidentyfikowanych w </a:t>
            </a:r>
            <a:r>
              <a:rPr lang="pl-PL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Wytycznych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358775" lvl="0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Należy także na szerszą skalę:</a:t>
            </a:r>
          </a:p>
          <a:p>
            <a:pPr marL="815975" lvl="1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organizować konkursy dedykowane równości szans kobiet i mężczyzn;</a:t>
            </a:r>
          </a:p>
          <a:p>
            <a:pPr marL="815975" lvl="1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realizować projekty dedykowane zasadzie w ramach trybu pozakonkursowego;</a:t>
            </a:r>
          </a:p>
          <a:p>
            <a:pPr marL="815975" lvl="1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stosować kryteria premiujące z tytułu ponadstandardowych rozwiązań na rzecz równości szans kobiet i mężczyzn.</a:t>
            </a:r>
          </a:p>
          <a:p>
            <a:pPr marL="358775" lvl="0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endParaRPr lang="pl-PL" sz="2400" dirty="0"/>
          </a:p>
          <a:p>
            <a:pPr marL="358775" lvl="0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endParaRPr lang="pl-PL" sz="2400" dirty="0"/>
          </a:p>
          <a:p>
            <a:pPr marL="358775" lvl="0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3" y="0"/>
            <a:ext cx="11687628" cy="1325563"/>
          </a:xfrm>
        </p:spPr>
        <p:txBody>
          <a:bodyPr/>
          <a:lstStyle/>
          <a:p>
            <a:r>
              <a:rPr lang="pl-PL" dirty="0"/>
              <a:t>Zasada równości szans kobiet i mężczyzn </a:t>
            </a:r>
          </a:p>
        </p:txBody>
      </p:sp>
    </p:spTree>
    <p:extLst>
      <p:ext uri="{BB962C8B-B14F-4D97-AF65-F5344CB8AC3E}">
        <p14:creationId xmlns:p14="http://schemas.microsoft.com/office/powerpoint/2010/main" val="2130485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4E84B6-6BD0-4996-85A0-CE3E7C74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81" y="96891"/>
            <a:ext cx="11943827" cy="67353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2600" dirty="0">
                <a:solidFill>
                  <a:prstClr val="black"/>
                </a:solidFill>
              </a:rPr>
              <a:t>Zasada równości szans i niedyskryminacji, w tym dostępności dla osób z niepełnosprawnościami - logika</a:t>
            </a:r>
            <a:endParaRPr lang="pl-PL" sz="2600" b="1" dirty="0"/>
          </a:p>
        </p:txBody>
      </p:sp>
      <p:pic>
        <p:nvPicPr>
          <p:cNvPr id="5" name="Obraz 4" descr="W lewej części schematu zdefiniowany został główny problem stanowiący uzasadnienie dla prowadzonych działań. W przypadku niniejszej zasady jest to: &#10; problem nierówności szans i dyskryminacji ze względu na przesłanki takie jak wiek, niepełnosprawność, rasę, pochodzenie etniczne, religię, światopogląd oraz orientację seksualną oraz&#10; problem niskiej dostępności przestrzeni fizycznej i cyfrowej oraz towarów i usług dla osób z niepełnosprawnościami.&#10;Zgodnie ze stosowaną w ramach polityki spójności zasadą podwójnego podejścia (dual approach), zdiagnozowane problemy adresowane są na dwa sposoby. &#10;Po pierwsze dla wszystkich programów i projektów współfinansowanych z funduszy unijnych ustanowiona została horyzontalna zasada równości szans i niedyskryminacji, w tym dostępności dla osób z niepełnosprawnościami. Oznacza to, że wszystkie projekty realizowane w ramach polityki spójności muszą uwzględniać rozwiązania i działania na rzecz równości szans. Relacje przyczyno- skutkowe dla horyzontalnej zasady równości szans zaprezentowane zostały w górnej części schematu. &#10;Horyzontalna zasada równości szans i niedyskryminacji, w tym dostępności dla osób z niepełnosprawnościami stosowana jest w ramach wszystkich głównych procesów związanych z realizacją programów operacyjnych, tj. na etapie programowania, oceny i wyboru projektów a następnie na etapie kontroli, monitorowania i ewaluacji oraz prowadzonych działań promocyjno- informacyjnych (relacje oznaczone cyfrą 1).  Głównym celem rozwiązań i działań podejmowanych na wszystkich etapach realizacji programów jest zapewnienie, aby wszystkie projekty unijne były opracowywane i wdrażane zgodnie z zasadą równości szans. Na etapie programowania (relacja nr 2), służą temu zapisy programów definiujące sposób rozumienia zasady oraz zobowiązujące wszystkie instytucje oraz beneficjentów do jej przestrzegania. W ramach procesu oceny i wyboru projektów (relacja nr 3), główną rolę w tym zakresie pełnią zasady konkursów, definiujące szczegółowe wymagania wobec beneficjentów (np. wymagania dotyczące uwzględnienia zasad równościowych na etapie wnioskowania) oraz w szczególności kryteria wyboru projektów, gdzie jednym z podstawowych wymogów formalnych jest zgodność z horyzontalnymi zasadami równościowymi. Zgodność projektów z zasadą równości szans i niedyskryminacji zapewniana jest także w procesach kontroli, monitoringu i ewaluacji (relacja nr 4), w toku których weryfikowane i oceniane jest czy i w jaki sposób zasada realizowana jest w praktyce. &#10;Opisane powyżej relacje przyczynowo- skutkowe (relacje nr 1,2,3 i 4) odnoszą się zatem do systemu wdrażania horyzontalnej zasady równości szans i niedyskryminacji, w tym dostępności dla osób z niepełnosprawnościami.&#10;Opracowanie i realizacja projektów zgodnych z zasadą równości szans i niedyskryminacji, w tym dostępności dla osób z niepełnosprawnościami, powinno przyczyniać się w pierwszej kolejności do bezpośrednich efektów na poziomie beneficjentów, w postaci zwiększenia poziomu ich świadomości, zmiany ich postaw lub wypracowywania przez nich rozwiązań sprzyjających wyrównywaniu szans i zapobiegających dyskryminacji (relacja nr 5). Zgodnie z teorią interwencji, analogiczne efekty świadomościowe i systemowe, powinny także zaistnieć na poziomie instytucji zaangażowanych we wdrażanie polityki spójności (relacja nr 6). Jednak głównym i bezpośrednim celem stosowania zasady i wdrażania zgodnych z nią projektów są efekty na poziomie grup docelowych, zdefiniowanych w poszczególnych programach operacyjnych. Realizowane w ramach polityki spójności interwencje powinny przyczyniać się do wyrównywania szans, zapobiegania dyskryminacji oraz zwiększania dostępności przestrzeni oraz produktów dla osób z niepełnosprawnościami wśród odbiorców ostatecznych wsparcia (relacja nr 7). W ujęciu długoterminowym zaś uzyskane efekty bezpośrednie przekładać się będą na korzyści społeczne i ekonomiczne, wynikające ze zwiększenia poziomu włączenia społecznego, zwiększenia dostępności oraz zmniejszenia nierówności społecznych (relacja nr 8).&#10;Po drugie, w celu realizacji zasady równości szans i niedyskryminacji, w ramach programów operacyjnych (głównie w części finansowanej z EFS), zaplanowane i wdrożone zostały instrumenty dedykowane zasadzie. Wdrażane są one na poziomie wybranych działań lub konkursów i ukierunkowane są bezpośrednio na wyrównywanie szans, zwalczanie wszelkich form dyskryminacji oraz zwiększanie dostępności dla osób z niepełnosprawnościami. Przykładami takich instrumentów mogą być konkursy dedykowane programowi Dostępność Plus (np. w poddziałaniu 2.3.5 POIR). Relacje przyczyno- skutkowe dla interwencji dedykowanych zasadzie równości szans i niedyskryminacji zaprezentowane zostały w dolnej części schematu.&#10;Zgodnie z odtworzoną teorią interwencji, wdrożenie instrumentów dedykowanych zasadzie (relacja nr 9), powinno skutkować wypracowaniem produktów i rozwiązań sprzyjających wyrównywaniu szans, zwalczaniu dyskryminacji oraz zwiększeniu dostępności dla osób z niepełnosprawnościami (relacje nr 10). Wypracowane produkty i rozwiązania przełożą się, w założeniu, na korzyści dla grup docelowych (relacja nr 11), co w końcowym efekcie, w perspektywie długoterminowej, przyczyni się do zwiększenia poziomu włączenia społecznego, zwiększenia dostępności oraz zmniejszenia nierówności społecznych (relacja nr 8).">
            <a:extLst>
              <a:ext uri="{FF2B5EF4-FFF2-40B4-BE49-F238E27FC236}">
                <a16:creationId xmlns:a16="http://schemas.microsoft.com/office/drawing/2014/main" id="{CED994E9-3E00-4034-AF3F-666624E3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92" y="804630"/>
            <a:ext cx="12192000" cy="60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5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2" y="67808"/>
            <a:ext cx="11687628" cy="1325563"/>
          </a:xfrm>
        </p:spPr>
        <p:txBody>
          <a:bodyPr/>
          <a:lstStyle/>
          <a:p>
            <a:r>
              <a:rPr lang="pl-PL" sz="4000" dirty="0">
                <a:solidFill>
                  <a:prstClr val="black"/>
                </a:solidFill>
              </a:rPr>
              <a:t>Zasada równości szans i niedyskryminacji, w tym dostępności dla osób z niepełnosprawnościami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EF87A-2C05-489E-AC62-7B85201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393372"/>
            <a:ext cx="11506199" cy="3827022"/>
          </a:xfrm>
        </p:spPr>
        <p:txBody>
          <a:bodyPr>
            <a:noAutofit/>
          </a:bodyPr>
          <a:lstStyle/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spc="-1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Podobnie jak w przypadku zasady równości szans kobiet i mężczyzn, w okresie programowania 2014-2020 administracja centralna w Polsce zrobiła znacznie więcej w zakresie prawidłowej realizacji zasady równości szans i </a:t>
            </a:r>
            <a:r>
              <a:rPr lang="pl-PL" sz="2000" spc="-1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niedyskryminacji</a:t>
            </a:r>
            <a:r>
              <a:rPr lang="pl-PL" sz="2000" spc="-1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 tym dostępności dla osób z niepełnosprawnościami niż to wynikało z oficjalnych dokumentów UE. </a:t>
            </a:r>
          </a:p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spc="-1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Przyjęte rozwiązania zapewniły ramy do implementacji zasady realizacji zasady równości szans i  niedyskryminacji,  w tym dostępności dla osób z niepełnosprawnościami </a:t>
            </a:r>
          </a:p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spc="-1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każdym etapie realizacji programów (w tym także finansowanych z EFRR i FS) brano pod uwagę realizację zasady równości szans i  niedyskryminacji,  w tym dostępności dla osób z niepełnosprawnościami. </a:t>
            </a:r>
          </a:p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spc="-1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Programy operacyjne (szerzej niż w przypadku pierwszej zasady) uwzględniały podejście </a:t>
            </a:r>
            <a:r>
              <a:rPr lang="pl-PL" sz="2000" i="1" spc="-1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dual </a:t>
            </a:r>
            <a:r>
              <a:rPr lang="pl-PL" sz="2000" i="1" spc="-1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pl-PL" sz="2000" i="1" spc="-1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spc="-1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głównie poprzez wdrażanie interwencji ukierunkowanych na wzrost dostępności dla </a:t>
            </a:r>
            <a:r>
              <a:rPr lang="pl-PL" sz="2000" spc="-1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</a:t>
            </a:r>
            <a:r>
              <a:rPr lang="pl-PL" sz="2000" spc="-1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(m.in. w ramach Programu Dostępność Plus).</a:t>
            </a:r>
            <a:endParaRPr lang="pl-PL" sz="2400" dirty="0"/>
          </a:p>
          <a:p>
            <a:pPr marL="358775" lvl="0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endParaRPr lang="pl-PL" sz="2400" dirty="0"/>
          </a:p>
          <a:p>
            <a:pPr marL="358775" lvl="0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5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2" y="67808"/>
            <a:ext cx="11687628" cy="1325563"/>
          </a:xfrm>
        </p:spPr>
        <p:txBody>
          <a:bodyPr/>
          <a:lstStyle/>
          <a:p>
            <a:r>
              <a:rPr lang="pl-PL" sz="4000" dirty="0">
                <a:solidFill>
                  <a:prstClr val="black"/>
                </a:solidFill>
              </a:rPr>
              <a:t>Zasada równości szans i niedyskryminacji, w tym dostępności dla osób z niepełnosprawnościami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EF87A-2C05-489E-AC62-7B85201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393371"/>
            <a:ext cx="11506199" cy="4999717"/>
          </a:xfrm>
        </p:spPr>
        <p:txBody>
          <a:bodyPr>
            <a:noAutofit/>
          </a:bodyPr>
          <a:lstStyle/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Diagnozy w ramach programów koncentrują się głównie na przesłankach dyskryminacji ze względu na wiek i niepełnosprawność. </a:t>
            </a:r>
          </a:p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Instrumenty dedykowane kwestii dyskryminacji i dostępności, uwzględnione zostały w procesie programowania głównie w ramach PO WER. Znacząca zmiana w tym zakresie, nastąpiła po uruchomieniu </a:t>
            </a:r>
            <a:r>
              <a:rPr lang="pl-PL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Programu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Dostępność Plus. </a:t>
            </a:r>
          </a:p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 -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jedynkowe kryteria formalne w umiarkowanym stopniu przedkładają się na dodatkowe rozwiązania służące zwiększaniu dostępności dla osób z niepełnosprawnościami. </a:t>
            </a:r>
          </a:p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Większy wpływ na zakres i jakość wprowadzanych rozwiązań mają, stosowane głównie w programach EFS, kryteria premiujące.</a:t>
            </a:r>
          </a:p>
          <a:p>
            <a:pPr marL="358775" lvl="0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Problemem była deklaratywność zapisów we wnioskach – utrudniało to monitorowanie i kontrolę realizacji zasady na dalszych etapach wdrażania.</a:t>
            </a:r>
          </a:p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78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2" y="67808"/>
            <a:ext cx="11687628" cy="1325563"/>
          </a:xfrm>
        </p:spPr>
        <p:txBody>
          <a:bodyPr/>
          <a:lstStyle/>
          <a:p>
            <a:r>
              <a:rPr lang="pl-PL" sz="4000" dirty="0">
                <a:solidFill>
                  <a:prstClr val="black"/>
                </a:solidFill>
              </a:rPr>
              <a:t>Zasada równości szans i niedyskryminacji, w tym dostępności dla osób z niepełnosprawnościami  </a:t>
            </a:r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7E9EF87A-2C05-489E-AC62-7B85201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365" y="1493122"/>
            <a:ext cx="4931349" cy="4101594"/>
          </a:xfrm>
        </p:spPr>
        <p:txBody>
          <a:bodyPr>
            <a:noAutofit/>
          </a:bodyPr>
          <a:lstStyle/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spc="-1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EFS: </a:t>
            </a:r>
          </a:p>
          <a:p>
            <a:pPr marL="815975" lvl="1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65% beneficjentów prowadzi diagnozę,</a:t>
            </a:r>
          </a:p>
          <a:p>
            <a:pPr marL="815975" lvl="1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14% dostrzega efekty działań podjętych na w wyniku przeprowadzonej diagnozy.</a:t>
            </a:r>
          </a:p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spc="-1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EFRR:</a:t>
            </a:r>
            <a:endParaRPr lang="pl-PL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5975" lvl="1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1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Jedynie 19% beneficjentów prowadzi diagnozę,</a:t>
            </a:r>
          </a:p>
          <a:p>
            <a:pPr marL="815975" lvl="1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2% dostrzega efekty działań podjętych w wyniku przeprowadzonej diagnozy.</a:t>
            </a:r>
          </a:p>
          <a:p>
            <a:pPr marL="358775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Wykres słupkowy ilustrujący odsetek beneficjentów podejmujących działania związane z realizacją zasady równości szans i niedyskryminacji. &#10;&#10;Wyniki ogółem&#10;35% przeprowadziło diagnozę, 11% zidentyfikowało problem, 11% podjęło działania, 6% osiągnęło poprawę, 3% widzi efekty po zakończeniu projektu.&#10;&#10;Wyniki dla EFRR&#10;19% przeprowadziło diagnozę, 3% zidentyfikowało problem, 3% podjęło działania, 2% osiągnęło poprawę, 2% widzi efekty po zakończeniu projektu &#10;Wyniki dla EFS&#10;65% przyprowadziła diagnozę, 25% zidentyfikowało problem, 25% podjęło działania, 14% osiągnęło poprawę, 7% widzi efekty po zakończeniu projektu.&#10;Próba n=45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457" y="1255524"/>
            <a:ext cx="7155543" cy="49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7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EF87A-2C05-489E-AC62-7B85201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597"/>
            <a:ext cx="4202444" cy="5486403"/>
          </a:xfrm>
        </p:spPr>
        <p:txBody>
          <a:bodyPr>
            <a:noAutofit/>
          </a:bodyPr>
          <a:lstStyle/>
          <a:p>
            <a:pPr marL="358775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dirty="0"/>
              <a:t>W ocenie beneficjentów, jak i instytucji zaangażowanych we wdrażanie polityki spójności, realizacja zasady nie stanowi istotnego obciążenia administracyjnego </a:t>
            </a:r>
            <a:endParaRPr lang="pl-PL" sz="2000" b="1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2" y="67808"/>
            <a:ext cx="11687628" cy="1325563"/>
          </a:xfrm>
        </p:spPr>
        <p:txBody>
          <a:bodyPr/>
          <a:lstStyle/>
          <a:p>
            <a:r>
              <a:rPr lang="pl-PL" sz="4000" dirty="0">
                <a:solidFill>
                  <a:prstClr val="black"/>
                </a:solidFill>
              </a:rPr>
              <a:t>Zasada równości szans i niedyskryminacji, w tym dostępności dla osób z niepełnosprawnościami     </a:t>
            </a:r>
            <a:endParaRPr lang="pl-PL" dirty="0"/>
          </a:p>
        </p:txBody>
      </p:sp>
      <p:pic>
        <p:nvPicPr>
          <p:cNvPr id="8" name="Obraz 7" descr="Wykres słupkowy przedstawiający ocenę obciążeń administracyjnych dla instytucji na różnych etapach wdrażania, związanych z realizacją zasady równości szans i niedyskryminacji. Największe obciążenie (nadmierne, umiarkowane i niewielkie w sumie – 31%) zauważyli podczas przygotowania wniosku o dofinansowanie oraz podczas zapoznawania się z informacjami nt. zasad finansowania w danym konkursie">
            <a:extLst>
              <a:ext uri="{FF2B5EF4-FFF2-40B4-BE49-F238E27FC236}">
                <a16:creationId xmlns:a16="http://schemas.microsoft.com/office/drawing/2014/main" id="{748DC0BC-9F30-40CB-9E78-D2BF68D5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9954" y="1633072"/>
            <a:ext cx="8542046" cy="46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04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Wykres słupkowy ilustrujący odpowiedzi na pytanie czy w wyniku pracy w instytucji systemu realizacji polityki spójności wzrosła świadomość potrzeb osób z niepełnosprawnościami. &#10;&#10;Wyniki ogółem&#10;28% zdecydowanie tak, 41% raczej tak, 19% raczej nie, 4% zdecydowanie nie, 8% nie wiem i trudno powiedzieć.&#10;&#10;Wyniki dla kobiet &#10;29% zdecydowanie tak, 38% raczej tak, 20% raczej nie, 4% zdecydowanie nie, 8% nie wiem i trudno powiedzieć &#10;&#10;Wyniki dla mężczyzn &#10;25% zdecydowanie tak, 50% raczej tak, 15% raczej nie, 3% zdecydowanie nie, 7% nie wiem i trudno powiedzieć &#10;&#10;Wyniki dla programów krajowych &#10;31% zdecydowanie tak, 39% raczej tak, 19% raczej nie, 4% zdecydowanie nie, 8% nie wiem i trudno powiedzieć &#10;&#10;Wyniki dla programów regionalnych &#10;29% zdecydowanie tak, 42% raczej tak, 18% raczej nie, 3% zdecydowanie nie, 7% nie wiem i trudno powiedzieć&#10;Liczba badanych n=872&#10;">
            <a:extLst>
              <a:ext uri="{FF2B5EF4-FFF2-40B4-BE49-F238E27FC236}">
                <a16:creationId xmlns:a16="http://schemas.microsoft.com/office/drawing/2014/main" id="{BA7C4DFB-A966-4562-B803-5EBB466AA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8973" y="1145370"/>
            <a:ext cx="7873028" cy="5321556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l-PL" sz="4000" dirty="0">
                <a:solidFill>
                  <a:prstClr val="black"/>
                </a:solidFill>
              </a:rPr>
              <a:t>Zasada równości szans i niedyskryminacji, w tym dostępności dla osób z niepełnosprawnościami   </a:t>
            </a:r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7E9EF87A-2C05-489E-AC62-7B85201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25563"/>
            <a:ext cx="4705573" cy="4099877"/>
          </a:xfrm>
        </p:spPr>
        <p:txBody>
          <a:bodyPr>
            <a:noAutofit/>
          </a:bodyPr>
          <a:lstStyle/>
          <a:p>
            <a:pPr marL="815975" lvl="1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Wyraźnie podniósł się poziom świadomości na temat potrzeb osób z niepełnosprawnościami 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5975" lvl="1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wzrost świadomości wpłynęły działania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Departamentu EFS w </a:t>
            </a:r>
            <a:r>
              <a:rPr lang="pl-PL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MFiPR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(publikacja poradnika, opracowanie Standardów dostępności, działania szkoleniowe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wejście w życie Ustawy oraz program Dostępność Plus.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3330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FC9B36-62A7-44CE-855F-558E1738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140632"/>
            <a:ext cx="10515600" cy="1325563"/>
          </a:xfrm>
        </p:spPr>
        <p:txBody>
          <a:bodyPr/>
          <a:lstStyle/>
          <a:p>
            <a:r>
              <a:rPr lang="pl-PL" dirty="0"/>
              <a:t>Cel badania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C31C21-CA3B-49B3-B45A-294F3337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910943" cy="4351338"/>
          </a:xfrm>
        </p:spPr>
        <p:txBody>
          <a:bodyPr>
            <a:normAutofit/>
          </a:bodyPr>
          <a:lstStyle/>
          <a:p>
            <a:pPr marL="358775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Badanie podzielono na 2 moduły badawcze</a:t>
            </a:r>
          </a:p>
          <a:p>
            <a:pPr marL="358775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Moduł I objął ocenę systemu zarządzania i wdrażania oraz efekty realizacji horyzontalnych zasad równościowych. </a:t>
            </a:r>
          </a:p>
          <a:p>
            <a:pPr marL="358775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Badanie dotyczyło wszystkich programów polityki spójności zarządzanych przez Polskę w perspektywie finansowej 2014-2020 (krajowych, regionalnych oraz EWT/EIS) 	</a:t>
            </a:r>
          </a:p>
        </p:txBody>
      </p:sp>
      <p:grpSp>
        <p:nvGrpSpPr>
          <p:cNvPr id="10" name="Grupa 9" descr="Diagram pokazuje w sposób graficzny podział na moduły badania.&#10;&#10;Moduł I &#10;Ocena zasady równości szans kobiet i mężczyzn i ocena zasady równości szans i niedyskryminacji&#10;&#10;Moduł II&#10;Ocena Rządowego Programu Dostępność Plus">
            <a:extLst>
              <a:ext uri="{FF2B5EF4-FFF2-40B4-BE49-F238E27FC236}">
                <a16:creationId xmlns:a16="http://schemas.microsoft.com/office/drawing/2014/main" id="{F587E036-A45B-47A1-8DB0-C441FC7B2FBB}"/>
              </a:ext>
            </a:extLst>
          </p:cNvPr>
          <p:cNvGrpSpPr/>
          <p:nvPr/>
        </p:nvGrpSpPr>
        <p:grpSpPr>
          <a:xfrm>
            <a:off x="8248388" y="1027905"/>
            <a:ext cx="3135086" cy="5251902"/>
            <a:chOff x="8248388" y="1027905"/>
            <a:chExt cx="3135086" cy="5251902"/>
          </a:xfrm>
        </p:grpSpPr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8A13BCBD-92DC-49BE-9B61-E449275055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8248388" y="1027905"/>
              <a:ext cx="3105412" cy="3108665"/>
              <a:chOff x="576669" y="5925"/>
              <a:chExt cx="2596765" cy="2166806"/>
            </a:xfrm>
          </p:grpSpPr>
          <p:sp>
            <p:nvSpPr>
              <p:cNvPr id="5" name="Owal 4">
                <a:extLst>
                  <a:ext uri="{FF2B5EF4-FFF2-40B4-BE49-F238E27FC236}">
                    <a16:creationId xmlns:a16="http://schemas.microsoft.com/office/drawing/2014/main" id="{72C9DA78-D0CB-4C8E-9D04-2D98DD87EBF6}"/>
                  </a:ext>
                </a:extLst>
              </p:cNvPr>
              <p:cNvSpPr/>
              <p:nvPr/>
            </p:nvSpPr>
            <p:spPr>
              <a:xfrm>
                <a:off x="576669" y="5925"/>
                <a:ext cx="2596765" cy="2166806"/>
              </a:xfrm>
              <a:prstGeom prst="ellipse">
                <a:avLst/>
              </a:prstGeom>
              <a:solidFill>
                <a:srgbClr val="A5A5A5">
                  <a:alpha val="50000"/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sp>
          <p:sp>
            <p:nvSpPr>
              <p:cNvPr id="6" name="Owal 4">
                <a:extLst>
                  <a:ext uri="{FF2B5EF4-FFF2-40B4-BE49-F238E27FC236}">
                    <a16:creationId xmlns:a16="http://schemas.microsoft.com/office/drawing/2014/main" id="{369B3457-AC60-4015-9B7F-A3F3E275AC7D}"/>
                  </a:ext>
                </a:extLst>
              </p:cNvPr>
              <p:cNvSpPr txBox="1"/>
              <p:nvPr/>
            </p:nvSpPr>
            <p:spPr>
              <a:xfrm>
                <a:off x="930975" y="228165"/>
                <a:ext cx="2069506" cy="11708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20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  <a:ea typeface="+mn-ea"/>
                    <a:cs typeface="+mn-cs"/>
                  </a:rPr>
                  <a:t>Moduł I 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20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  <a:ea typeface="+mn-ea"/>
                    <a:cs typeface="+mn-cs"/>
                  </a:rPr>
                  <a:t>Ocena zasady równości szans kobiet i mężczyzn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20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  <a:ea typeface="+mn-ea"/>
                    <a:cs typeface="+mn-cs"/>
                  </a:rPr>
                  <a:t>Ocena zasady równości szans i niedyskryminacji</a:t>
                </a:r>
              </a:p>
            </p:txBody>
          </p:sp>
        </p:grpSp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C7147518-FA85-420C-8D68-D2D10E8F9D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8278062" y="3318893"/>
              <a:ext cx="3105412" cy="2960914"/>
              <a:chOff x="2353310" y="5925"/>
              <a:chExt cx="2166806" cy="2166806"/>
            </a:xfrm>
          </p:grpSpPr>
          <p:sp>
            <p:nvSpPr>
              <p:cNvPr id="8" name="Owal 7">
                <a:extLst>
                  <a:ext uri="{FF2B5EF4-FFF2-40B4-BE49-F238E27FC236}">
                    <a16:creationId xmlns:a16="http://schemas.microsoft.com/office/drawing/2014/main" id="{A727026B-B73C-4BA1-A60C-1A24985F629A}"/>
                  </a:ext>
                </a:extLst>
              </p:cNvPr>
              <p:cNvSpPr/>
              <p:nvPr/>
            </p:nvSpPr>
            <p:spPr>
              <a:xfrm>
                <a:off x="2353310" y="5925"/>
                <a:ext cx="2166806" cy="2166806"/>
              </a:xfrm>
              <a:prstGeom prst="ellipse">
                <a:avLst/>
              </a:prstGeom>
              <a:solidFill>
                <a:srgbClr val="A5A5A5">
                  <a:alpha val="50000"/>
                  <a:hueOff val="2710599"/>
                  <a:satOff val="100000"/>
                  <a:lumOff val="-14706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sp>
          <p:sp>
            <p:nvSpPr>
              <p:cNvPr id="9" name="Owal 4">
                <a:extLst>
                  <a:ext uri="{FF2B5EF4-FFF2-40B4-BE49-F238E27FC236}">
                    <a16:creationId xmlns:a16="http://schemas.microsoft.com/office/drawing/2014/main" id="{A60E2623-186D-41CF-B0A4-1C20EB59F277}"/>
                  </a:ext>
                </a:extLst>
              </p:cNvPr>
              <p:cNvSpPr txBox="1"/>
              <p:nvPr/>
            </p:nvSpPr>
            <p:spPr>
              <a:xfrm>
                <a:off x="2772561" y="604304"/>
                <a:ext cx="1424453" cy="11708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20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  <a:ea typeface="+mn-ea"/>
                    <a:cs typeface="+mn-cs"/>
                  </a:rPr>
                  <a:t>Moduł II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20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/>
                    <a:ea typeface="+mn-ea"/>
                    <a:cs typeface="+mn-cs"/>
                  </a:rPr>
                  <a:t>Ocena Rządowego Programu Dostępność Plus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639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EF87A-2C05-489E-AC62-7B85201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72" y="1249482"/>
            <a:ext cx="12062427" cy="4359036"/>
          </a:xfrm>
        </p:spPr>
        <p:txBody>
          <a:bodyPr>
            <a:noAutofit/>
          </a:bodyPr>
          <a:lstStyle/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Zmianę paradygmatu w podejściu projektodawców przyniósł Program Dostępność Plus. </a:t>
            </a:r>
          </a:p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Utrzymując podwójne podejście (</a:t>
            </a:r>
            <a:r>
              <a:rPr lang="pl-PL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dual </a:t>
            </a:r>
            <a:r>
              <a:rPr lang="pl-PL" sz="2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położono zdecydowanie większy nacisk na realizację projektów, których celem jest ograniczenie nierówności i dyskryminacji w dostępie do różnego rodzaju usług, infrastruktury i produktów. </a:t>
            </a:r>
          </a:p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efekcie kwestia dostępności pojawiła się w obszarach, w których dotychczas nie była dostatecznie rozpoznana i przeanalizowana, np. zdrowie, szkolnictwo wyższe itd.</a:t>
            </a:r>
          </a:p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endParaRPr lang="pl-PL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pl-PL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endParaRPr lang="pl-PL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2" y="67808"/>
            <a:ext cx="11687628" cy="1325563"/>
          </a:xfrm>
        </p:spPr>
        <p:txBody>
          <a:bodyPr/>
          <a:lstStyle/>
          <a:p>
            <a:r>
              <a:rPr lang="pl-PL" sz="4000" dirty="0">
                <a:solidFill>
                  <a:prstClr val="black"/>
                </a:solidFill>
              </a:rPr>
              <a:t>Zasada równości szans i niedyskryminacji, w tym dostępności dla osób z niepełnosprawnościami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9080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EF87A-2C05-489E-AC62-7B85201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49482"/>
            <a:ext cx="12062427" cy="4359036"/>
          </a:xfrm>
        </p:spPr>
        <p:txBody>
          <a:bodyPr>
            <a:noAutofit/>
          </a:bodyPr>
          <a:lstStyle/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realizowane w ramach programu w widoczny sposób przekłada się na wymierne korzyści dla uczestników i użytkowników projektów </a:t>
            </a:r>
            <a:endParaRPr lang="pl-PL" sz="2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lepszy dostęp do infrastruktury; </a:t>
            </a:r>
          </a:p>
          <a:p>
            <a:pPr lvl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poprawę </a:t>
            </a:r>
            <a:r>
              <a:rPr lang="pl-PL" sz="2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dostępu do oferty kulturalnej i sportowej; </a:t>
            </a:r>
          </a:p>
          <a:p>
            <a:pPr lvl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dostosowanie tworzonych aplikacji do potrzeb osób z niepełnosprawnościami;</a:t>
            </a:r>
          </a:p>
          <a:p>
            <a:pPr lvl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lepszy dostęp do szkoleń i innych form wsparcia, nabycie kompetencji, kwalifikacji, zmiany postaw, w tym wzrost pewności siebie.</a:t>
            </a:r>
          </a:p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endParaRPr lang="pl-PL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pl-PL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endParaRPr lang="pl-PL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2" y="67808"/>
            <a:ext cx="11687628" cy="1325563"/>
          </a:xfrm>
        </p:spPr>
        <p:txBody>
          <a:bodyPr/>
          <a:lstStyle/>
          <a:p>
            <a:r>
              <a:rPr lang="pl-PL" sz="4000" dirty="0">
                <a:solidFill>
                  <a:prstClr val="black"/>
                </a:solidFill>
              </a:rPr>
              <a:t>Zasada równości szans i niedyskryminacji, w tym dostępności dla osób z  niepełnosprawnościami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2769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EF87A-2C05-489E-AC62-7B85201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60" y="1509778"/>
            <a:ext cx="11919858" cy="4999717"/>
          </a:xfrm>
        </p:spPr>
        <p:txBody>
          <a:bodyPr>
            <a:no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pl-PL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Wybrane rekomendacje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Należy rozważyć zwiększenie liczby działań dedykowanych, w postaci odrębnych działań/poddziałań lub konkursów (np. na wzór konkursów dedykowanych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Programowi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Dostępność Plus). Takie działania/konkursy powinny również służyć wsparciu innych grup dyskryminowanych ze względu na pozostałe przesłanki wymienione w Rozporządzeniu Ogólnym (poprzedzone to powinno być odpowiednimi badaniami diagnozującymi potrzeby w tym zakresie)</a:t>
            </a:r>
          </a:p>
          <a:p>
            <a:pPr marL="358775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Należy rozważyć zwiększenie zakresu stosowania kryteriów punktowanych, premiujących rozwiązania sprzyjające wyrównywaniu szans grup zagrożonych dyskryminacją</a:t>
            </a:r>
          </a:p>
          <a:p>
            <a:pPr marL="358775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Wskazana jest kontynuacja i intensyfikacja działań szkoleniowo-doradczych z zakresu wdrażania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zasady</a:t>
            </a:r>
          </a:p>
          <a:p>
            <a:pPr marL="358775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Należy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kontynuować Program Dostępność </a:t>
            </a: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</a:t>
            </a: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nowej perspektywie finansowej. Istotne jest dalsze wspieranie przedsięwzięć, które zwiększają dostępność usług i infrastruktury dla osób o szczególnych potrzebach.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pl-PL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Zasada równości szans i niedyskryminacji, w tym dostępności dla osób z niepełnosprawnościami         </a:t>
            </a:r>
          </a:p>
        </p:txBody>
      </p:sp>
    </p:spTree>
    <p:extLst>
      <p:ext uri="{BB962C8B-B14F-4D97-AF65-F5344CB8AC3E}">
        <p14:creationId xmlns:p14="http://schemas.microsoft.com/office/powerpoint/2010/main" val="1496088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6D7391-291D-453A-88D3-AEF1D62CF9C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68189" y="2945710"/>
            <a:ext cx="8140700" cy="2387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Dziękuję za uwagę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14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B1E1DF-80D0-4DE3-8C48-9451A9A1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84086"/>
            <a:ext cx="10515600" cy="1325563"/>
          </a:xfrm>
        </p:spPr>
        <p:txBody>
          <a:bodyPr/>
          <a:lstStyle/>
          <a:p>
            <a:r>
              <a:rPr lang="pl-PL" dirty="0"/>
              <a:t>Metodologia		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EF7DE3-42FA-4ABC-92B4-2D77CAF7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71" y="1081658"/>
            <a:ext cx="5299372" cy="4351338"/>
          </a:xfrm>
        </p:spPr>
        <p:txBody>
          <a:bodyPr/>
          <a:lstStyle/>
          <a:p>
            <a:pPr marL="358775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Ewaluacja oparta na teorii jako podejście bazowe.</a:t>
            </a:r>
          </a:p>
          <a:p>
            <a:pPr marL="358775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Aby osiągnąć cele badania sięgnięto po jej specyficzną formę - tzw. analizę kontrybucji. </a:t>
            </a:r>
          </a:p>
          <a:p>
            <a:pPr marL="358775" indent="-3587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W badaniu wykorzystano </a:t>
            </a:r>
            <a:r>
              <a:rPr lang="pl-PL" sz="32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l-PL" sz="22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pl-PL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dirty="0"/>
          </a:p>
        </p:txBody>
      </p:sp>
      <p:pic>
        <p:nvPicPr>
          <p:cNvPr id="6" name="Obraz 5" descr="Schemat prezentujący kafelki z zastosowanymi metodami i technikami badawczymi. Od lewej strony odpowiednio: &#10;Analizę danych zastanych (m.in.) analizę dokumentów programowych, konkursowych i projektowych&#10;&#10;Ankietę CAWI z beneficjentami (n=4552)&#10;&#10;Ankietę CAWI z uczestnikami projektów n=728 &#10;&#10;Ankietę CAWI z pracownikami instytucji zaangażowanych we wdrażanie polityki spójności (n=872)&#10;&#10;Ponad 100 wywiadów indywidualnych i trzy zogniskowane wywiady grupowe&#10;&#10;Studia przypadku dobrych praktyk&#10;&#10;Warsztaty strukturyzujące oraz warsztat rekomendacyjny &#10;&#10;20 audytów dostępności&#10;">
            <a:extLst>
              <a:ext uri="{FF2B5EF4-FFF2-40B4-BE49-F238E27FC236}">
                <a16:creationId xmlns:a16="http://schemas.microsoft.com/office/drawing/2014/main" id="{7A5A5394-41DE-4F2F-A081-8F6F52776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24" y="1273302"/>
            <a:ext cx="6623376" cy="49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3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4E84B6-6BD0-4996-85A0-CE3E7C74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80" y="96891"/>
            <a:ext cx="11740583" cy="536041"/>
          </a:xfrm>
          <a:noFill/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prstClr val="black"/>
                </a:solidFill>
              </a:rPr>
              <a:t>Zasada równości szans kobiet i mężczyzn – logika</a:t>
            </a:r>
            <a:endParaRPr lang="pl-PL" sz="1600" b="1" dirty="0"/>
          </a:p>
        </p:txBody>
      </p:sp>
      <p:pic>
        <p:nvPicPr>
          <p:cNvPr id="5" name="Obraz 4" descr="W lewej części schematu zdefiniowany został główny problem stanowiący uzasadnienie dla prowadzonych działań. W przypadku niniejszej zasady jest to problem nierówności szans kobiet i mężczyzn w sferze ekonomicznej, społecznej i prywatnej.&#10;Zgodnie ze stosowaną w ramach polityki spójności zasadą podwójnego podejścia (dual approach), zdiagnozowane problemy adresowane są na dwa sposoby. &#10;Po pierwsze dla wszystkich programów i projektów współfinansowanych z funduszy unijnych ustanowiona została horyzontalna zasada równości szans kobiet i mężczyzn. Oznacza to, że wszystkie projekty realizowane w ramach polityki spójności muszą uwzględniać rozwiązania i działania na rzecz równości szans. Relacje przyczyno- skutkowe dla horyzontalnej zasady równości szans zaprezentowane zostały w górnej części schematu. &#10;Horyzontalna zasada równości szans kobiet i mężczyzn stosowana jest w ramach wszystkich głównych procesów związanych z realizacją programów operacyjnych, tj. na etapie programowania, oceny i wyboru projektów a następnie na etapie kontroli, monitorowania i ewaluacji oraz prowadzonych działań promocyjno- informacyjnych (relacje oznaczone cyfrą 1).  Głównym celem rozwiązań i działań podejmowanych na wszystkich etapach realizacji programów jest zapewnienie, aby wszystkie projekty unijne były opracowywane i wdrażane zgodnie z zasadą równości szans. Na etapie programowania (relacja nr 2), służą temu zapisy programów definiujące sposób rozumienia zasady oraz zobowiązujące wszystkie instytucje oraz beneficjentów do jej przestrzegania. W ramach procesu oceny i wyboru projektów (relacja nr 3), główną rolę w tym zakresie pełnią zasady konkursów, definiujące szczegółowe wymagania wobec beneficjentów (np. wymagania dotyczące uwzględnienia zasad równościowych na etapie wnioskowania) oraz w szczególności kryteria wyboru projektów, gdzie jednym z podstawowych wymogów formalnych jest zgodność z horyzontalnymi zasadami równościowymi. Zgodność projektów z zasadą równości szans kobiet i mężczyzn zapewniana jest także w procesach kontroli, monitoringu i ewaluacji (relacja nr 4), w toku których weryfikowane i oceniane jest czy i w jaki sposób zasada realizowana jest w praktyce. &#10;Opisane powyżej relacje przyczynowo- skutkowe (relacje nr 1, 2, 3 i 4) odnoszą się zatem do systemu wdrażania horyzontalnej zasady równości szans kobiet i mężczyzn.&#10;Opracowanie i realizacja projektów zgodnych z zasadą równości szans kobiet i mężczyzn, powinny przyczyniać się w pierwszej kolejności do bezpośrednich efektów na poziomie beneficjentów, w postaci zwiększenia poziomu ich świadomości, zmiany ich postaw lub wypracowywania przez nich rozwiązań sprzyjających wyrównywaniu szans kobiet i mężczyzn (relacja nr 5). Zgodnie z teorią interwencji, analogiczne efekty świadomościowe i systemowe, powinny także zaistnieć na poziomie instytucji zaangażowanych we wdrażanie polityki spójności (relacja nr 6). Jednak głównym i bezpośrednim celem stosowania zasady i wdrażania zgodnych z nią projektów są efekty na poziomie grup docelowych, zdefiniowanych w poszczególnych programach operacyjnych. Realizowane w ramach polityki spójności interwencje powinny przyczyniać się do wyrównywania szans i zapobiegania dyskryminacji ze względu na płeć wśród odbiorców ostatecznych wsparcia (relacja nr 7). W ujęciu długoterminowym zaś uzyskane efekty bezpośrednie będą się przekładać na korzyści społeczne i ekonomiczne, wynikające ze zwiększenia poziomu włączenia społecznego oraz zmniejszenia nierówności społecznych (relacja nr 8).&#10;Po drugie, w celu realizacji zasady równości szans kobiet i mężczyzn, w ramach programów operacyjnych (głównie w części finansowanej z EFS), zaplanowane i wdrożone zostały instrumenty dedykowane zasadzie. Wdrażane są one na poziomie wybranych działań lub konkursów i ukierunkowane są bezpośrednio na wyrównywanie szans. Przykładami takich instrumentów mogą być działania ukierunkowane na tworzenie i rozwijanie miejsc opieki nad dziećmi do lat 3, a także tworzenie nowych miejsc wychowania przedszkolnego w ramach programów regionalnych. Relacje przyczyno- skutkowe dla interwencji dedykowanych zasadzie równości szans kobiet i mężczyzn zaprezentowane zostały w dolnej części schematu. Należy jednak podkreślić, że w przypadku zasady równości szans kobiet i mężczyzn, zakres działań dedykowanych jest ograniczony i wyraźnie mniejszy niż w przypadku zasady równości szans i niedyskryminacji (ogranicza się głównie do wspomnianych powyżej instrumentów wspierających opiekę nad dziećmi do lat 3). Stąd efekty bezpośrednie i końcowe dla grup docelowych, dla zasady równości szans kobiet i mężczyzn, zależą głównie od jakości i skuteczności działań i rozwiązań systemowych wdrażanych w sposób horyzontalny.&#10;Zgodnie z odtworzoną teorią interwencji, wdrożenie instrumentów dedykowanych zasadzie (relacja nr 9), powinno skutkować wypracowaniem produktów i rozwiązań sprzyjających wyrównywaniu szans kobiet i mężczyzn oraz zwalczaniu dyskryminacji (relacje nr 10). Wypracowane produkty i rozwiązania przełożą się, w założeniu, na korzyści dla grup docelowych (relacja nr 11), co w końcowym efekcie, w perspektywie długoterminowej, przyczyni się do zwiększenia poziomu włączenia społecznego oraz zmniejszenia nierówności społecznych (relacja nr 8).&#10;">
            <a:extLst>
              <a:ext uri="{FF2B5EF4-FFF2-40B4-BE49-F238E27FC236}">
                <a16:creationId xmlns:a16="http://schemas.microsoft.com/office/drawing/2014/main" id="{9881B695-EF36-429E-9A50-C9C1B0EAD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32"/>
            <a:ext cx="12192000" cy="622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4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2" y="67808"/>
            <a:ext cx="11687628" cy="1325563"/>
          </a:xfrm>
        </p:spPr>
        <p:txBody>
          <a:bodyPr/>
          <a:lstStyle/>
          <a:p>
            <a:r>
              <a:rPr lang="pl-PL" dirty="0"/>
              <a:t>Zasada równości szans kobiet i mężczyzn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EF87A-2C05-489E-AC62-7B85201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3371"/>
            <a:ext cx="11223171" cy="4783592"/>
          </a:xfrm>
        </p:spPr>
        <p:txBody>
          <a:bodyPr>
            <a:noAutofit/>
          </a:bodyPr>
          <a:lstStyle/>
          <a:p>
            <a:pPr marL="358775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okresie programowania 2014-2020 administracja centralna w Polsce zrobiła znacznie więcej w zakresie prawidłowej realizacji zasady równości szans kobiet i mężczyzn niż to wynikało z oficjalnych dokumentów UE. </a:t>
            </a:r>
          </a:p>
          <a:p>
            <a:pPr marL="358775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Przyjęte rozwiązania zapewniły ramy do implementacji zasady równości szans kobiet i mężczyzn. </a:t>
            </a:r>
          </a:p>
          <a:p>
            <a:pPr marL="358775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zakresie programowania zaplanowany system wdrażania zasady równości kobiet i mężczyzn w poszczególnych programach operacyjnych został wykonany w sposób prawidłowy.</a:t>
            </a:r>
          </a:p>
          <a:p>
            <a:pPr marL="358775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każdym etapie realizacji programów (w tym także finansowanych z EFRR i FS)  brano pod uwagę realizację zasady równości szans kobiet i mężczyzn. </a:t>
            </a:r>
          </a:p>
          <a:p>
            <a:pPr marL="358775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Programy współfinansowane z EFS realizowały podejście </a:t>
            </a:r>
            <a:r>
              <a:rPr lang="pl-PL" sz="2000" i="1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dual </a:t>
            </a:r>
            <a:r>
              <a:rPr lang="pl-PL" sz="2000" i="1" spc="-1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pl-PL" sz="20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poprzez dedykowanie jednego z priorytetów inwestycyjnych równości szans kobiet i mężczyzn.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8299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2" y="67808"/>
            <a:ext cx="11687628" cy="1325563"/>
          </a:xfrm>
        </p:spPr>
        <p:txBody>
          <a:bodyPr/>
          <a:lstStyle/>
          <a:p>
            <a:r>
              <a:rPr lang="pl-PL" dirty="0"/>
              <a:t>Zasada równości szans kobiet i mężczyzn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EF87A-2C05-489E-AC62-7B85201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8" y="1352550"/>
            <a:ext cx="4412343" cy="4967288"/>
          </a:xfrm>
        </p:spPr>
        <p:txBody>
          <a:bodyPr>
            <a:noAutofit/>
          </a:bodyPr>
          <a:lstStyle/>
          <a:p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2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 ramach dodatkowych działań opracowano dokumenty takie jak: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Wytyczne w zakresie realizacji zasady równości szans…,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Agenda działań na rzecz równości szans…;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Poradnik: Jak realizować zasadę równości szans…. </a:t>
            </a:r>
          </a:p>
          <a:p>
            <a:pPr marL="358775" lvl="0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2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Ich przydatność została oceniona wysoko</a:t>
            </a:r>
          </a:p>
          <a:p>
            <a:endParaRPr lang="pl-PL" sz="2400" dirty="0"/>
          </a:p>
        </p:txBody>
      </p:sp>
      <p:graphicFrame>
        <p:nvGraphicFramePr>
          <p:cNvPr id="8" name="Obiekt 7" descr="Z lewej&#10;&#10;Wykres słupkowy przedstawia ocenę przydatności Wytycznych dla wypracowania sposobu uwzględniania zasady równości szans kobiet i mężczyzn w skali od 1 do 5, gdzie 1 oznacza że w ogóle nie były przydatne, a 5 oznacza bardzo przydatne: opcja 1 1%, opcja 2 4%, opcja 3 25%, opcja 4 41%, opcja 5 29%. Liczebność próby - 2889&#10;&#10;Z prawej&#10;&#10;Wykres słupkowy przedstawia ocenę przydatności Poradnika dla wypracowania sposobu uwzględniania zasady równości szans kobiet i mężczyzn w skali od 1 do 5, gdzie 1 oznacza że w ogóle nie był przydatny, a 5 oznacza bardzo przydatny: opcja 1 1%, opcja 2 3%, opcja 3 19%, opcja 4 44%, opcja 5 33%. Liczebność próby - 17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559694"/>
              </p:ext>
            </p:extLst>
          </p:nvPr>
        </p:nvGraphicFramePr>
        <p:xfrm>
          <a:off x="4847772" y="1171574"/>
          <a:ext cx="7039428" cy="514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828782" imgH="4521782" progId="Word.Document.12">
                  <p:embed/>
                </p:oleObj>
              </mc:Choice>
              <mc:Fallback>
                <p:oleObj name="Document" r:id="rId3" imgW="5828782" imgH="4521782" progId="Word.Document.12">
                  <p:embed/>
                  <p:pic>
                    <p:nvPicPr>
                      <p:cNvPr id="8" name="Obiek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7772" y="1171574"/>
                        <a:ext cx="7039428" cy="514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13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2" y="67808"/>
            <a:ext cx="11687628" cy="1325563"/>
          </a:xfrm>
        </p:spPr>
        <p:txBody>
          <a:bodyPr/>
          <a:lstStyle/>
          <a:p>
            <a:r>
              <a:rPr lang="pl-PL" dirty="0"/>
              <a:t>Zasada równości szans kobiet i mężczyzn    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EF87A-2C05-489E-AC62-7B85201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13" y="1103085"/>
            <a:ext cx="11223171" cy="4783592"/>
          </a:xfrm>
        </p:spPr>
        <p:txBody>
          <a:bodyPr>
            <a:noAutofit/>
          </a:bodyPr>
          <a:lstStyle/>
          <a:p>
            <a:pPr marL="358775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4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do końca wykorzystany został jednak potencjał tkwiący w stworzonym systemie realizacji zasady równości szans kobiet i mężczyzn: </a:t>
            </a:r>
          </a:p>
          <a:p>
            <a:pPr marL="815975" lvl="1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18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Większość dostępnych diagnoz ujętych w dokumentach programowych koncentrowała się głównie na identyfikacji nierówności w obszarze rynku pracy.</a:t>
            </a:r>
          </a:p>
          <a:p>
            <a:pPr marL="815975" lvl="1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18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Poza PO WER nie stosowano kryteriów premiujących odnoszących się do zasady równości szans kobiet i mężczyzn.</a:t>
            </a:r>
          </a:p>
          <a:p>
            <a:pPr marL="815975" lvl="1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18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znacznej części projektów przyjętych do realizacji  akceptowano bardzo deklaratywne i ogólne zapisy, bez wskazywania konkretnych i mierzalnych działań służących realizacji zasady w projekcie.</a:t>
            </a:r>
          </a:p>
          <a:p>
            <a:pPr marL="815975" lvl="1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18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konkretnych zapisów w przyjętych wnioskach o dofinansowanie utrudniał następnie monitoring i kontrolę faktycznej realizacji zasady w trakcie realizacji projektów. </a:t>
            </a:r>
          </a:p>
          <a:p>
            <a:pPr marL="815975" lvl="1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18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Duża część projektów (ponad połowa projektów EFRR i FS) deklarowana jest przez beneficjentów jako neutralna wobec zasady równości szans kobiet i mężczyzn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5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EF87A-2C05-489E-AC62-7B85201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32" y="1079915"/>
            <a:ext cx="5654039" cy="4863083"/>
          </a:xfrm>
        </p:spPr>
        <p:txBody>
          <a:bodyPr>
            <a:noAutofit/>
          </a:bodyPr>
          <a:lstStyle/>
          <a:p>
            <a:pPr marL="358775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EFS: </a:t>
            </a:r>
          </a:p>
          <a:p>
            <a:pPr marL="815975" lvl="1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70% beneficjentów prowadzi diagnozę,</a:t>
            </a:r>
          </a:p>
          <a:p>
            <a:pPr marL="815975" lvl="1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22% beneficjentów osiąga efekty działań podjętych w wyniku przeprowadzonej diagnozy.</a:t>
            </a:r>
          </a:p>
          <a:p>
            <a:pPr marL="358775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spc="-1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EFRR:</a:t>
            </a:r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5975" lvl="1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Jedynie 27% beneficjentów prowadzi diagnozę,</a:t>
            </a:r>
            <a:endParaRPr lang="pl-PL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5975" lvl="1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4% beneficjentów osiąga efekty działań podjętych w wyniku przeprowadzonej diagnozy.</a:t>
            </a:r>
          </a:p>
          <a:p>
            <a:pPr marL="358775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endParaRPr lang="pl-PL" sz="2000" spc="-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2" y="67808"/>
            <a:ext cx="11687628" cy="1325563"/>
          </a:xfrm>
        </p:spPr>
        <p:txBody>
          <a:bodyPr/>
          <a:lstStyle/>
          <a:p>
            <a:r>
              <a:rPr lang="pl-PL" dirty="0"/>
              <a:t>Zasada równości szans kobiet i mężczyzn    </a:t>
            </a:r>
          </a:p>
        </p:txBody>
      </p:sp>
      <p:pic>
        <p:nvPicPr>
          <p:cNvPr id="5" name="Obraz 4" descr="Lewa&#10;&#10;Wykres przedstawia odsetek beneficjentów którzy w ramach EFS prowadzili diagnozę pod kątem równości kobiet i mężczyzn - 70%, identyfikowali problemy - 36%, podejmowali działania - 35%, dostrzegają efekty - 22% i deklarują trwałość tych efektów - 9%.&#10;Prawa&#10;&#10;Wykres przedstawia odsetek beneficjentów którzy w ramach EFRR prowadzili diagnozę pod kątem równości kobiet i mężczyzn - 27%, identyfikowali problemy - 5%, podejmowali działania - 5%, dostrzegają efekty - 4% i deklarują trwałość tych efektów - 3%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15" y="1068728"/>
            <a:ext cx="6680926" cy="51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71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EF87A-2C05-489E-AC62-7B852017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48" y="1375952"/>
            <a:ext cx="3701143" cy="5138058"/>
          </a:xfrm>
        </p:spPr>
        <p:txBody>
          <a:bodyPr>
            <a:noAutofit/>
          </a:bodyPr>
          <a:lstStyle/>
          <a:p>
            <a:pPr marL="358775" indent="-358775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pl-PL" sz="20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l-PL" sz="20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ealizacja zasady równości szans kobiet i mężczyz</a:t>
            </a:r>
            <a:r>
              <a:rPr lang="pl-PL" sz="20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nie stanowiła istotnego obciążenia administracyjnego dla beneficjentów projektów realizowanych w ramach programów polityki spójności 2014-2020.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2F9B96-A376-4ECE-AF55-601BB6423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2" y="67808"/>
            <a:ext cx="11687628" cy="1325563"/>
          </a:xfrm>
        </p:spPr>
        <p:txBody>
          <a:bodyPr/>
          <a:lstStyle/>
          <a:p>
            <a:r>
              <a:rPr lang="pl-PL" dirty="0"/>
              <a:t>Zasada równości szans kobiet i mężczyzn      </a:t>
            </a:r>
          </a:p>
        </p:txBody>
      </p:sp>
      <p:pic>
        <p:nvPicPr>
          <p:cNvPr id="5" name="Obraz 4" descr="Wykres słupkowy przedstawia ocenę obciążeń administracyjnych w zakresie realizacji zasady równości szans kobiet i mężczyzn. Udzielane odpowiedzi na pytanie, czy realizacja zasady równości szans kobiet i mężczyzn stanowiła dla Pana/i instytucji obciążenie administracyjne: tak, nadmierne 0%; tak, umiarkowane 6%; tak, niewielkie 10%; nie 71%; nie dotyczy 13%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461" y="1256617"/>
            <a:ext cx="7680740" cy="487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661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1525</Words>
  <Application>Microsoft Office PowerPoint</Application>
  <PresentationFormat>Panoramiczny</PresentationFormat>
  <Paragraphs>112</Paragraphs>
  <Slides>23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Times New Roman</vt:lpstr>
      <vt:lpstr>Wingdings</vt:lpstr>
      <vt:lpstr>Motyw pakietu Office</vt:lpstr>
      <vt:lpstr>Document</vt:lpstr>
      <vt:lpstr>Badanie ewaluacyjne dotyczące stosowania zasady równości szans kobiet i mężczyzn oraz zasady równości szans i niedyskryminacji, w tym dostępności dla osób z niepełnosprawnościami, w ramach polityki spójności 2014-2020 oraz oceny realizacji Rządowego Programu Dostępność Plus 2018-2025  MODUŁ I</vt:lpstr>
      <vt:lpstr>Cel badania</vt:lpstr>
      <vt:lpstr>Metodologia   </vt:lpstr>
      <vt:lpstr>Zasada równości szans kobiet i mężczyzn – logika</vt:lpstr>
      <vt:lpstr>Zasada równości szans kobiet i mężczyzn</vt:lpstr>
      <vt:lpstr>Zasada równości szans kobiet i mężczyzn  </vt:lpstr>
      <vt:lpstr>Zasada równości szans kobiet i mężczyzn       </vt:lpstr>
      <vt:lpstr>Zasada równości szans kobiet i mężczyzn    </vt:lpstr>
      <vt:lpstr>Zasada równości szans kobiet i mężczyzn      </vt:lpstr>
      <vt:lpstr>Zasada równości szans kobiet i mężczyzn        </vt:lpstr>
      <vt:lpstr>Zasada równości szans kobiet i mężczyzn         </vt:lpstr>
      <vt:lpstr>Zasada równości szans kobiet i mężczyzn          </vt:lpstr>
      <vt:lpstr>Zasada równości szans kobiet i mężczyzn </vt:lpstr>
      <vt:lpstr>Zasada równości szans i niedyskryminacji, w tym dostępności dla osób z niepełnosprawnościami - logika</vt:lpstr>
      <vt:lpstr>Zasada równości szans i niedyskryminacji, w tym dostępności dla osób z niepełnosprawnościami</vt:lpstr>
      <vt:lpstr>Zasada równości szans i niedyskryminacji, w tym dostępności dla osób z niepełnosprawnościami </vt:lpstr>
      <vt:lpstr>Zasada równości szans i niedyskryminacji, w tym dostępności dla osób z niepełnosprawnościami  </vt:lpstr>
      <vt:lpstr>Zasada równości szans i niedyskryminacji, w tym dostępności dla osób z niepełnosprawnościami     </vt:lpstr>
      <vt:lpstr>Zasada równości szans i niedyskryminacji, w tym dostępności dla osób z niepełnosprawnościami   </vt:lpstr>
      <vt:lpstr>Zasada równości szans i niedyskryminacji, w tym dostępności dla osób z niepełnosprawnościami       </vt:lpstr>
      <vt:lpstr>Zasada równości szans i niedyskryminacji, w tym dostępności dla osób z  niepełnosprawnościami       </vt:lpstr>
      <vt:lpstr>Zasada równości szans i niedyskryminacji, w tym dostępności dla osób z niepełnosprawnościami         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Badanie ewaluacyjne dotyczące stosowania zasady równości szans kobiet i mężczyzn oraz zasady równości szans i niedyskryminacji, w tym dostępności dla osób z niepełnosprawnościami, w ramach polityki spójności 2014-2020 oraz oceny realizacji Rządowego Programu Dostępność Plus 2018-2025</dc:title>
  <dc:creator>Małgorzata Kolczyńska</dc:creator>
  <cp:lastModifiedBy>Marlena Stepien</cp:lastModifiedBy>
  <cp:revision>64</cp:revision>
  <dcterms:created xsi:type="dcterms:W3CDTF">2021-08-18T21:34:46Z</dcterms:created>
  <dcterms:modified xsi:type="dcterms:W3CDTF">2021-11-29T13:47:58Z</dcterms:modified>
</cp:coreProperties>
</file>