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  <p:sldMasterId id="2147483931" r:id="rId2"/>
    <p:sldMasterId id="2147483958" r:id="rId3"/>
  </p:sldMasterIdLst>
  <p:notesMasterIdLst>
    <p:notesMasterId r:id="rId15"/>
  </p:notesMasterIdLst>
  <p:handoutMasterIdLst>
    <p:handoutMasterId r:id="rId16"/>
  </p:handoutMasterIdLst>
  <p:sldIdLst>
    <p:sldId id="569" r:id="rId4"/>
    <p:sldId id="600" r:id="rId5"/>
    <p:sldId id="596" r:id="rId6"/>
    <p:sldId id="599" r:id="rId7"/>
    <p:sldId id="595" r:id="rId8"/>
    <p:sldId id="601" r:id="rId9"/>
    <p:sldId id="605" r:id="rId10"/>
    <p:sldId id="604" r:id="rId11"/>
    <p:sldId id="607" r:id="rId12"/>
    <p:sldId id="609" r:id="rId13"/>
    <p:sldId id="602" r:id="rId14"/>
  </p:sldIdLst>
  <p:sldSz cx="9906000" cy="6858000" type="A4"/>
  <p:notesSz cx="7099300" cy="102346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79425" indent="-222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60438" indent="-460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439863" indent="-682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920875" indent="-920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26">
          <p15:clr>
            <a:srgbClr val="A4A3A4"/>
          </p15:clr>
        </p15:guide>
        <p15:guide id="2" pos="6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ata Ciężka" initials="B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2FFF"/>
    <a:srgbClr val="9BBB59"/>
    <a:srgbClr val="FFE9A3"/>
    <a:srgbClr val="CEEAB0"/>
    <a:srgbClr val="FFF1C5"/>
    <a:srgbClr val="3300D6"/>
    <a:srgbClr val="FFCE33"/>
    <a:srgbClr val="001A32"/>
    <a:srgbClr val="011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78" autoAdjust="0"/>
    <p:restoredTop sz="93165" autoAdjust="0"/>
  </p:normalViewPr>
  <p:slideViewPr>
    <p:cSldViewPr>
      <p:cViewPr varScale="1">
        <p:scale>
          <a:sx n="63" d="100"/>
          <a:sy n="63" d="100"/>
        </p:scale>
        <p:origin x="564" y="60"/>
      </p:cViewPr>
      <p:guideLst>
        <p:guide orient="horz" pos="1026"/>
        <p:guide pos="6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06" y="-8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9721850"/>
            <a:ext cx="709771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5" tIns="49517" rIns="99035" bIns="49517" numCol="1" anchor="ctr" anchorCtr="0" compatLnSpc="1">
            <a:prstTxWarp prst="textNoShape">
              <a:avLst/>
            </a:prstTxWarp>
          </a:bodyPr>
          <a:lstStyle>
            <a:lvl1pPr algn="ctr" defTabSz="990469">
              <a:defRPr sz="1200">
                <a:cs typeface="+mn-cs"/>
              </a:defRPr>
            </a:lvl1pPr>
          </a:lstStyle>
          <a:p>
            <a:pPr>
              <a:defRPr/>
            </a:pPr>
            <a:fld id="{6690BE12-5F83-4AD5-90E7-0CD98B89B99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7" name="Prostokąt 9"/>
          <p:cNvSpPr/>
          <p:nvPr/>
        </p:nvSpPr>
        <p:spPr>
          <a:xfrm flipV="1">
            <a:off x="0" y="571500"/>
            <a:ext cx="7099300" cy="44450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34000">
                <a:srgbClr val="000099"/>
              </a:gs>
              <a:gs pos="81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1" name="Prostokąt 9"/>
          <p:cNvSpPr/>
          <p:nvPr/>
        </p:nvSpPr>
        <p:spPr>
          <a:xfrm flipV="1">
            <a:off x="0" y="9688513"/>
            <a:ext cx="7099300" cy="46037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34000">
                <a:srgbClr val="000099"/>
              </a:gs>
              <a:gs pos="81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8748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5" tIns="49517" rIns="99035" bIns="49517" numCol="1" anchor="t" anchorCtr="0" compatLnSpc="1">
            <a:prstTxWarp prst="textNoShape">
              <a:avLst/>
            </a:prstTxWarp>
          </a:bodyPr>
          <a:lstStyle>
            <a:lvl1pPr defTabSz="990469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5" tIns="49517" rIns="99035" bIns="49517" numCol="1" anchor="t" anchorCtr="0" compatLnSpc="1">
            <a:prstTxWarp prst="textNoShape">
              <a:avLst/>
            </a:prstTxWarp>
          </a:bodyPr>
          <a:lstStyle>
            <a:lvl1pPr algn="r" defTabSz="990469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75" y="768350"/>
            <a:ext cx="554355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59338"/>
            <a:ext cx="568007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5" tIns="49517" rIns="99035" bIns="495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5" tIns="49517" rIns="99035" bIns="49517" numCol="1" anchor="b" anchorCtr="0" compatLnSpc="1">
            <a:prstTxWarp prst="textNoShape">
              <a:avLst/>
            </a:prstTxWarp>
          </a:bodyPr>
          <a:lstStyle>
            <a:lvl1pPr defTabSz="990469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5" tIns="49517" rIns="99035" bIns="49517" numCol="1" anchor="b" anchorCtr="0" compatLnSpc="1">
            <a:prstTxWarp prst="textNoShape">
              <a:avLst/>
            </a:prstTxWarp>
          </a:bodyPr>
          <a:lstStyle>
            <a:lvl1pPr algn="r" defTabSz="990469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187DCA5-E2CF-4B5C-98D1-7A58D7C3159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48940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1pPr>
    <a:lvl2pPr marL="47942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2pPr>
    <a:lvl3pPr marL="96043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3pPr>
    <a:lvl4pPr marL="143986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4pPr>
    <a:lvl5pPr marL="192087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5pPr>
    <a:lvl6pPr marL="2401636" algn="l" defTabSz="9606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81964" algn="l" defTabSz="9606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62291" algn="l" defTabSz="9606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42618" algn="l" defTabSz="9606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B2C04-7666-4AE4-9DAA-7514C6851EFE}" type="datetimeFigureOut">
              <a:rPr lang="pl-PL"/>
              <a:pPr>
                <a:defRPr/>
              </a:pPr>
              <a:t>2019-09-13</a:t>
            </a:fld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94E80-29EB-47DB-B71F-33614ECF68F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495458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495458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456D5-70F0-402E-8535-C99DD45C7487}" type="datetimeFigureOut">
              <a:rPr lang="pl-PL"/>
              <a:pPr>
                <a:defRPr/>
              </a:pPr>
              <a:t>2019-09-13</a:t>
            </a:fld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F2BF2-EED3-4538-9960-F687927C622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1856656" y="116632"/>
            <a:ext cx="6840760" cy="93610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8000" y="1988841"/>
            <a:ext cx="8915400" cy="3961110"/>
          </a:xfrm>
        </p:spPr>
        <p:txBody>
          <a:bodyPr/>
          <a:lstStyle/>
          <a:p>
            <a:pPr lvl="0"/>
            <a:r>
              <a:rPr lang="pl-PL" noProof="0" smtClean="0"/>
              <a:t>Kliknij ikonę, aby dodać tabelę</a:t>
            </a:r>
            <a:endParaRPr lang="pl-PL" noProof="0"/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1856656" y="116632"/>
            <a:ext cx="6840760" cy="93610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1856656" y="116632"/>
            <a:ext cx="6840760" cy="93610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1856656" y="116632"/>
            <a:ext cx="6840760" cy="93610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1856656" y="116632"/>
            <a:ext cx="6840760" cy="93610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1856656" y="116632"/>
            <a:ext cx="6840760" cy="93610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1856656" y="116632"/>
            <a:ext cx="6840760" cy="93610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  <p:hf hd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1856656" y="116632"/>
            <a:ext cx="6840760" cy="93610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4210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224A9236-9EBB-49B7-98EE-C97246F307C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1856656" y="116632"/>
            <a:ext cx="6840760" cy="93610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  <p:hf hd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1856656" y="116632"/>
            <a:ext cx="6840760" cy="93610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  <p:hf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3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1856656" y="116632"/>
            <a:ext cx="6840760" cy="93610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  <p:hf hd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8000" y="1988841"/>
            <a:ext cx="8915400" cy="3961110"/>
          </a:xfrm>
        </p:spPr>
        <p:txBody>
          <a:bodyPr/>
          <a:lstStyle/>
          <a:p>
            <a:pPr lvl="0"/>
            <a:r>
              <a:rPr lang="pl-PL" noProof="0" smtClean="0"/>
              <a:t>Kliknij ikonę, aby dodać tabelę</a:t>
            </a:r>
            <a:endParaRPr lang="pl-PL" noProof="0"/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1856656" y="116632"/>
            <a:ext cx="6840760" cy="93610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  <p:hf hd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8000" y="1988841"/>
            <a:ext cx="8915400" cy="3961110"/>
          </a:xfrm>
        </p:spPr>
        <p:txBody>
          <a:bodyPr/>
          <a:lstStyle/>
          <a:p>
            <a:pPr lvl="0"/>
            <a:r>
              <a:rPr lang="pl-PL" noProof="0" smtClean="0"/>
              <a:t>Kliknij ikonę, aby dodać tabelę</a:t>
            </a:r>
            <a:endParaRPr lang="pl-PL" noProof="0"/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1856656" y="116632"/>
            <a:ext cx="6840760" cy="93610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  <p:hf hd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1856656" y="116632"/>
            <a:ext cx="6840760" cy="93610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  <p:hf hd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1856656" y="116632"/>
            <a:ext cx="6840760" cy="93610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  <p:hf hdr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1856656" y="116632"/>
            <a:ext cx="6840760" cy="93610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  <p:hf hdr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BCA9-D62E-4BA5-92AF-1EEC1BD0BB09}" type="datetimeFigureOut">
              <a:rPr lang="pl-PL" smtClean="0"/>
              <a:pPr/>
              <a:t>2019-09-13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3B32-762F-4CFD-8C77-D949030CD3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642098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BCA9-D62E-4BA5-92AF-1EEC1BD0BB09}" type="datetimeFigureOut">
              <a:rPr lang="pl-PL" smtClean="0"/>
              <a:pPr/>
              <a:t>2019-09-13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A9236-9EBB-49B7-98EE-C97246F307C8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91642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99300" y="6245225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39603-449D-4D39-B793-0BFFD4AAEBC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BCA9-D62E-4BA5-92AF-1EEC1BD0BB09}" type="datetimeFigureOut">
              <a:rPr lang="pl-PL" smtClean="0"/>
              <a:pPr/>
              <a:t>2019-09-13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39603-449D-4D39-B793-0BFFD4AAEBC7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775617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BCA9-D62E-4BA5-92AF-1EEC1BD0BB09}" type="datetimeFigureOut">
              <a:rPr lang="pl-PL" smtClean="0"/>
              <a:pPr/>
              <a:t>2019-09-13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3B32-762F-4CFD-8C77-D949030CD3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534165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BCA9-D62E-4BA5-92AF-1EEC1BD0BB09}" type="datetimeFigureOut">
              <a:rPr lang="pl-PL" smtClean="0"/>
              <a:pPr/>
              <a:t>2019-09-13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3B32-762F-4CFD-8C77-D949030CD3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363630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7EC808-B30D-4CD6-8640-F7FB2EC973AB}" type="datetimeFigureOut">
              <a:rPr lang="pl-PL" smtClean="0"/>
              <a:pPr>
                <a:defRPr/>
              </a:pPr>
              <a:t>2019-09-13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861576-B96B-48D0-A103-CC7EE15089E7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691763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FA9CCB-E6F5-45E0-BFE7-469B6967A51D}" type="datetimeFigureOut">
              <a:rPr lang="pl-PL" smtClean="0"/>
              <a:pPr>
                <a:defRPr/>
              </a:pPr>
              <a:t>2019-09-13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47D29-7AAD-4537-A9B8-4A871A626F6E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809734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6D80DD-8CCC-433C-A29E-CFD32DBDDC1A}" type="datetimeFigureOut">
              <a:rPr lang="pl-PL" smtClean="0"/>
              <a:pPr>
                <a:defRPr/>
              </a:pPr>
              <a:t>2019-09-13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1C1B9-1830-4D0B-B1DA-5E465932018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296880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C6DE08-267E-4CEF-856E-464AAD63630F}" type="datetimeFigureOut">
              <a:rPr lang="pl-PL" smtClean="0"/>
              <a:pPr>
                <a:defRPr/>
              </a:pPr>
              <a:t>2019-09-13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43C5D-5A97-467E-88F5-824DB9818049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557182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6B2C04-7666-4AE4-9DAA-7514C6851EFE}" type="datetimeFigureOut">
              <a:rPr lang="pl-PL" smtClean="0"/>
              <a:pPr>
                <a:defRPr/>
              </a:pPr>
              <a:t>2019-09-13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94E80-29EB-47DB-B71F-33614ECF68FD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933637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6456D5-70F0-402E-8535-C99DD45C7487}" type="datetimeFigureOut">
              <a:rPr lang="pl-PL" smtClean="0"/>
              <a:pPr>
                <a:defRPr/>
              </a:pPr>
              <a:t>2019-09-13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F2BF2-EED3-4538-9960-F687927C6224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347467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398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3629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3629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hf hdr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4312" y="1857364"/>
            <a:ext cx="8358246" cy="30099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015954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9986028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4312" y="1857364"/>
            <a:ext cx="8358246" cy="30099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978058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677824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4312" y="1857364"/>
            <a:ext cx="8358246" cy="30099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969040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678611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6921257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73553382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4312" y="1857364"/>
            <a:ext cx="8358246" cy="30099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262127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145736" y="1600201"/>
            <a:ext cx="2264965" cy="4525963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50838" y="1600201"/>
            <a:ext cx="6629797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3160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EC808-B30D-4CD6-8640-F7FB2EC973AB}" type="datetimeFigureOut">
              <a:rPr lang="pl-PL"/>
              <a:pPr>
                <a:defRPr/>
              </a:pPr>
              <a:t>2019-09-13</a:t>
            </a:fld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61576-B96B-48D0-A103-CC7EE15089E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A9CCB-E6F5-45E0-BFE7-469B6967A51D}" type="datetimeFigureOut">
              <a:rPr lang="pl-PL"/>
              <a:pPr>
                <a:defRPr/>
              </a:pPr>
              <a:t>2019-09-13</a:t>
            </a:fld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47D29-7AAD-4537-A9B8-4A871A626F6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D80DD-8CCC-433C-A29E-CFD32DBDDC1A}" type="datetimeFigureOut">
              <a:rPr lang="pl-PL"/>
              <a:pPr>
                <a:defRPr/>
              </a:pPr>
              <a:t>2019-09-13</a:t>
            </a:fld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1C1B9-1830-4D0B-B1DA-5E465932018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6DE08-267E-4CEF-856E-464AAD63630F}" type="datetimeFigureOut">
              <a:rPr lang="pl-PL"/>
              <a:pPr>
                <a:defRPr/>
              </a:pPr>
              <a:t>2019-09-13</a:t>
            </a:fld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43C5D-5A97-467E-88F5-824DB981804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9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pic>
        <p:nvPicPr>
          <p:cNvPr id="2" name="Picture 25" descr="C:\Documents and Settings\user\Pulpit\5bez napisu.jpg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1520825" y="6045200"/>
            <a:ext cx="6786563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12"/>
          <p:cNvSpPr>
            <a:spLocks noChangeArrowheads="1"/>
          </p:cNvSpPr>
          <p:nvPr/>
        </p:nvSpPr>
        <p:spPr bwMode="auto">
          <a:xfrm>
            <a:off x="0" y="142875"/>
            <a:ext cx="465138" cy="32067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0" tIns="0" rIns="0" bIns="0">
            <a:spAutoFit/>
          </a:bodyPr>
          <a:lstStyle/>
          <a:p>
            <a:pPr algn="ctr">
              <a:defRPr/>
            </a:pPr>
            <a:endParaRPr lang="pl-PL" sz="21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9" name="Prostokąt 13"/>
          <p:cNvSpPr>
            <a:spLocks noChangeArrowheads="1"/>
          </p:cNvSpPr>
          <p:nvPr/>
        </p:nvSpPr>
        <p:spPr bwMode="auto">
          <a:xfrm>
            <a:off x="387350" y="285750"/>
            <a:ext cx="773113" cy="32067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0" tIns="0" rIns="0" bIns="0">
            <a:spAutoFit/>
          </a:bodyPr>
          <a:lstStyle/>
          <a:p>
            <a:pPr algn="ctr">
              <a:defRPr/>
            </a:pPr>
            <a:endParaRPr lang="pl-PL" sz="21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" name="Prostokąt 12"/>
          <p:cNvSpPr>
            <a:spLocks noChangeArrowheads="1"/>
          </p:cNvSpPr>
          <p:nvPr/>
        </p:nvSpPr>
        <p:spPr bwMode="auto">
          <a:xfrm>
            <a:off x="0" y="142875"/>
            <a:ext cx="465138" cy="32067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0" tIns="0" rIns="0" bIns="0">
            <a:spAutoFit/>
          </a:bodyPr>
          <a:lstStyle/>
          <a:p>
            <a:pPr algn="ctr">
              <a:defRPr/>
            </a:pPr>
            <a:endParaRPr lang="pl-PL" sz="21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1" name="Prostokąt 13"/>
          <p:cNvSpPr>
            <a:spLocks noChangeArrowheads="1"/>
          </p:cNvSpPr>
          <p:nvPr/>
        </p:nvSpPr>
        <p:spPr bwMode="auto">
          <a:xfrm>
            <a:off x="387350" y="285750"/>
            <a:ext cx="773113" cy="32067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0" tIns="0" rIns="0" bIns="0">
            <a:spAutoFit/>
          </a:bodyPr>
          <a:lstStyle/>
          <a:p>
            <a:pPr algn="ctr">
              <a:defRPr/>
            </a:pPr>
            <a:endParaRPr lang="pl-PL" sz="21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" name="Prostokąt 12"/>
          <p:cNvSpPr>
            <a:spLocks noChangeArrowheads="1"/>
          </p:cNvSpPr>
          <p:nvPr/>
        </p:nvSpPr>
        <p:spPr bwMode="auto">
          <a:xfrm>
            <a:off x="0" y="142875"/>
            <a:ext cx="465138" cy="32067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0" tIns="0" rIns="0" bIns="0">
            <a:spAutoFit/>
          </a:bodyPr>
          <a:lstStyle/>
          <a:p>
            <a:pPr algn="ctr">
              <a:defRPr/>
            </a:pPr>
            <a:endParaRPr lang="pl-PL" sz="2100">
              <a:solidFill>
                <a:srgbClr val="FFFFFF"/>
              </a:solidFill>
            </a:endParaRPr>
          </a:p>
        </p:txBody>
      </p:sp>
      <p:sp>
        <p:nvSpPr>
          <p:cNvPr id="13" name="Prostokąt 13"/>
          <p:cNvSpPr>
            <a:spLocks noChangeArrowheads="1"/>
          </p:cNvSpPr>
          <p:nvPr/>
        </p:nvSpPr>
        <p:spPr bwMode="auto">
          <a:xfrm>
            <a:off x="387350" y="285750"/>
            <a:ext cx="773113" cy="32067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0" tIns="0" rIns="0" bIns="0">
            <a:spAutoFit/>
          </a:bodyPr>
          <a:lstStyle/>
          <a:p>
            <a:pPr algn="ctr">
              <a:defRPr/>
            </a:pPr>
            <a:endParaRPr lang="pl-PL" sz="2100">
              <a:solidFill>
                <a:srgbClr val="FFFFFF"/>
              </a:solidFill>
            </a:endParaRPr>
          </a:p>
        </p:txBody>
      </p:sp>
      <p:sp>
        <p:nvSpPr>
          <p:cNvPr id="15" name="Prostokąt 14"/>
          <p:cNvSpPr/>
          <p:nvPr userDrawn="1"/>
        </p:nvSpPr>
        <p:spPr bwMode="auto">
          <a:xfrm>
            <a:off x="0" y="142875"/>
            <a:ext cx="465138" cy="32067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0" tIns="0" rIns="0" bIns="0">
            <a:spAutoFit/>
          </a:bodyPr>
          <a:lstStyle/>
          <a:p>
            <a:pPr algn="ctr">
              <a:defRPr/>
            </a:pPr>
            <a:endParaRPr lang="pl-PL" sz="2100" dirty="0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16" name="Prostokąt 15"/>
          <p:cNvSpPr/>
          <p:nvPr userDrawn="1"/>
        </p:nvSpPr>
        <p:spPr bwMode="auto">
          <a:xfrm>
            <a:off x="387350" y="285750"/>
            <a:ext cx="773113" cy="32067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0" tIns="0" rIns="0" bIns="0">
            <a:spAutoFit/>
          </a:bodyPr>
          <a:lstStyle/>
          <a:p>
            <a:pPr algn="ctr">
              <a:defRPr/>
            </a:pPr>
            <a:endParaRPr lang="pl-PL" sz="2100" dirty="0">
              <a:solidFill>
                <a:schemeClr val="bg1"/>
              </a:solidFill>
              <a:latin typeface="Arial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  <p:sldLayoutId id="2147483861" r:id="rId12"/>
    <p:sldLayoutId id="2147483862" r:id="rId13"/>
    <p:sldLayoutId id="2147483863" r:id="rId14"/>
    <p:sldLayoutId id="2147483864" r:id="rId15"/>
    <p:sldLayoutId id="2147483865" r:id="rId16"/>
    <p:sldLayoutId id="2147483866" r:id="rId17"/>
    <p:sldLayoutId id="2147483867" r:id="rId18"/>
    <p:sldLayoutId id="2147483868" r:id="rId19"/>
    <p:sldLayoutId id="2147483869" r:id="rId20"/>
    <p:sldLayoutId id="2147483870" r:id="rId21"/>
    <p:sldLayoutId id="2147483871" r:id="rId22"/>
    <p:sldLayoutId id="2147483872" r:id="rId23"/>
    <p:sldLayoutId id="2147483873" r:id="rId24"/>
    <p:sldLayoutId id="2147483874" r:id="rId25"/>
    <p:sldLayoutId id="2147483875" r:id="rId26"/>
    <p:sldLayoutId id="2147483876" r:id="rId27"/>
  </p:sldLayoutIdLst>
  <p:transition>
    <p:random/>
  </p:transition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1D3AB-630B-4205-9559-99592EB16A49}" type="datetimeFigureOut">
              <a:rPr lang="pl-PL" smtClean="0"/>
              <a:pPr/>
              <a:t>2019-09-13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D457F-B1E7-4E83-B9F5-1F8142BB91F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 userDrawn="1"/>
        </p:nvSpPr>
        <p:spPr bwMode="auto">
          <a:xfrm>
            <a:off x="0" y="142875"/>
            <a:ext cx="465138" cy="32067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0" tIns="0" rIns="0" bIns="0">
            <a:spAutoFit/>
          </a:bodyPr>
          <a:lstStyle/>
          <a:p>
            <a:pPr algn="ctr">
              <a:defRPr/>
            </a:pPr>
            <a:endParaRPr lang="pl-PL" sz="2100" dirty="0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8" name="Prostokąt 7"/>
          <p:cNvSpPr/>
          <p:nvPr userDrawn="1"/>
        </p:nvSpPr>
        <p:spPr bwMode="auto">
          <a:xfrm>
            <a:off x="387350" y="285750"/>
            <a:ext cx="773113" cy="32067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0" tIns="0" rIns="0" bIns="0">
            <a:spAutoFit/>
          </a:bodyPr>
          <a:lstStyle/>
          <a:p>
            <a:pPr algn="ctr">
              <a:defRPr/>
            </a:pPr>
            <a:endParaRPr lang="pl-PL" sz="2100" dirty="0">
              <a:solidFill>
                <a:schemeClr val="bg1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979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</p:sldLayoutIdLst>
  <p:transition>
    <p:random/>
  </p:transition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 userDrawn="1"/>
        </p:nvSpPr>
        <p:spPr bwMode="auto">
          <a:xfrm rot="5400000">
            <a:off x="4667250" y="-4667250"/>
            <a:ext cx="571500" cy="9906000"/>
          </a:xfrm>
          <a:prstGeom prst="rect">
            <a:avLst/>
          </a:prstGeom>
          <a:solidFill>
            <a:srgbClr val="7529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pl-PL" altLang="pl-PL" smtClean="0">
              <a:solidFill>
                <a:srgbClr val="000000"/>
              </a:solidFill>
            </a:endParaRPr>
          </a:p>
        </p:txBody>
      </p:sp>
      <p:sp>
        <p:nvSpPr>
          <p:cNvPr id="1027" name="Rectangle 14"/>
          <p:cNvSpPr>
            <a:spLocks noChangeArrowheads="1"/>
          </p:cNvSpPr>
          <p:nvPr userDrawn="1"/>
        </p:nvSpPr>
        <p:spPr bwMode="auto">
          <a:xfrm rot="5400000">
            <a:off x="2809875" y="-2095500"/>
            <a:ext cx="4286250" cy="9906000"/>
          </a:xfrm>
          <a:prstGeom prst="rect">
            <a:avLst/>
          </a:prstGeom>
          <a:solidFill>
            <a:srgbClr val="D482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pl-PL" altLang="pl-PL" smtClean="0">
              <a:solidFill>
                <a:srgbClr val="000000"/>
              </a:solidFill>
            </a:endParaRPr>
          </a:p>
        </p:txBody>
      </p:sp>
      <p:grpSp>
        <p:nvGrpSpPr>
          <p:cNvPr id="1028" name="Grupa 1"/>
          <p:cNvGrpSpPr>
            <a:grpSpLocks/>
          </p:cNvGrpSpPr>
          <p:nvPr userDrawn="1"/>
        </p:nvGrpSpPr>
        <p:grpSpPr bwMode="auto">
          <a:xfrm>
            <a:off x="309563" y="5295900"/>
            <a:ext cx="7689189" cy="1277938"/>
            <a:chOff x="285750" y="5295900"/>
            <a:chExt cx="7098457" cy="1277938"/>
          </a:xfrm>
        </p:grpSpPr>
        <p:sp>
          <p:nvSpPr>
            <p:cNvPr id="1029" name="Text Box 10"/>
            <p:cNvSpPr txBox="1">
              <a:spLocks noChangeArrowheads="1"/>
            </p:cNvSpPr>
            <p:nvPr userDrawn="1"/>
          </p:nvSpPr>
          <p:spPr bwMode="auto">
            <a:xfrm>
              <a:off x="1259632" y="5519370"/>
              <a:ext cx="6124575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/>
              <a:r>
                <a:rPr lang="pl-PL" altLang="pl-PL" sz="1200" b="1" smtClean="0">
                  <a:solidFill>
                    <a:srgbClr val="752945"/>
                  </a:solidFill>
                </a:rPr>
                <a:t>POLSKIE TOWARZYSTWO EWALUACYJNE</a:t>
              </a:r>
            </a:p>
            <a:p>
              <a:pPr algn="r"/>
              <a:r>
                <a:rPr lang="pl-PL" altLang="pl-PL" sz="1200" smtClean="0">
                  <a:solidFill>
                    <a:srgbClr val="752945"/>
                  </a:solidFill>
                </a:rPr>
                <a:t>ul. Marszałkowska 115</a:t>
              </a:r>
            </a:p>
            <a:p>
              <a:pPr algn="r"/>
              <a:r>
                <a:rPr lang="pl-PL" altLang="pl-PL" sz="1200" smtClean="0">
                  <a:solidFill>
                    <a:srgbClr val="752945"/>
                  </a:solidFill>
                </a:rPr>
                <a:t>00-102 Warszawa</a:t>
              </a:r>
            </a:p>
            <a:p>
              <a:pPr algn="r"/>
              <a:r>
                <a:rPr lang="pl-PL" altLang="pl-PL" sz="1200" b="1" smtClean="0">
                  <a:solidFill>
                    <a:srgbClr val="752945"/>
                  </a:solidFill>
                </a:rPr>
                <a:t> </a:t>
              </a:r>
              <a:r>
                <a:rPr lang="pl-PL" altLang="pl-PL" sz="1200" smtClean="0">
                  <a:solidFill>
                    <a:srgbClr val="752945"/>
                  </a:solidFill>
                </a:rPr>
                <a:t>www.pte.org.pl</a:t>
              </a:r>
            </a:p>
          </p:txBody>
        </p:sp>
        <p:pic>
          <p:nvPicPr>
            <p:cNvPr id="1030" name="Picture 10" descr="C:\Users\kuba\Desktop\Logo PTE low res.png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750" y="5295900"/>
              <a:ext cx="3000375" cy="1277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1832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</p:sldLayoutIdLst>
  <p:txStyles>
    <p:titleStyle>
      <a:lvl1pPr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lnSpc>
          <a:spcPct val="130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lnSpc>
          <a:spcPct val="130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lnSpc>
          <a:spcPct val="130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lnSpc>
          <a:spcPct val="130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9pPr>
    </p:titleStyle>
    <p:bodyStyle>
      <a:lvl1pPr marL="609600" indent="-609600" algn="l" rtl="0" eaLnBrk="0" fontAlgn="base" hangingPunct="0">
        <a:spcBef>
          <a:spcPct val="20000"/>
        </a:spcBef>
        <a:spcAft>
          <a:spcPct val="0"/>
        </a:spcAft>
        <a:defRPr sz="3200">
          <a:solidFill>
            <a:srgbClr val="4D4D4D"/>
          </a:solidFill>
          <a:latin typeface="+mn-lt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4D4D4D"/>
          </a:solidFill>
          <a:latin typeface="+mn-lt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D4D4D"/>
          </a:solidFill>
          <a:latin typeface="+mn-lt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D4D4D"/>
          </a:solidFill>
          <a:latin typeface="+mn-lt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5pPr>
      <a:lvl6pPr marL="26670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6pPr>
      <a:lvl7pPr marL="31242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7pPr>
      <a:lvl8pPr marL="35814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8pPr>
      <a:lvl9pPr marL="40386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1412776"/>
            <a:ext cx="9906000" cy="35283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pl-PL" altLang="pl-PL" sz="4800" dirty="0">
                <a:solidFill>
                  <a:srgbClr val="752945"/>
                </a:solidFill>
                <a:latin typeface="Calibri" panose="020F0502020204030204" pitchFamily="34" charset="0"/>
              </a:rPr>
              <a:t>  </a:t>
            </a:r>
            <a:r>
              <a:rPr lang="pl-PL" altLang="pl-PL" sz="4000" dirty="0" smtClean="0">
                <a:latin typeface="Calibri" panose="020F0502020204030204" pitchFamily="34" charset="0"/>
              </a:rPr>
              <a:t>Stosowanie zasady dostępności w ewaluacji</a:t>
            </a:r>
            <a:br>
              <a:rPr lang="pl-PL" altLang="pl-PL" sz="4000" dirty="0" smtClean="0">
                <a:latin typeface="Calibri" panose="020F0502020204030204" pitchFamily="34" charset="0"/>
              </a:rPr>
            </a:br>
            <a:r>
              <a:rPr lang="pl-PL" altLang="pl-PL" sz="4000" dirty="0" smtClean="0">
                <a:solidFill>
                  <a:srgbClr val="752945"/>
                </a:solidFill>
                <a:latin typeface="Calibri" panose="020F0502020204030204" pitchFamily="34" charset="0"/>
              </a:rPr>
              <a:t>Warsztat dla ZSE</a:t>
            </a:r>
            <a:br>
              <a:rPr lang="pl-PL" altLang="pl-PL" sz="4000" dirty="0" smtClean="0">
                <a:solidFill>
                  <a:srgbClr val="752945"/>
                </a:solidFill>
                <a:latin typeface="Calibri" panose="020F0502020204030204" pitchFamily="34" charset="0"/>
              </a:rPr>
            </a:br>
            <a:r>
              <a:rPr lang="pl-PL" altLang="pl-PL" sz="2800" dirty="0" smtClean="0">
                <a:solidFill>
                  <a:srgbClr val="752945"/>
                </a:solidFill>
                <a:latin typeface="Calibri" panose="020F0502020204030204" pitchFamily="34" charset="0"/>
              </a:rPr>
              <a:t>Gdańsk, 27.09.2019</a:t>
            </a:r>
            <a:r>
              <a:rPr lang="pl-PL" altLang="pl-PL" sz="6000" dirty="0" smtClean="0">
                <a:solidFill>
                  <a:srgbClr val="752945"/>
                </a:solidFill>
                <a:latin typeface="Calibri" panose="020F0502020204030204" pitchFamily="34" charset="0"/>
              </a:rPr>
              <a:t/>
            </a:r>
            <a:br>
              <a:rPr lang="pl-PL" altLang="pl-PL" sz="6000" dirty="0" smtClean="0">
                <a:solidFill>
                  <a:srgbClr val="752945"/>
                </a:solidFill>
                <a:latin typeface="Calibri" panose="020F0502020204030204" pitchFamily="34" charset="0"/>
              </a:rPr>
            </a:br>
            <a:r>
              <a:rPr lang="pl-PL" altLang="pl-PL" sz="2400" b="0" dirty="0" smtClean="0">
                <a:solidFill>
                  <a:srgbClr val="752945"/>
                </a:solidFill>
                <a:latin typeface="Calibri" panose="020F0502020204030204" pitchFamily="34" charset="0"/>
              </a:rPr>
              <a:t>Monika Bartosiewicz-Niziołek, Beata Ciężka, Piotr Kowalski</a:t>
            </a:r>
            <a:r>
              <a:rPr lang="pl-PL" altLang="pl-PL" sz="3200" b="0" dirty="0" smtClean="0">
                <a:solidFill>
                  <a:srgbClr val="752945"/>
                </a:solidFill>
                <a:latin typeface="Calibri" panose="020F0502020204030204" pitchFamily="34" charset="0"/>
              </a:rPr>
              <a:t/>
            </a:r>
            <a:br>
              <a:rPr lang="pl-PL" altLang="pl-PL" sz="3200" b="0" dirty="0" smtClean="0">
                <a:solidFill>
                  <a:srgbClr val="752945"/>
                </a:solidFill>
                <a:latin typeface="Calibri" panose="020F0502020204030204" pitchFamily="34" charset="0"/>
              </a:rPr>
            </a:br>
            <a:r>
              <a:rPr lang="pl-PL" altLang="pl-PL" sz="3200" dirty="0">
                <a:solidFill>
                  <a:srgbClr val="752945"/>
                </a:solidFill>
                <a:latin typeface="Calibri" panose="020F0502020204030204" pitchFamily="34" charset="0"/>
              </a:rPr>
              <a:t/>
            </a:r>
            <a:br>
              <a:rPr lang="pl-PL" altLang="pl-PL" sz="3200" dirty="0">
                <a:solidFill>
                  <a:srgbClr val="752945"/>
                </a:solidFill>
                <a:latin typeface="Calibri" panose="020F0502020204030204" pitchFamily="34" charset="0"/>
              </a:rPr>
            </a:br>
            <a:r>
              <a:rPr lang="pl-PL" altLang="pl-PL" sz="3200" b="0" dirty="0" smtClean="0">
                <a:solidFill>
                  <a:srgbClr val="752945"/>
                </a:solidFill>
                <a:latin typeface="Calibri" panose="020F0502020204030204" pitchFamily="34" charset="0"/>
              </a:rPr>
              <a:t/>
            </a:r>
            <a:br>
              <a:rPr lang="pl-PL" altLang="pl-PL" sz="3200" b="0" dirty="0" smtClean="0">
                <a:solidFill>
                  <a:srgbClr val="752945"/>
                </a:solidFill>
                <a:latin typeface="Calibri" panose="020F0502020204030204" pitchFamily="34" charset="0"/>
              </a:rPr>
            </a:br>
            <a:r>
              <a:rPr lang="pl-PL" altLang="pl-PL" sz="6000" dirty="0">
                <a:solidFill>
                  <a:srgbClr val="752945"/>
                </a:solidFill>
                <a:latin typeface="Calibri" panose="020F0502020204030204" pitchFamily="34" charset="0"/>
              </a:rPr>
              <a:t/>
            </a:r>
            <a:br>
              <a:rPr lang="pl-PL" altLang="pl-PL" sz="6000" dirty="0">
                <a:solidFill>
                  <a:srgbClr val="752945"/>
                </a:solidFill>
                <a:latin typeface="Calibri" panose="020F0502020204030204" pitchFamily="34" charset="0"/>
              </a:rPr>
            </a:br>
            <a:endParaRPr lang="pl-PL" altLang="pl-PL" dirty="0">
              <a:solidFill>
                <a:srgbClr val="752945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81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b="1" dirty="0">
                <a:solidFill>
                  <a:schemeClr val="accent1"/>
                </a:solidFill>
              </a:rPr>
              <a:t>Praktyczne </a:t>
            </a:r>
            <a:r>
              <a:rPr lang="pl-PL" sz="4000" b="1" dirty="0" smtClean="0">
                <a:solidFill>
                  <a:schemeClr val="accent1"/>
                </a:solidFill>
              </a:rPr>
              <a:t>wskazówki – dostosowanie ewaluacji ze względu na wiek osób badanych</a:t>
            </a:r>
            <a:endParaRPr lang="pl-PL" sz="4000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0472" y="1556792"/>
            <a:ext cx="9505056" cy="50405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200" b="1" dirty="0" smtClean="0">
                <a:solidFill>
                  <a:srgbClr val="00B050"/>
                </a:solidFill>
              </a:rPr>
              <a:t>Osoby starsze: </a:t>
            </a:r>
            <a:endParaRPr lang="pl-PL" sz="2200" b="1" dirty="0">
              <a:solidFill>
                <a:srgbClr val="00B050"/>
              </a:solidFill>
            </a:endParaRPr>
          </a:p>
          <a:p>
            <a:r>
              <a:rPr lang="pl-PL" sz="2200" dirty="0" smtClean="0"/>
              <a:t>Rekompensowanie </a:t>
            </a:r>
            <a:r>
              <a:rPr lang="pl-PL" sz="2200" b="1" dirty="0" smtClean="0"/>
              <a:t>mniejszej sprawności sensorycznej </a:t>
            </a:r>
            <a:r>
              <a:rPr lang="pl-PL" sz="2200" dirty="0" smtClean="0"/>
              <a:t>(</a:t>
            </a:r>
            <a:r>
              <a:rPr lang="pl-PL" sz="2200" dirty="0"/>
              <a:t>większa czcionka, zwiększona </a:t>
            </a:r>
            <a:r>
              <a:rPr lang="pl-PL" sz="2200" dirty="0" smtClean="0"/>
              <a:t>głośność) i </a:t>
            </a:r>
            <a:r>
              <a:rPr lang="pl-PL" sz="2200" b="1" dirty="0" smtClean="0"/>
              <a:t>ruchowej </a:t>
            </a:r>
            <a:r>
              <a:rPr lang="pl-PL" sz="2200" dirty="0" smtClean="0"/>
              <a:t>(dojazd, winda, oznakowanie),</a:t>
            </a:r>
          </a:p>
          <a:p>
            <a:r>
              <a:rPr lang="pl-PL" sz="2200" dirty="0" smtClean="0"/>
              <a:t>Możliwe trudności</a:t>
            </a:r>
            <a:r>
              <a:rPr lang="pl-PL" sz="2200" b="1" dirty="0" smtClean="0"/>
              <a:t> poznawcze </a:t>
            </a:r>
            <a:r>
              <a:rPr lang="pl-PL" sz="2200" dirty="0" smtClean="0"/>
              <a:t>np. problemy </a:t>
            </a:r>
            <a:r>
              <a:rPr lang="pl-PL" sz="2200" dirty="0"/>
              <a:t>z koncentracją i </a:t>
            </a:r>
            <a:r>
              <a:rPr lang="pl-PL" sz="2200" dirty="0" smtClean="0"/>
              <a:t>pamięcią (wolniejsze </a:t>
            </a:r>
            <a:r>
              <a:rPr lang="pl-PL" sz="2200" dirty="0"/>
              <a:t>tempo</a:t>
            </a:r>
            <a:r>
              <a:rPr lang="pl-PL" sz="2200" dirty="0" smtClean="0"/>
              <a:t>, powtarzanie instrukcji, sprawdzanie że są one rozumiane),</a:t>
            </a:r>
          </a:p>
          <a:p>
            <a:r>
              <a:rPr lang="pl-PL" sz="2200" dirty="0" smtClean="0"/>
              <a:t>Możliwe trudności z powracaniem do </a:t>
            </a:r>
            <a:r>
              <a:rPr lang="pl-PL" sz="2200" b="1" dirty="0" smtClean="0"/>
              <a:t>równowagi </a:t>
            </a:r>
            <a:r>
              <a:rPr lang="pl-PL" sz="2200" dirty="0" smtClean="0"/>
              <a:t>emocjonalnej, doświadczanie strat w różnych sferach (unikanie tematów drażliwych),</a:t>
            </a:r>
          </a:p>
          <a:p>
            <a:r>
              <a:rPr lang="pl-PL" sz="2200" dirty="0" smtClean="0"/>
              <a:t>Uwzględnienie ryzyka </a:t>
            </a:r>
            <a:r>
              <a:rPr lang="pl-PL" sz="2200" b="1" dirty="0" smtClean="0"/>
              <a:t>wykluczenia cyfrowego</a:t>
            </a:r>
            <a:r>
              <a:rPr lang="pl-PL" sz="2200" dirty="0" smtClean="0"/>
              <a:t>, </a:t>
            </a:r>
            <a:r>
              <a:rPr lang="pl-PL" sz="2200" b="1" dirty="0" smtClean="0"/>
              <a:t>izolacji społecznej</a:t>
            </a:r>
            <a:r>
              <a:rPr lang="pl-PL" sz="2200" dirty="0" smtClean="0"/>
              <a:t>,</a:t>
            </a:r>
          </a:p>
          <a:p>
            <a:r>
              <a:rPr lang="pl-PL" sz="2200" dirty="0" smtClean="0"/>
              <a:t>Unikanie </a:t>
            </a:r>
            <a:r>
              <a:rPr lang="pl-PL" sz="2200" b="1" dirty="0" smtClean="0"/>
              <a:t>wyrażeń slangowych </a:t>
            </a:r>
            <a:r>
              <a:rPr lang="pl-PL" sz="2200" dirty="0" smtClean="0"/>
              <a:t>np. anglicyzmów, terminologii IT.</a:t>
            </a:r>
          </a:p>
          <a:p>
            <a:pPr marL="0" indent="0">
              <a:buNone/>
            </a:pPr>
            <a:r>
              <a:rPr lang="pl-PL" sz="2200" b="1" dirty="0" smtClean="0">
                <a:solidFill>
                  <a:srgbClr val="00B050"/>
                </a:solidFill>
              </a:rPr>
              <a:t>Osoby młodsze: </a:t>
            </a:r>
          </a:p>
          <a:p>
            <a:r>
              <a:rPr lang="pl-PL" sz="2200" b="1" dirty="0"/>
              <a:t>Zgoda rodziców/ </a:t>
            </a:r>
            <a:r>
              <a:rPr lang="pl-PL" sz="2200" b="1" dirty="0" smtClean="0"/>
              <a:t>opiekunów </a:t>
            </a:r>
            <a:r>
              <a:rPr lang="pl-PL" sz="2200" dirty="0" smtClean="0"/>
              <a:t>na udział w badaniach,</a:t>
            </a:r>
          </a:p>
          <a:p>
            <a:r>
              <a:rPr lang="pl-PL" sz="2200" b="1" dirty="0" smtClean="0"/>
              <a:t>Mniej liczne grupy</a:t>
            </a:r>
            <a:r>
              <a:rPr lang="pl-PL" sz="2200" dirty="0" smtClean="0"/>
              <a:t>, oddzielne dla danej płci w wieku dojrzewania np. w FGI,</a:t>
            </a:r>
          </a:p>
          <a:p>
            <a:r>
              <a:rPr lang="pl-PL" sz="2200" dirty="0" smtClean="0"/>
              <a:t>Ostrożne stosowanie </a:t>
            </a:r>
            <a:r>
              <a:rPr lang="pl-PL" sz="2200" b="1" dirty="0" smtClean="0"/>
              <a:t>metod ilościowych.</a:t>
            </a:r>
            <a:endParaRPr lang="pl-PL" sz="22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A9236-9EBB-49B7-98EE-C97246F307C8}" type="slidenum">
              <a:rPr lang="pl-PL" smtClean="0"/>
              <a:pPr>
                <a:defRPr/>
              </a:pPr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317005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2204864"/>
            <a:ext cx="9906000" cy="273630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pl-PL" altLang="pl-PL" sz="6000" dirty="0">
                <a:solidFill>
                  <a:srgbClr val="752945"/>
                </a:solidFill>
                <a:latin typeface="Calibri" panose="020F0502020204030204" pitchFamily="34" charset="0"/>
              </a:rPr>
              <a:t>  </a:t>
            </a:r>
            <a:r>
              <a:rPr lang="pl-PL" sz="6000" dirty="0">
                <a:latin typeface="Arial" panose="020B0604020202020204" pitchFamily="34" charset="0"/>
                <a:cs typeface="Arial" panose="020B0604020202020204" pitchFamily="34" charset="0"/>
              </a:rPr>
              <a:t>Dziękujemy za uwagę</a:t>
            </a:r>
            <a:r>
              <a:rPr lang="pl-PL" altLang="pl-PL" sz="6000" b="0" dirty="0" smtClean="0">
                <a:solidFill>
                  <a:srgbClr val="752945"/>
                </a:solidFill>
                <a:latin typeface="Calibri" panose="020F0502020204030204" pitchFamily="34" charset="0"/>
              </a:rPr>
              <a:t/>
            </a:r>
            <a:br>
              <a:rPr lang="pl-PL" altLang="pl-PL" sz="6000" b="0" dirty="0" smtClean="0">
                <a:solidFill>
                  <a:srgbClr val="752945"/>
                </a:solidFill>
                <a:latin typeface="Calibri" panose="020F0502020204030204" pitchFamily="34" charset="0"/>
              </a:rPr>
            </a:br>
            <a:r>
              <a:rPr lang="pl-PL" altLang="pl-PL" sz="6000" dirty="0">
                <a:solidFill>
                  <a:srgbClr val="752945"/>
                </a:solidFill>
                <a:latin typeface="Calibri" panose="020F0502020204030204" pitchFamily="34" charset="0"/>
              </a:rPr>
              <a:t/>
            </a:r>
            <a:br>
              <a:rPr lang="pl-PL" altLang="pl-PL" sz="6000" dirty="0">
                <a:solidFill>
                  <a:srgbClr val="752945"/>
                </a:solidFill>
                <a:latin typeface="Calibri" panose="020F0502020204030204" pitchFamily="34" charset="0"/>
              </a:rPr>
            </a:br>
            <a:endParaRPr lang="pl-PL" altLang="pl-PL" sz="6000" dirty="0">
              <a:solidFill>
                <a:srgbClr val="752945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76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6456" y="274638"/>
            <a:ext cx="9792394" cy="1143000"/>
          </a:xfrm>
        </p:spPr>
        <p:txBody>
          <a:bodyPr>
            <a:noAutofit/>
          </a:bodyPr>
          <a:lstStyle/>
          <a:p>
            <a:r>
              <a:rPr lang="pl-PL" altLang="pl-PL" sz="4000" b="1" dirty="0">
                <a:solidFill>
                  <a:schemeClr val="accent1"/>
                </a:solidFill>
              </a:rPr>
              <a:t>Postanowienia ogólne Standardów Ewaluacji</a:t>
            </a:r>
            <a:endParaRPr lang="pl-PL" sz="4000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456" y="1772816"/>
            <a:ext cx="9792394" cy="4353348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pl-PL" altLang="pl-PL" dirty="0"/>
              <a:t>„W badaniu ewaluacyjnym powinno się zapewnić </a:t>
            </a:r>
            <a:r>
              <a:rPr lang="pl-PL" altLang="pl-PL" b="1" dirty="0"/>
              <a:t>równość wszystkich podmiotów oraz poszanowanie różnic</a:t>
            </a:r>
            <a:r>
              <a:rPr lang="pl-PL" altLang="pl-PL" dirty="0"/>
              <a:t>, takich jak różnice </a:t>
            </a:r>
            <a:r>
              <a:rPr lang="pl-PL" altLang="pl-PL" b="1" dirty="0"/>
              <a:t>kulturowe, etniczne, światopoglądowe, religijne, polityczne, rasowe,  niepełnosprawność, wiek, płeć, orientacja seksualna”</a:t>
            </a:r>
            <a:r>
              <a:rPr lang="pl-PL" altLang="pl-PL" dirty="0"/>
              <a:t>.</a:t>
            </a:r>
          </a:p>
          <a:p>
            <a:pPr>
              <a:spcBef>
                <a:spcPct val="50000"/>
              </a:spcBef>
            </a:pPr>
            <a:r>
              <a:rPr lang="pl-PL" altLang="pl-PL" dirty="0"/>
              <a:t>Inne różnice – wykształcenie, status społeczno-ekonomiczny, pochodzenie, miejsce zamieszkania itp.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A9236-9EBB-49B7-98EE-C97246F307C8}" type="slidenum">
              <a:rPr lang="pl-PL" smtClean="0"/>
              <a:pPr>
                <a:defRPr/>
              </a:pPr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558180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>
                <a:solidFill>
                  <a:schemeClr val="accent1"/>
                </a:solidFill>
              </a:rPr>
              <a:t>Obszary ewaluacji a dostępność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16496" y="1988840"/>
            <a:ext cx="9217024" cy="4137324"/>
          </a:xfrm>
        </p:spPr>
        <p:txBody>
          <a:bodyPr>
            <a:normAutofit/>
          </a:bodyPr>
          <a:lstStyle/>
          <a:p>
            <a:pPr lvl="0"/>
            <a:r>
              <a:rPr lang="pl-PL" dirty="0" smtClean="0"/>
              <a:t>Tematyka </a:t>
            </a:r>
            <a:r>
              <a:rPr lang="pl-PL" dirty="0"/>
              <a:t>badań </a:t>
            </a:r>
            <a:r>
              <a:rPr lang="pl-PL" dirty="0" smtClean="0"/>
              <a:t>- </a:t>
            </a:r>
            <a:r>
              <a:rPr lang="pl-PL" b="1" dirty="0" smtClean="0"/>
              <a:t>zakres przedmiotowy</a:t>
            </a:r>
            <a:endParaRPr lang="pl-PL" b="1" dirty="0"/>
          </a:p>
          <a:p>
            <a:pPr lvl="0"/>
            <a:r>
              <a:rPr lang="pl-PL" dirty="0"/>
              <a:t>Podmioty uczestniczące w badaniu </a:t>
            </a:r>
            <a:r>
              <a:rPr lang="pl-PL" dirty="0" smtClean="0"/>
              <a:t>- </a:t>
            </a:r>
            <a:r>
              <a:rPr lang="pl-PL" b="1" dirty="0" smtClean="0"/>
              <a:t>zakres podmiotowy</a:t>
            </a:r>
            <a:endParaRPr lang="pl-PL" b="1" dirty="0"/>
          </a:p>
          <a:p>
            <a:pPr lvl="0"/>
            <a:r>
              <a:rPr lang="pl-PL" b="1" dirty="0"/>
              <a:t>Organizacja procesu </a:t>
            </a:r>
            <a:r>
              <a:rPr lang="pl-PL" b="1" dirty="0" smtClean="0"/>
              <a:t>ewaluacji </a:t>
            </a:r>
            <a:r>
              <a:rPr lang="pl-PL" dirty="0" smtClean="0"/>
              <a:t>- na wszystkich etapach tj. zamawiania, projektowania i planowania ewaluacji, realizacji badania, rozpowszechniania </a:t>
            </a:r>
            <a:r>
              <a:rPr lang="pl-PL" dirty="0"/>
              <a:t>i </a:t>
            </a:r>
            <a:r>
              <a:rPr lang="pl-PL" dirty="0" smtClean="0"/>
              <a:t>wykorzystania </a:t>
            </a:r>
            <a:r>
              <a:rPr lang="pl-PL" dirty="0"/>
              <a:t>wyników </a:t>
            </a:r>
            <a:r>
              <a:rPr lang="pl-PL" dirty="0" smtClean="0"/>
              <a:t>(produkty ewaluacji)</a:t>
            </a: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A9236-9EBB-49B7-98EE-C97246F307C8}" type="slidenum">
              <a:rPr lang="pl-PL" smtClean="0"/>
              <a:pPr>
                <a:defRPr/>
              </a:pPr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7375170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2133" y="116632"/>
            <a:ext cx="9433048" cy="1143000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chemeClr val="accent1"/>
                </a:solidFill>
              </a:rPr>
              <a:t>Z</a:t>
            </a:r>
            <a:r>
              <a:rPr lang="pl-PL" sz="4000" b="1" dirty="0" smtClean="0">
                <a:solidFill>
                  <a:schemeClr val="accent1"/>
                </a:solidFill>
              </a:rPr>
              <a:t>asady </a:t>
            </a:r>
            <a:r>
              <a:rPr lang="pl-PL" sz="4000" b="1" dirty="0">
                <a:solidFill>
                  <a:schemeClr val="accent1"/>
                </a:solidFill>
              </a:rPr>
              <a:t>dostępności w </a:t>
            </a:r>
            <a:r>
              <a:rPr lang="pl-PL" sz="4000" b="1" dirty="0" smtClean="0">
                <a:solidFill>
                  <a:schemeClr val="accent1"/>
                </a:solidFill>
              </a:rPr>
              <a:t>ewaluacji na etapie wyłonienia wykonawcy</a:t>
            </a:r>
            <a:endParaRPr lang="pl-PL" sz="4000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8464" y="1628775"/>
            <a:ext cx="9720386" cy="5092700"/>
          </a:xfrm>
        </p:spPr>
        <p:txBody>
          <a:bodyPr>
            <a:normAutofit fontScale="70000" lnSpcReduction="20000"/>
          </a:bodyPr>
          <a:lstStyle/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/>
              <a:t>Dostępność </a:t>
            </a:r>
            <a:r>
              <a:rPr lang="pl-PL" b="1" dirty="0"/>
              <a:t>różnorodnych form komunikacji </a:t>
            </a:r>
            <a:r>
              <a:rPr lang="pl-PL" dirty="0"/>
              <a:t>w procesie wyboru wykonawcy 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/>
              <a:t>Zawarcie </a:t>
            </a:r>
            <a:r>
              <a:rPr lang="pl-PL" b="1" dirty="0"/>
              <a:t>adekwatnych klauzul społecznych </a:t>
            </a:r>
            <a:r>
              <a:rPr lang="pl-PL" dirty="0"/>
              <a:t>w procesie wyboru wykonawcy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/>
              <a:t>Zastosowanie </a:t>
            </a:r>
            <a:r>
              <a:rPr lang="pl-PL" b="1" dirty="0"/>
              <a:t>dodatkowego kryterium </a:t>
            </a:r>
            <a:r>
              <a:rPr lang="pl-PL" b="1" dirty="0" smtClean="0"/>
              <a:t>wyboru </a:t>
            </a:r>
            <a:r>
              <a:rPr lang="pl-PL" b="1" dirty="0"/>
              <a:t>wykonawcy </a:t>
            </a:r>
            <a:r>
              <a:rPr lang="pl-PL" dirty="0"/>
              <a:t>– w </a:t>
            </a:r>
            <a:r>
              <a:rPr lang="pl-PL" dirty="0" smtClean="0"/>
              <a:t>uzasadnionych przypadkach </a:t>
            </a:r>
            <a:r>
              <a:rPr lang="pl-PL" dirty="0" smtClean="0"/>
              <a:t>(celem </a:t>
            </a:r>
            <a:r>
              <a:rPr lang="pl-PL" dirty="0"/>
              <a:t>lub obszarem </a:t>
            </a:r>
            <a:r>
              <a:rPr lang="pl-PL" dirty="0" smtClean="0"/>
              <a:t>badania) vs powszechnie (?) </a:t>
            </a:r>
            <a:r>
              <a:rPr lang="pl-PL" dirty="0" smtClean="0"/>
              <a:t>np. w postaci deklaracji, </a:t>
            </a:r>
            <a:r>
              <a:rPr lang="pl-PL" dirty="0"/>
              <a:t>że po identyfikacji osób o szczególnych potrzebach </a:t>
            </a:r>
            <a:r>
              <a:rPr lang="pl-PL" dirty="0" smtClean="0"/>
              <a:t>wykonawca zastosuje stosowne </a:t>
            </a:r>
            <a:r>
              <a:rPr lang="pl-PL" dirty="0"/>
              <a:t>praktyki </a:t>
            </a:r>
            <a:r>
              <a:rPr lang="pl-PL" dirty="0" err="1" smtClean="0"/>
              <a:t>dostępnościowe</a:t>
            </a:r>
            <a:r>
              <a:rPr lang="pl-PL" dirty="0" smtClean="0"/>
              <a:t> + potwierdzenie ich stosowania</a:t>
            </a:r>
            <a:endParaRPr lang="pl-PL" dirty="0"/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/>
              <a:t>Wskazanie </a:t>
            </a:r>
            <a:r>
              <a:rPr lang="pl-PL" b="1" dirty="0"/>
              <a:t>wymogu zastosowania zasad dostępności </a:t>
            </a:r>
            <a:r>
              <a:rPr lang="pl-PL" dirty="0"/>
              <a:t>wobec narzędzi stosowanych w procesie ewaluacji </a:t>
            </a:r>
            <a:r>
              <a:rPr lang="pl-PL" dirty="0" smtClean="0"/>
              <a:t>(</a:t>
            </a:r>
            <a:r>
              <a:rPr lang="pl-PL" i="1" dirty="0" smtClean="0"/>
              <a:t>czy tylko w </a:t>
            </a:r>
            <a:r>
              <a:rPr lang="pl-PL" i="1" dirty="0"/>
              <a:t>adekwatnych </a:t>
            </a:r>
            <a:r>
              <a:rPr lang="pl-PL" i="1" dirty="0" smtClean="0"/>
              <a:t>przypadkach?</a:t>
            </a:r>
            <a:r>
              <a:rPr lang="pl-PL" dirty="0" smtClean="0"/>
              <a:t>)</a:t>
            </a:r>
            <a:endParaRPr lang="pl-PL" dirty="0"/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b="1" dirty="0"/>
              <a:t>Zbieranie informacji o potrzebach </a:t>
            </a:r>
            <a:r>
              <a:rPr lang="pl-PL" dirty="0"/>
              <a:t>(w tym: potrzebach specjalnych) wszystkich stron uczestniczących w badaniu lub będących jego odbiorcami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/>
              <a:t>Wskazanie </a:t>
            </a:r>
            <a:r>
              <a:rPr lang="pl-PL" b="1" dirty="0"/>
              <a:t>wymogu zastosowania zasad dostępności w zakresie form produktów końcowych </a:t>
            </a:r>
            <a:r>
              <a:rPr lang="pl-PL" dirty="0"/>
              <a:t>(WCAG, czcionka, tekst </a:t>
            </a:r>
            <a:r>
              <a:rPr lang="pl-PL" dirty="0" smtClean="0"/>
              <a:t>alternatywny)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A9236-9EBB-49B7-98EE-C97246F307C8}" type="slidenum">
              <a:rPr lang="pl-PL" smtClean="0"/>
              <a:pPr>
                <a:defRPr/>
              </a:pPr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981706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6456" y="178033"/>
            <a:ext cx="9649072" cy="1417638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chemeClr val="accent1"/>
                </a:solidFill>
              </a:rPr>
              <a:t>Przykłady dobrych i złych </a:t>
            </a:r>
            <a:r>
              <a:rPr lang="pl-PL" sz="4000" b="1" dirty="0" smtClean="0">
                <a:solidFill>
                  <a:schemeClr val="accent1"/>
                </a:solidFill>
              </a:rPr>
              <a:t>praktyk</a:t>
            </a:r>
            <a:br>
              <a:rPr lang="pl-PL" sz="4000" b="1" dirty="0" smtClean="0">
                <a:solidFill>
                  <a:schemeClr val="accent1"/>
                </a:solidFill>
              </a:rPr>
            </a:br>
            <a:r>
              <a:rPr lang="pl-PL" sz="4000" b="1" dirty="0" smtClean="0">
                <a:solidFill>
                  <a:schemeClr val="accent1"/>
                </a:solidFill>
              </a:rPr>
              <a:t>- tematyka badań (zakres przedmiotowy)</a:t>
            </a:r>
            <a:endParaRPr lang="pl-PL" sz="4000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2480" y="1772816"/>
            <a:ext cx="9433048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200" b="1" dirty="0" smtClean="0">
                <a:solidFill>
                  <a:srgbClr val="00B050"/>
                </a:solidFill>
              </a:rPr>
              <a:t>Pozytywne </a:t>
            </a:r>
            <a:r>
              <a:rPr lang="pl-PL" sz="2200" b="1" dirty="0">
                <a:solidFill>
                  <a:srgbClr val="00B050"/>
                </a:solidFill>
              </a:rPr>
              <a:t>praktyki: </a:t>
            </a:r>
          </a:p>
          <a:p>
            <a:r>
              <a:rPr lang="pl-PL" sz="2200" b="1" dirty="0" smtClean="0"/>
              <a:t>udział ekspertów </a:t>
            </a:r>
            <a:r>
              <a:rPr lang="pl-PL" sz="2200" dirty="0" smtClean="0"/>
              <a:t>począwszy od etapu </a:t>
            </a:r>
            <a:r>
              <a:rPr lang="pl-PL" sz="2200" dirty="0"/>
              <a:t>konceptualizacji </a:t>
            </a:r>
            <a:r>
              <a:rPr lang="pl-PL" sz="2200" dirty="0" smtClean="0"/>
              <a:t>(w tym „ekspertów </a:t>
            </a:r>
            <a:r>
              <a:rPr lang="pl-PL" sz="2200" dirty="0"/>
              <a:t>przez </a:t>
            </a:r>
            <a:r>
              <a:rPr lang="pl-PL" sz="2200" dirty="0" smtClean="0"/>
              <a:t>doświadczenie”) konsultujących założenia i przebieg ewaluacji,</a:t>
            </a:r>
            <a:endParaRPr lang="pl-PL" sz="2200" dirty="0"/>
          </a:p>
          <a:p>
            <a:r>
              <a:rPr lang="pl-PL" sz="2200" dirty="0" smtClean="0"/>
              <a:t>przeprowadzenie </a:t>
            </a:r>
            <a:r>
              <a:rPr lang="pl-PL" sz="2200" b="1" dirty="0" smtClean="0"/>
              <a:t>warsztatów partycypacyjnych </a:t>
            </a:r>
            <a:r>
              <a:rPr lang="pl-PL" sz="2200" dirty="0"/>
              <a:t>z udziałem </a:t>
            </a:r>
            <a:r>
              <a:rPr lang="pl-PL" sz="2200" dirty="0" smtClean="0"/>
              <a:t>przedstawicieli osób badanych w celu omówienia </a:t>
            </a:r>
            <a:r>
              <a:rPr lang="pl-PL" sz="2200" dirty="0"/>
              <a:t>założeń </a:t>
            </a:r>
            <a:r>
              <a:rPr lang="pl-PL" sz="2200" dirty="0" smtClean="0"/>
              <a:t>ewaluacji, jej wyników i zaleceń.</a:t>
            </a:r>
            <a:endParaRPr lang="pl-PL" sz="2200" dirty="0"/>
          </a:p>
          <a:p>
            <a:pPr marL="0" indent="0">
              <a:buNone/>
            </a:pPr>
            <a:r>
              <a:rPr lang="pl-PL" sz="2200" b="1" dirty="0" smtClean="0">
                <a:solidFill>
                  <a:srgbClr val="FF0000"/>
                </a:solidFill>
              </a:rPr>
              <a:t>Negatywne </a:t>
            </a:r>
            <a:r>
              <a:rPr lang="pl-PL" sz="2200" b="1" dirty="0">
                <a:solidFill>
                  <a:srgbClr val="FF0000"/>
                </a:solidFill>
              </a:rPr>
              <a:t>praktyki:</a:t>
            </a:r>
          </a:p>
          <a:p>
            <a:r>
              <a:rPr lang="pl-PL" sz="2200" dirty="0" smtClean="0"/>
              <a:t>brak adekwatnego </a:t>
            </a:r>
            <a:r>
              <a:rPr lang="pl-PL" sz="2200" dirty="0"/>
              <a:t>podejścia do </a:t>
            </a:r>
            <a:r>
              <a:rPr lang="pl-PL" sz="2200" b="1" dirty="0" smtClean="0"/>
              <a:t>specyfiki </a:t>
            </a:r>
            <a:r>
              <a:rPr lang="pl-PL" sz="2200" b="1" dirty="0"/>
              <a:t>badanych </a:t>
            </a:r>
            <a:r>
              <a:rPr lang="pl-PL" sz="2200" b="1" dirty="0" smtClean="0"/>
              <a:t>osób </a:t>
            </a:r>
            <a:r>
              <a:rPr lang="pl-PL" sz="2200" dirty="0" smtClean="0"/>
              <a:t>np. nieadekwatne założenia, błędy w zakresie metodologii,</a:t>
            </a:r>
            <a:endParaRPr lang="pl-PL" sz="2200" dirty="0"/>
          </a:p>
          <a:p>
            <a:r>
              <a:rPr lang="pl-PL" sz="2200" dirty="0" smtClean="0"/>
              <a:t>założenie</a:t>
            </a:r>
            <a:r>
              <a:rPr lang="pl-PL" sz="2200" dirty="0"/>
              <a:t>, że </a:t>
            </a:r>
            <a:r>
              <a:rPr lang="pl-PL" sz="2200" dirty="0" smtClean="0"/>
              <a:t>badani </a:t>
            </a:r>
            <a:r>
              <a:rPr lang="pl-PL" sz="2200" b="1" dirty="0" smtClean="0"/>
              <a:t>wartościują </a:t>
            </a:r>
            <a:r>
              <a:rPr lang="pl-PL" sz="2200" b="1" dirty="0"/>
              <a:t>rzeczywistość </a:t>
            </a:r>
            <a:r>
              <a:rPr lang="pl-PL" sz="2200" dirty="0" smtClean="0"/>
              <a:t>podobnie do ewaluatorów powodujące problemy w komunikacji oraz błędne wyniki (</a:t>
            </a:r>
            <a:r>
              <a:rPr lang="pl-PL" sz="2200" dirty="0" err="1" smtClean="0"/>
              <a:t>stereotypizacja</a:t>
            </a:r>
            <a:r>
              <a:rPr lang="pl-PL" sz="2200" dirty="0" smtClean="0"/>
              <a:t>),</a:t>
            </a:r>
            <a:endParaRPr lang="pl-PL" sz="2200" dirty="0"/>
          </a:p>
          <a:p>
            <a:r>
              <a:rPr lang="pl-PL" sz="2200" dirty="0"/>
              <a:t>p</a:t>
            </a:r>
            <a:r>
              <a:rPr lang="pl-PL" sz="2200" dirty="0" smtClean="0"/>
              <a:t>osługiwanie się </a:t>
            </a:r>
            <a:r>
              <a:rPr lang="pl-PL" sz="2200" b="1" dirty="0" smtClean="0"/>
              <a:t>nieadekwatnym językiem </a:t>
            </a:r>
            <a:r>
              <a:rPr lang="pl-PL" sz="2200" dirty="0" smtClean="0"/>
              <a:t>(„urzędniczym” </a:t>
            </a:r>
            <a:r>
              <a:rPr lang="pl-PL" sz="2200" dirty="0"/>
              <a:t>lub </a:t>
            </a:r>
            <a:r>
              <a:rPr lang="pl-PL" sz="2200" dirty="0" smtClean="0"/>
              <a:t>naukowym) może wywołać niechęć do udziału </a:t>
            </a:r>
            <a:r>
              <a:rPr lang="pl-PL" sz="2200" dirty="0"/>
              <a:t>w </a:t>
            </a:r>
            <a:r>
              <a:rPr lang="pl-PL" sz="2200" dirty="0" smtClean="0"/>
              <a:t>ewaluacji </a:t>
            </a:r>
            <a:r>
              <a:rPr lang="pl-PL" sz="2200" dirty="0"/>
              <a:t>ze strony </a:t>
            </a:r>
            <a:r>
              <a:rPr lang="pl-PL" sz="2200" dirty="0" smtClean="0"/>
              <a:t>osób badanych.</a:t>
            </a:r>
            <a:endParaRPr lang="pl-PL" sz="2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A9236-9EBB-49B7-98EE-C97246F307C8}" type="slidenum">
              <a:rPr lang="pl-PL" smtClean="0"/>
              <a:pPr>
                <a:defRPr/>
              </a:pPr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031125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6456" y="0"/>
            <a:ext cx="9649072" cy="1216645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chemeClr val="accent1"/>
                </a:solidFill>
              </a:rPr>
              <a:t>Przykłady dobrych i złych </a:t>
            </a:r>
            <a:r>
              <a:rPr lang="pl-PL" sz="4000" b="1" dirty="0" smtClean="0">
                <a:solidFill>
                  <a:schemeClr val="accent1"/>
                </a:solidFill>
              </a:rPr>
              <a:t>praktyk</a:t>
            </a:r>
            <a:br>
              <a:rPr lang="pl-PL" sz="4000" b="1" dirty="0" smtClean="0">
                <a:solidFill>
                  <a:schemeClr val="accent1"/>
                </a:solidFill>
              </a:rPr>
            </a:br>
            <a:r>
              <a:rPr lang="pl-PL" sz="4000" b="1" dirty="0" smtClean="0">
                <a:solidFill>
                  <a:schemeClr val="accent1"/>
                </a:solidFill>
              </a:rPr>
              <a:t>- zakres podmiotowy</a:t>
            </a:r>
            <a:endParaRPr lang="pl-PL" sz="4000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2480" y="1268760"/>
            <a:ext cx="9433048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100" b="1" dirty="0" smtClean="0">
                <a:solidFill>
                  <a:srgbClr val="00B050"/>
                </a:solidFill>
              </a:rPr>
              <a:t>Pozytywne </a:t>
            </a:r>
            <a:r>
              <a:rPr lang="pl-PL" sz="2100" b="1" dirty="0">
                <a:solidFill>
                  <a:srgbClr val="00B050"/>
                </a:solidFill>
              </a:rPr>
              <a:t>praktyki: </a:t>
            </a:r>
          </a:p>
          <a:p>
            <a:pPr>
              <a:spcBef>
                <a:spcPts val="400"/>
              </a:spcBef>
            </a:pPr>
            <a:r>
              <a:rPr lang="pl-PL" sz="2100" dirty="0" smtClean="0"/>
              <a:t>rozszerzenie </a:t>
            </a:r>
            <a:r>
              <a:rPr lang="pl-PL" sz="2100" dirty="0"/>
              <a:t>zakresu podmiotowego o </a:t>
            </a:r>
            <a:r>
              <a:rPr lang="pl-PL" sz="2100" b="1" dirty="0"/>
              <a:t>sieci społeczne </a:t>
            </a:r>
            <a:r>
              <a:rPr lang="pl-PL" sz="2100" dirty="0"/>
              <a:t>osób </a:t>
            </a:r>
            <a:r>
              <a:rPr lang="pl-PL" sz="2100" dirty="0" smtClean="0"/>
              <a:t>badanych.</a:t>
            </a:r>
            <a:endParaRPr lang="pl-PL" sz="2100" dirty="0"/>
          </a:p>
          <a:p>
            <a:pPr marL="0" indent="0">
              <a:buNone/>
            </a:pPr>
            <a:r>
              <a:rPr lang="pl-PL" sz="2100" b="1" dirty="0" smtClean="0">
                <a:solidFill>
                  <a:srgbClr val="FF0000"/>
                </a:solidFill>
              </a:rPr>
              <a:t>Negatywne </a:t>
            </a:r>
            <a:r>
              <a:rPr lang="pl-PL" sz="2100" b="1" dirty="0">
                <a:solidFill>
                  <a:srgbClr val="FF0000"/>
                </a:solidFill>
              </a:rPr>
              <a:t>praktyki</a:t>
            </a:r>
            <a:r>
              <a:rPr lang="pl-PL" sz="2100" b="1" dirty="0" smtClean="0">
                <a:solidFill>
                  <a:srgbClr val="FF0000"/>
                </a:solidFill>
              </a:rPr>
              <a:t>:</a:t>
            </a:r>
          </a:p>
          <a:p>
            <a:pPr>
              <a:spcBef>
                <a:spcPts val="400"/>
              </a:spcBef>
            </a:pPr>
            <a:r>
              <a:rPr lang="pl-PL" sz="2100" dirty="0" smtClean="0"/>
              <a:t>nie upewnienie co do możliwości </a:t>
            </a:r>
            <a:r>
              <a:rPr lang="pl-PL" sz="2100" b="1" dirty="0" smtClean="0"/>
              <a:t>bezpośredniego </a:t>
            </a:r>
            <a:r>
              <a:rPr lang="pl-PL" sz="2100" b="1" dirty="0"/>
              <a:t>kontaktu </a:t>
            </a:r>
            <a:r>
              <a:rPr lang="pl-PL" sz="2100" dirty="0"/>
              <a:t>z </a:t>
            </a:r>
            <a:r>
              <a:rPr lang="pl-PL" sz="2100" dirty="0" smtClean="0"/>
              <a:t>badanymi </a:t>
            </a:r>
            <a:r>
              <a:rPr lang="pl-PL" sz="2100" dirty="0"/>
              <a:t>(kwestie prawne np. ubezwłasnowolnienia, przebywania w instytucji całodobowej),</a:t>
            </a:r>
          </a:p>
          <a:p>
            <a:pPr>
              <a:spcBef>
                <a:spcPts val="400"/>
              </a:spcBef>
            </a:pPr>
            <a:r>
              <a:rPr lang="pl-PL" sz="2100" dirty="0" smtClean="0"/>
              <a:t>brak uwzględnienia </a:t>
            </a:r>
            <a:r>
              <a:rPr lang="pl-PL" sz="2100" b="1" dirty="0"/>
              <a:t>komunikacji „zapośredniczonej”</a:t>
            </a:r>
            <a:r>
              <a:rPr lang="pl-PL" sz="2100" dirty="0"/>
              <a:t> (np. poprzez opiekuna prawnego </a:t>
            </a:r>
            <a:r>
              <a:rPr lang="pl-PL" sz="2100" dirty="0" smtClean="0"/>
              <a:t>osoby ubezwłasnowolnionej, </a:t>
            </a:r>
            <a:r>
              <a:rPr lang="pl-PL" sz="2100" dirty="0"/>
              <a:t>asystenta </a:t>
            </a:r>
            <a:r>
              <a:rPr lang="pl-PL" sz="2100" dirty="0" smtClean="0"/>
              <a:t>osoby </a:t>
            </a:r>
            <a:r>
              <a:rPr lang="pl-PL" sz="2100" dirty="0"/>
              <a:t>mającej trudności </a:t>
            </a:r>
            <a:r>
              <a:rPr lang="pl-PL" sz="2100" dirty="0" smtClean="0"/>
              <a:t>ze </a:t>
            </a:r>
            <a:r>
              <a:rPr lang="pl-PL" sz="2100" dirty="0"/>
              <a:t>standardową komunikacją</a:t>
            </a:r>
            <a:r>
              <a:rPr lang="pl-PL" sz="2100" dirty="0" smtClean="0"/>
              <a:t>),</a:t>
            </a:r>
          </a:p>
          <a:p>
            <a:pPr>
              <a:spcBef>
                <a:spcPts val="400"/>
              </a:spcBef>
            </a:pPr>
            <a:r>
              <a:rPr lang="pl-PL" sz="2100" b="1" dirty="0" smtClean="0"/>
              <a:t>brak </a:t>
            </a:r>
            <a:r>
              <a:rPr lang="pl-PL" sz="2100" b="1" dirty="0"/>
              <a:t>zaangażowania </a:t>
            </a:r>
            <a:r>
              <a:rPr lang="pl-PL" sz="2100" b="1" dirty="0" smtClean="0"/>
              <a:t>otoczenia </a:t>
            </a:r>
            <a:r>
              <a:rPr lang="pl-PL" sz="2100" b="1" dirty="0"/>
              <a:t>społecznego </a:t>
            </a:r>
            <a:r>
              <a:rPr lang="pl-PL" sz="2100" dirty="0" smtClean="0"/>
              <a:t>badanych grup (np</a:t>
            </a:r>
            <a:r>
              <a:rPr lang="pl-PL" sz="2100" dirty="0"/>
              <a:t>. </a:t>
            </a:r>
            <a:r>
              <a:rPr lang="pl-PL" sz="2100" dirty="0" smtClean="0"/>
              <a:t>osób niepełnosprawnych </a:t>
            </a:r>
            <a:r>
              <a:rPr lang="pl-PL" sz="2100" dirty="0" smtClean="0"/>
              <a:t>intelektualnie),</a:t>
            </a:r>
          </a:p>
          <a:p>
            <a:pPr>
              <a:spcBef>
                <a:spcPts val="400"/>
              </a:spcBef>
            </a:pPr>
            <a:r>
              <a:rPr lang="pl-PL" sz="2100" b="1" dirty="0" smtClean="0"/>
              <a:t>zbyt </a:t>
            </a:r>
            <a:r>
              <a:rPr lang="pl-PL" sz="2100" b="1" dirty="0"/>
              <a:t>małe próby badawcze </a:t>
            </a:r>
            <a:r>
              <a:rPr lang="pl-PL" sz="2100" dirty="0"/>
              <a:t>- brak dostępu do np. osób z zaburzeniami psychicznymi (hospitalizacje, nawroty choroby), osób bezdomnych czy migrantów (mobilność, brak stałego miejsca zamieszkania</a:t>
            </a:r>
            <a:r>
              <a:rPr lang="pl-PL" sz="2100" dirty="0" smtClean="0"/>
              <a:t>),</a:t>
            </a:r>
          </a:p>
          <a:p>
            <a:pPr>
              <a:spcBef>
                <a:spcPts val="400"/>
              </a:spcBef>
            </a:pPr>
            <a:r>
              <a:rPr lang="pl-PL" sz="2100" b="1" dirty="0" smtClean="0"/>
              <a:t>celowe wykluczanie </a:t>
            </a:r>
            <a:r>
              <a:rPr lang="pl-PL" sz="2100" dirty="0" smtClean="0"/>
              <a:t>z uczestnictwa w badaniu z uwagi na trudności dotarcia do respondentów </a:t>
            </a:r>
            <a:r>
              <a:rPr lang="pl-PL" sz="2100" dirty="0" smtClean="0"/>
              <a:t>(</a:t>
            </a:r>
            <a:r>
              <a:rPr lang="pl-PL" sz="2100" dirty="0" smtClean="0"/>
              <a:t>kierowane chęcią</a:t>
            </a:r>
            <a:r>
              <a:rPr lang="pl-PL" sz="2100" dirty="0" smtClean="0"/>
              <a:t> </a:t>
            </a:r>
            <a:r>
              <a:rPr lang="pl-PL" sz="2100" dirty="0" smtClean="0"/>
              <a:t>obniżenia kosztów badania).</a:t>
            </a:r>
            <a:endParaRPr lang="pl-PL" sz="2100" dirty="0"/>
          </a:p>
          <a:p>
            <a:pPr marL="0" indent="0">
              <a:buNone/>
            </a:pPr>
            <a:endParaRPr lang="pl-PL" sz="2100" b="1" dirty="0">
              <a:solidFill>
                <a:srgbClr val="FF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A9236-9EBB-49B7-98EE-C97246F307C8}" type="slidenum">
              <a:rPr lang="pl-PL" smtClean="0"/>
              <a:pPr>
                <a:defRPr/>
              </a:pPr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068408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417638"/>
          </a:xfrm>
        </p:spPr>
        <p:txBody>
          <a:bodyPr>
            <a:normAutofit fontScale="90000"/>
          </a:bodyPr>
          <a:lstStyle/>
          <a:p>
            <a:r>
              <a:rPr lang="pl-PL" b="1" dirty="0">
                <a:solidFill>
                  <a:schemeClr val="accent1"/>
                </a:solidFill>
              </a:rPr>
              <a:t>Przykłady dobrych i złych praktyk</a:t>
            </a:r>
            <a:br>
              <a:rPr lang="pl-PL" b="1" dirty="0">
                <a:solidFill>
                  <a:schemeClr val="accent1"/>
                </a:solidFill>
              </a:rPr>
            </a:br>
            <a:r>
              <a:rPr lang="pl-PL" b="1" dirty="0">
                <a:solidFill>
                  <a:schemeClr val="accent1"/>
                </a:solidFill>
              </a:rPr>
              <a:t>- organizacja procesu ewaluacji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8464" y="1600201"/>
            <a:ext cx="9505056" cy="485313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>
                <a:solidFill>
                  <a:srgbClr val="00B050"/>
                </a:solidFill>
              </a:rPr>
              <a:t>Pozytywne praktyki: </a:t>
            </a:r>
          </a:p>
          <a:p>
            <a:pPr>
              <a:spcBef>
                <a:spcPts val="500"/>
              </a:spcBef>
            </a:pPr>
            <a:r>
              <a:rPr lang="pl-PL" dirty="0"/>
              <a:t>przeprowadzenie </a:t>
            </a:r>
            <a:r>
              <a:rPr lang="pl-PL" b="1" dirty="0"/>
              <a:t>pilotażu</a:t>
            </a:r>
            <a:r>
              <a:rPr lang="pl-PL" dirty="0"/>
              <a:t> narzędzi badawczych, </a:t>
            </a:r>
          </a:p>
          <a:p>
            <a:pPr>
              <a:spcBef>
                <a:spcPts val="500"/>
              </a:spcBef>
            </a:pPr>
            <a:r>
              <a:rPr lang="pl-PL" dirty="0"/>
              <a:t>bieżąca modyfikacja założeń organizacyjnych, metod i narzędzi,</a:t>
            </a:r>
          </a:p>
          <a:p>
            <a:pPr>
              <a:spcBef>
                <a:spcPts val="500"/>
              </a:spcBef>
            </a:pPr>
            <a:r>
              <a:rPr lang="pl-PL" dirty="0"/>
              <a:t>założenie większego </a:t>
            </a:r>
            <a:r>
              <a:rPr lang="pl-PL" b="1" dirty="0"/>
              <a:t>marginesu czasowego/ przestrzennego </a:t>
            </a:r>
            <a:r>
              <a:rPr lang="pl-PL" dirty="0"/>
              <a:t>na badania.</a:t>
            </a:r>
          </a:p>
          <a:p>
            <a:pPr marL="0" indent="0">
              <a:buNone/>
            </a:pPr>
            <a:r>
              <a:rPr lang="pl-PL" b="1" dirty="0">
                <a:solidFill>
                  <a:srgbClr val="FF0000"/>
                </a:solidFill>
              </a:rPr>
              <a:t>Negatywne praktyki:</a:t>
            </a:r>
          </a:p>
          <a:p>
            <a:pPr>
              <a:spcBef>
                <a:spcPts val="500"/>
              </a:spcBef>
            </a:pPr>
            <a:r>
              <a:rPr lang="pl-PL" b="1" dirty="0"/>
              <a:t>zbyt krótki czas na komunikację </a:t>
            </a:r>
            <a:r>
              <a:rPr lang="pl-PL" dirty="0"/>
              <a:t>- w wielu przypadkach badanie musi być przeprowadzone w odstępach czasowych, z uwzględnieniem przerw,</a:t>
            </a:r>
          </a:p>
          <a:p>
            <a:pPr>
              <a:spcBef>
                <a:spcPts val="500"/>
              </a:spcBef>
            </a:pPr>
            <a:r>
              <a:rPr lang="pl-PL" b="1" dirty="0"/>
              <a:t>nieodpowiednie miejsce prowadzenia badań </a:t>
            </a:r>
            <a:r>
              <a:rPr lang="pl-PL" dirty="0"/>
              <a:t>- niedostępność architektoniczna, brak komunikacji wizualnej w budynku i jego otoczeniu, brak transportu publicznego, </a:t>
            </a:r>
          </a:p>
          <a:p>
            <a:pPr>
              <a:spcBef>
                <a:spcPts val="500"/>
              </a:spcBef>
            </a:pPr>
            <a:r>
              <a:rPr lang="pl-PL" dirty="0"/>
              <a:t>brak środków na </a:t>
            </a:r>
            <a:r>
              <a:rPr lang="pl-PL" b="1" dirty="0"/>
              <a:t>dodatkowe usprawnienia </a:t>
            </a:r>
            <a:r>
              <a:rPr lang="pl-PL" dirty="0"/>
              <a:t>dla badanych - transport, asystent OzN/ romski, tłumacze języków obcych/ migowego, pętla indukcyjna w pomieszczeniu,</a:t>
            </a:r>
          </a:p>
          <a:p>
            <a:pPr>
              <a:spcBef>
                <a:spcPts val="500"/>
              </a:spcBef>
            </a:pPr>
            <a:r>
              <a:rPr lang="pl-PL" b="1" dirty="0"/>
              <a:t>niezrozumiałe narzędzia </a:t>
            </a:r>
            <a:r>
              <a:rPr lang="pl-PL" dirty="0"/>
              <a:t>i/lub instrukcje do nich – tylko wersja tekstowa, bez możliwości wprowadzenia alternatywnych wersji graficznych np. piktogramów.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A9236-9EBB-49B7-98EE-C97246F307C8}" type="slidenum">
              <a:rPr lang="pl-PL" smtClean="0"/>
              <a:pPr>
                <a:defRPr/>
              </a:pPr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3770091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6456" y="188639"/>
            <a:ext cx="9792394" cy="1407031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chemeClr val="accent1"/>
                </a:solidFill>
              </a:rPr>
              <a:t>Przykłady dobrych i złych </a:t>
            </a:r>
            <a:r>
              <a:rPr lang="pl-PL" sz="4000" b="1" dirty="0" smtClean="0">
                <a:solidFill>
                  <a:schemeClr val="accent1"/>
                </a:solidFill>
              </a:rPr>
              <a:t>praktyk</a:t>
            </a:r>
            <a:br>
              <a:rPr lang="pl-PL" sz="4000" b="1" dirty="0" smtClean="0">
                <a:solidFill>
                  <a:schemeClr val="accent1"/>
                </a:solidFill>
              </a:rPr>
            </a:br>
            <a:r>
              <a:rPr lang="pl-PL" sz="4000" b="1" dirty="0" smtClean="0">
                <a:solidFill>
                  <a:schemeClr val="accent1"/>
                </a:solidFill>
              </a:rPr>
              <a:t>- wykorzystanie wyników ewaluacji</a:t>
            </a:r>
            <a:endParaRPr lang="pl-PL" sz="4000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8464" y="1700808"/>
            <a:ext cx="9577064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200" b="1" dirty="0" smtClean="0">
                <a:solidFill>
                  <a:srgbClr val="00B050"/>
                </a:solidFill>
              </a:rPr>
              <a:t>Pozytywne </a:t>
            </a:r>
            <a:r>
              <a:rPr lang="pl-PL" sz="2200" b="1" dirty="0">
                <a:solidFill>
                  <a:srgbClr val="00B050"/>
                </a:solidFill>
              </a:rPr>
              <a:t>praktyki: </a:t>
            </a:r>
            <a:endParaRPr lang="pl-PL" sz="2200" b="1" dirty="0" smtClean="0">
              <a:solidFill>
                <a:srgbClr val="00B050"/>
              </a:solidFill>
            </a:endParaRPr>
          </a:p>
          <a:p>
            <a:r>
              <a:rPr lang="pl-PL" sz="2200" dirty="0" smtClean="0"/>
              <a:t>udostępnienie </a:t>
            </a:r>
            <a:r>
              <a:rPr lang="pl-PL" sz="2200" dirty="0"/>
              <a:t>produktów </a:t>
            </a:r>
            <a:r>
              <a:rPr lang="pl-PL" sz="2200" dirty="0" smtClean="0"/>
              <a:t>ewaluacji w </a:t>
            </a:r>
            <a:r>
              <a:rPr lang="pl-PL" sz="2200" dirty="0"/>
              <a:t>wersji </a:t>
            </a:r>
            <a:r>
              <a:rPr lang="pl-PL" sz="2200" b="1" dirty="0" smtClean="0"/>
              <a:t>cyfrowej i drukowanej</a:t>
            </a:r>
            <a:r>
              <a:rPr lang="pl-PL" sz="2200" dirty="0"/>
              <a:t>, </a:t>
            </a:r>
          </a:p>
          <a:p>
            <a:r>
              <a:rPr lang="pl-PL" sz="2200" dirty="0"/>
              <a:t>w</a:t>
            </a:r>
            <a:r>
              <a:rPr lang="pl-PL" sz="2200" dirty="0" smtClean="0"/>
              <a:t>yniki opisane </a:t>
            </a:r>
            <a:r>
              <a:rPr lang="pl-PL" sz="2200" b="1" dirty="0"/>
              <a:t>tekstem łatwym </a:t>
            </a:r>
            <a:r>
              <a:rPr lang="pl-PL" sz="2200" dirty="0"/>
              <a:t>do czytania i zrozumienia </a:t>
            </a:r>
            <a:r>
              <a:rPr lang="pl-PL" sz="2200" dirty="0" smtClean="0"/>
              <a:t>np</a:t>
            </a:r>
            <a:r>
              <a:rPr lang="pl-PL" sz="2200" dirty="0"/>
              <a:t>. dla osób z niepełnosprawnością intelektualną, </a:t>
            </a:r>
            <a:r>
              <a:rPr lang="pl-PL" sz="2200" dirty="0" smtClean="0"/>
              <a:t>problemami </a:t>
            </a:r>
            <a:r>
              <a:rPr lang="pl-PL" sz="2200" dirty="0"/>
              <a:t>poznawczymi, </a:t>
            </a:r>
            <a:r>
              <a:rPr lang="pl-PL" sz="2200" dirty="0" smtClean="0"/>
              <a:t>z </a:t>
            </a:r>
            <a:r>
              <a:rPr lang="pl-PL" sz="2200" dirty="0"/>
              <a:t>innych </a:t>
            </a:r>
            <a:r>
              <a:rPr lang="pl-PL" sz="2200" dirty="0" smtClean="0"/>
              <a:t>kultur,</a:t>
            </a:r>
            <a:endParaRPr lang="pl-PL" sz="2200" dirty="0"/>
          </a:p>
          <a:p>
            <a:r>
              <a:rPr lang="pl-PL" sz="2200" dirty="0" smtClean="0"/>
              <a:t>zapewnienie </a:t>
            </a:r>
            <a:r>
              <a:rPr lang="pl-PL" sz="2200" b="1" dirty="0" smtClean="0"/>
              <a:t>multiplikacji </a:t>
            </a:r>
            <a:r>
              <a:rPr lang="pl-PL" sz="2200" b="1" dirty="0"/>
              <a:t>wyników </a:t>
            </a:r>
            <a:r>
              <a:rPr lang="pl-PL" sz="2200" dirty="0"/>
              <a:t>np. poprzez organizację spotkań </a:t>
            </a:r>
            <a:r>
              <a:rPr lang="pl-PL" sz="2200" dirty="0" smtClean="0"/>
              <a:t>z </a:t>
            </a:r>
            <a:r>
              <a:rPr lang="pl-PL" sz="2200" dirty="0"/>
              <a:t>interesariuszami (w tym </a:t>
            </a:r>
            <a:r>
              <a:rPr lang="pl-PL" sz="2200" dirty="0" smtClean="0"/>
              <a:t>osobami </a:t>
            </a:r>
            <a:r>
              <a:rPr lang="pl-PL" sz="2200" dirty="0"/>
              <a:t>badanymi) w dogodnej </a:t>
            </a:r>
            <a:r>
              <a:rPr lang="pl-PL" sz="2200" dirty="0" smtClean="0"/>
              <a:t>czasoprzestrzeni</a:t>
            </a:r>
            <a:r>
              <a:rPr lang="pl-PL" sz="2200" dirty="0"/>
              <a:t>. </a:t>
            </a:r>
          </a:p>
          <a:p>
            <a:pPr marL="0" indent="0">
              <a:buNone/>
            </a:pPr>
            <a:r>
              <a:rPr lang="pl-PL" sz="2200" b="1" dirty="0" smtClean="0">
                <a:solidFill>
                  <a:srgbClr val="FF0000"/>
                </a:solidFill>
              </a:rPr>
              <a:t>Negatywne </a:t>
            </a:r>
            <a:r>
              <a:rPr lang="pl-PL" sz="2200" b="1" dirty="0">
                <a:solidFill>
                  <a:srgbClr val="FF0000"/>
                </a:solidFill>
              </a:rPr>
              <a:t>praktyki</a:t>
            </a:r>
            <a:r>
              <a:rPr lang="pl-PL" sz="2200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pl-PL" sz="2200" b="1" dirty="0" smtClean="0"/>
              <a:t>brak </a:t>
            </a:r>
            <a:r>
              <a:rPr lang="pl-PL" sz="2200" b="1" dirty="0"/>
              <a:t>dostępu </a:t>
            </a:r>
            <a:r>
              <a:rPr lang="pl-PL" sz="2200" b="1" dirty="0" smtClean="0"/>
              <a:t>osób </a:t>
            </a:r>
            <a:r>
              <a:rPr lang="pl-PL" sz="2200" b="1" dirty="0"/>
              <a:t>badanych do wyników </a:t>
            </a:r>
            <a:r>
              <a:rPr lang="pl-PL" sz="2200" b="1" dirty="0" smtClean="0"/>
              <a:t>ewaluacji </a:t>
            </a:r>
            <a:r>
              <a:rPr lang="pl-PL" sz="2200" dirty="0" smtClean="0"/>
              <a:t>(np. ze </a:t>
            </a:r>
            <a:r>
              <a:rPr lang="pl-PL" sz="2200" dirty="0"/>
              <a:t>względu </a:t>
            </a:r>
            <a:r>
              <a:rPr lang="pl-PL" sz="2200" dirty="0" smtClean="0"/>
              <a:t>na wykluczenie </a:t>
            </a:r>
            <a:r>
              <a:rPr lang="pl-PL" sz="2200" dirty="0"/>
              <a:t>cyfrowe, </a:t>
            </a:r>
            <a:r>
              <a:rPr lang="pl-PL" sz="2200" dirty="0" smtClean="0"/>
              <a:t>językowe, niepełnosprawność sensoryczną),</a:t>
            </a:r>
            <a:endParaRPr lang="pl-PL" sz="2200" dirty="0"/>
          </a:p>
          <a:p>
            <a:r>
              <a:rPr lang="pl-PL" sz="2200" dirty="0" smtClean="0"/>
              <a:t>opracowanie </a:t>
            </a:r>
            <a:r>
              <a:rPr lang="pl-PL" sz="2200" b="1" dirty="0" smtClean="0"/>
              <a:t>wyłącznie </a:t>
            </a:r>
            <a:r>
              <a:rPr lang="pl-PL" sz="2200" b="1" dirty="0"/>
              <a:t>elektronicznej wersji produktów </a:t>
            </a:r>
            <a:r>
              <a:rPr lang="pl-PL" sz="2200" dirty="0" smtClean="0"/>
              <a:t>niedostępnych np</a:t>
            </a:r>
            <a:r>
              <a:rPr lang="pl-PL" sz="2200" dirty="0"/>
              <a:t>. dla osób starszych, z niektórymi </a:t>
            </a:r>
            <a:r>
              <a:rPr lang="pl-PL" sz="2200" dirty="0" smtClean="0"/>
              <a:t>niepełnosprawnościami, </a:t>
            </a:r>
            <a:r>
              <a:rPr lang="pl-PL" sz="2200" dirty="0"/>
              <a:t>wykluczonych </a:t>
            </a:r>
            <a:r>
              <a:rPr lang="pl-PL" sz="2200" dirty="0" smtClean="0"/>
              <a:t>cyfrowo,</a:t>
            </a:r>
            <a:endParaRPr lang="pl-PL" sz="2200" dirty="0"/>
          </a:p>
          <a:p>
            <a:r>
              <a:rPr lang="pl-PL" sz="2200" dirty="0" smtClean="0"/>
              <a:t>nierealistyczne </a:t>
            </a:r>
            <a:r>
              <a:rPr lang="pl-PL" sz="2200" b="1" dirty="0" smtClean="0"/>
              <a:t>rekomendacje </a:t>
            </a:r>
            <a:r>
              <a:rPr lang="pl-PL" sz="2200" dirty="0" smtClean="0"/>
              <a:t>niemożliwe do </a:t>
            </a:r>
            <a:r>
              <a:rPr lang="pl-PL" sz="2200" dirty="0"/>
              <a:t>wykorzystania w środowiskach osób badanych.</a:t>
            </a:r>
          </a:p>
          <a:p>
            <a:pPr marL="0" indent="0">
              <a:buNone/>
            </a:pPr>
            <a:endParaRPr lang="pl-PL" sz="2200" b="1" dirty="0">
              <a:solidFill>
                <a:srgbClr val="FF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A9236-9EBB-49B7-98EE-C97246F307C8}" type="slidenum">
              <a:rPr lang="pl-PL" smtClean="0"/>
              <a:pPr>
                <a:defRPr/>
              </a:pPr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548136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6456" y="274638"/>
            <a:ext cx="9792394" cy="1143000"/>
          </a:xfrm>
        </p:spPr>
        <p:txBody>
          <a:bodyPr>
            <a:normAutofit fontScale="90000"/>
          </a:bodyPr>
          <a:lstStyle/>
          <a:p>
            <a:r>
              <a:rPr lang="pl-PL" sz="4000" b="1" dirty="0">
                <a:solidFill>
                  <a:schemeClr val="accent1"/>
                </a:solidFill>
              </a:rPr>
              <a:t>Praktyczne </a:t>
            </a:r>
            <a:r>
              <a:rPr lang="pl-PL" sz="4000" b="1" dirty="0" smtClean="0">
                <a:solidFill>
                  <a:schemeClr val="accent1"/>
                </a:solidFill>
              </a:rPr>
              <a:t>wskazówki – dostosowanie ewaluacji ze względu na zróżnicowanie osób badanych</a:t>
            </a:r>
            <a:endParaRPr lang="pl-PL" sz="4000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0472" y="1628775"/>
            <a:ext cx="9577064" cy="4968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200" b="1" dirty="0" smtClean="0">
                <a:solidFill>
                  <a:srgbClr val="00B050"/>
                </a:solidFill>
              </a:rPr>
              <a:t>Płeć: </a:t>
            </a:r>
            <a:endParaRPr lang="pl-PL" sz="2200" b="1" dirty="0">
              <a:solidFill>
                <a:srgbClr val="00B050"/>
              </a:solidFill>
            </a:endParaRPr>
          </a:p>
          <a:p>
            <a:r>
              <a:rPr lang="pl-PL" sz="2200" b="1" dirty="0" smtClean="0"/>
              <a:t>Dostosowanie języka</a:t>
            </a:r>
            <a:r>
              <a:rPr lang="pl-PL" sz="2200" dirty="0" smtClean="0"/>
              <a:t> narzędzi badawczych i raportu (np. stosowanie </a:t>
            </a:r>
            <a:r>
              <a:rPr lang="pl-PL" sz="2200" dirty="0" err="1" smtClean="0"/>
              <a:t>feminatywów</a:t>
            </a:r>
            <a:r>
              <a:rPr lang="pl-PL" sz="2200" dirty="0" smtClean="0"/>
              <a:t> „respondentki”, „uczestniczki”), </a:t>
            </a:r>
          </a:p>
          <a:p>
            <a:r>
              <a:rPr lang="pl-PL" sz="2200" dirty="0" smtClean="0"/>
              <a:t>Zapewnienie opieki nad </a:t>
            </a:r>
            <a:r>
              <a:rPr lang="pl-PL" sz="2200" b="1" dirty="0" smtClean="0"/>
              <a:t>osobami zależnymi</a:t>
            </a:r>
            <a:r>
              <a:rPr lang="pl-PL" sz="2200" dirty="0" smtClean="0"/>
              <a:t>.</a:t>
            </a:r>
          </a:p>
          <a:p>
            <a:pPr marL="0" indent="0">
              <a:buNone/>
            </a:pPr>
            <a:r>
              <a:rPr lang="pl-PL" sz="2200" b="1" dirty="0" smtClean="0">
                <a:solidFill>
                  <a:srgbClr val="00B050"/>
                </a:solidFill>
              </a:rPr>
              <a:t>Wykształcenie: </a:t>
            </a:r>
            <a:endParaRPr lang="pl-PL" sz="2200" b="1" dirty="0">
              <a:solidFill>
                <a:srgbClr val="00B050"/>
              </a:solidFill>
            </a:endParaRPr>
          </a:p>
          <a:p>
            <a:r>
              <a:rPr lang="pl-PL" sz="2200" dirty="0" smtClean="0"/>
              <a:t>W przypadku osób o niższym wykształceniu </a:t>
            </a:r>
            <a:r>
              <a:rPr lang="pl-PL" sz="2200" b="1" dirty="0" smtClean="0"/>
              <a:t>dostosowanie </a:t>
            </a:r>
            <a:r>
              <a:rPr lang="pl-PL" sz="2200" b="1" dirty="0"/>
              <a:t>języka </a:t>
            </a:r>
            <a:r>
              <a:rPr lang="pl-PL" sz="2200" dirty="0"/>
              <a:t>jw. – </a:t>
            </a:r>
            <a:r>
              <a:rPr lang="pl-PL" sz="2200" dirty="0" smtClean="0"/>
              <a:t>stosowanie </a:t>
            </a:r>
            <a:r>
              <a:rPr lang="pl-PL" sz="2200" dirty="0"/>
              <a:t>prostych poleceń i upewnienie się, że zostały one </a:t>
            </a:r>
            <a:r>
              <a:rPr lang="pl-PL" sz="2200" dirty="0" smtClean="0"/>
              <a:t>zrozumiane</a:t>
            </a:r>
            <a:r>
              <a:rPr lang="pl-PL" sz="2200" dirty="0"/>
              <a:t>, nie posługiwanie się anglicyzmami, uwzględnienie </a:t>
            </a:r>
            <a:r>
              <a:rPr lang="pl-PL" sz="2200" dirty="0" smtClean="0"/>
              <a:t>ryzyka wykluczenia cyfrowego.</a:t>
            </a:r>
            <a:endParaRPr lang="pl-PL" sz="2200" dirty="0"/>
          </a:p>
          <a:p>
            <a:pPr marL="0" indent="0">
              <a:buNone/>
            </a:pPr>
            <a:r>
              <a:rPr lang="pl-PL" sz="2200" b="1" dirty="0" smtClean="0">
                <a:solidFill>
                  <a:srgbClr val="00B050"/>
                </a:solidFill>
              </a:rPr>
              <a:t>Wyznanie, kultura, grupa etniczna:</a:t>
            </a:r>
            <a:endParaRPr lang="pl-PL" sz="2200" b="1" dirty="0">
              <a:solidFill>
                <a:srgbClr val="00B050"/>
              </a:solidFill>
            </a:endParaRPr>
          </a:p>
          <a:p>
            <a:r>
              <a:rPr lang="pl-PL" sz="2200" dirty="0" smtClean="0"/>
              <a:t>Uwzględnienie </a:t>
            </a:r>
            <a:r>
              <a:rPr lang="pl-PL" sz="2200" b="1" dirty="0" smtClean="0"/>
              <a:t>dni świątecznych </a:t>
            </a:r>
            <a:r>
              <a:rPr lang="pl-PL" sz="2200" dirty="0" smtClean="0"/>
              <a:t>w terminie badania,</a:t>
            </a:r>
          </a:p>
          <a:p>
            <a:r>
              <a:rPr lang="pl-PL" sz="2200" dirty="0" smtClean="0"/>
              <a:t>Dostosowanie metod badawczych (np. sondaże w przypadku Romów). </a:t>
            </a:r>
            <a:endParaRPr lang="pl-PL" sz="2200" dirty="0"/>
          </a:p>
          <a:p>
            <a:pPr marL="0" indent="0">
              <a:buNone/>
            </a:pPr>
            <a:r>
              <a:rPr lang="pl-PL" sz="2200" b="1" dirty="0" smtClean="0">
                <a:solidFill>
                  <a:srgbClr val="00B050"/>
                </a:solidFill>
              </a:rPr>
              <a:t>Generalne zasady: </a:t>
            </a:r>
            <a:endParaRPr lang="pl-PL" sz="2200" dirty="0"/>
          </a:p>
          <a:p>
            <a:r>
              <a:rPr lang="pl-PL" sz="2200" dirty="0" smtClean="0"/>
              <a:t>Zadbanie </a:t>
            </a:r>
            <a:r>
              <a:rPr lang="pl-PL" sz="2200" dirty="0"/>
              <a:t>o zróżnicowanie </a:t>
            </a:r>
            <a:r>
              <a:rPr lang="pl-PL" sz="2200" dirty="0" smtClean="0"/>
              <a:t>przy tworzeniu </a:t>
            </a:r>
            <a:r>
              <a:rPr lang="pl-PL" sz="2200" b="1" dirty="0" smtClean="0"/>
              <a:t>zespołu ewaluacyjnego</a:t>
            </a:r>
            <a:r>
              <a:rPr lang="pl-PL" sz="2200" dirty="0" smtClean="0"/>
              <a:t>, </a:t>
            </a:r>
            <a:r>
              <a:rPr lang="pl-PL" sz="2200" b="1" dirty="0"/>
              <a:t>doborze próby </a:t>
            </a:r>
            <a:r>
              <a:rPr lang="pl-PL" sz="2200" b="1" dirty="0" smtClean="0"/>
              <a:t>badawczej</a:t>
            </a:r>
            <a:r>
              <a:rPr lang="pl-PL" sz="2200" dirty="0" smtClean="0"/>
              <a:t>, opracowaniu i weryfikacji</a:t>
            </a:r>
            <a:r>
              <a:rPr lang="pl-PL" sz="2200" b="1" dirty="0" smtClean="0"/>
              <a:t> produktów ewaluacji</a:t>
            </a:r>
            <a:r>
              <a:rPr lang="pl-PL" sz="2200" dirty="0" smtClean="0"/>
              <a:t>.</a:t>
            </a:r>
            <a:endParaRPr lang="pl-PL" sz="2200" b="1" dirty="0"/>
          </a:p>
          <a:p>
            <a:endParaRPr lang="pl-PL" sz="22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A9236-9EBB-49B7-98EE-C97246F307C8}" type="slidenum">
              <a:rPr lang="pl-PL" smtClean="0"/>
              <a:pPr>
                <a:defRPr/>
              </a:pPr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9908241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zor prezentacji do projektu Koordynacja na rzecz...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TE.Prezentacja.firmowa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zablon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tyw pakietu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szablon ROEFS chelm</Template>
  <TotalTime>9250</TotalTime>
  <Words>850</Words>
  <Application>Microsoft Office PowerPoint</Application>
  <PresentationFormat>Papier A4 (210x297 mm)</PresentationFormat>
  <Paragraphs>83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11</vt:i4>
      </vt:variant>
    </vt:vector>
  </HeadingPairs>
  <TitlesOfParts>
    <vt:vector size="17" baseType="lpstr">
      <vt:lpstr>Arial</vt:lpstr>
      <vt:lpstr>Calibri</vt:lpstr>
      <vt:lpstr>Verdana</vt:lpstr>
      <vt:lpstr>wzor prezentacji do projektu Koordynacja na rzecz...</vt:lpstr>
      <vt:lpstr>PTE.Prezentacja.firmowa</vt:lpstr>
      <vt:lpstr>szablon</vt:lpstr>
      <vt:lpstr>  Stosowanie zasady dostępności w ewaluacji Warsztat dla ZSE Gdańsk, 27.09.2019 Monika Bartosiewicz-Niziołek, Beata Ciężka, Piotr Kowalski    </vt:lpstr>
      <vt:lpstr>Postanowienia ogólne Standardów Ewaluacji</vt:lpstr>
      <vt:lpstr>Obszary ewaluacji a dostępność</vt:lpstr>
      <vt:lpstr>Zasady dostępności w ewaluacji na etapie wyłonienia wykonawcy</vt:lpstr>
      <vt:lpstr>Przykłady dobrych i złych praktyk - tematyka badań (zakres przedmiotowy)</vt:lpstr>
      <vt:lpstr>Przykłady dobrych i złych praktyk - zakres podmiotowy</vt:lpstr>
      <vt:lpstr>Przykłady dobrych i złych praktyk - organizacja procesu ewaluacji</vt:lpstr>
      <vt:lpstr>Przykłady dobrych i złych praktyk - wykorzystanie wyników ewaluacji</vt:lpstr>
      <vt:lpstr>Praktyczne wskazówki – dostosowanie ewaluacji ze względu na zróżnicowanie osób badanych</vt:lpstr>
      <vt:lpstr>Praktyczne wskazówki – dostosowanie ewaluacji ze względu na wiek osób badanych</vt:lpstr>
      <vt:lpstr>  Dziękujemy za uwagę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domowy</dc:creator>
  <cp:lastModifiedBy>Monika Bartosiewicz-Niziolek</cp:lastModifiedBy>
  <cp:revision>487</cp:revision>
  <dcterms:created xsi:type="dcterms:W3CDTF">2009-08-24T01:04:48Z</dcterms:created>
  <dcterms:modified xsi:type="dcterms:W3CDTF">2019-09-13T14:44:47Z</dcterms:modified>
</cp:coreProperties>
</file>