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320" r:id="rId14"/>
    <p:sldId id="32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6" r:id="rId26"/>
    <p:sldId id="284" r:id="rId27"/>
    <p:sldId id="323" r:id="rId28"/>
    <p:sldId id="324" r:id="rId29"/>
    <p:sldId id="285" r:id="rId30"/>
    <p:sldId id="325" r:id="rId31"/>
    <p:sldId id="301" r:id="rId32"/>
    <p:sldId id="306" r:id="rId33"/>
    <p:sldId id="307" r:id="rId34"/>
    <p:sldId id="316" r:id="rId35"/>
    <p:sldId id="308" r:id="rId36"/>
    <p:sldId id="310" r:id="rId37"/>
    <p:sldId id="311" r:id="rId38"/>
    <p:sldId id="312" r:id="rId39"/>
    <p:sldId id="317" r:id="rId40"/>
    <p:sldId id="314" r:id="rId41"/>
    <p:sldId id="318" r:id="rId42"/>
    <p:sldId id="315" r:id="rId43"/>
    <p:sldId id="287" r:id="rId44"/>
    <p:sldId id="288" r:id="rId45"/>
    <p:sldId id="329" r:id="rId46"/>
    <p:sldId id="291" r:id="rId47"/>
    <p:sldId id="333" r:id="rId48"/>
    <p:sldId id="299" r:id="rId49"/>
    <p:sldId id="300" r:id="rId50"/>
    <p:sldId id="319" r:id="rId51"/>
    <p:sldId id="292" r:id="rId52"/>
    <p:sldId id="294" r:id="rId53"/>
    <p:sldId id="295" r:id="rId54"/>
    <p:sldId id="304" r:id="rId55"/>
    <p:sldId id="297" r:id="rId56"/>
    <p:sldId id="303" r:id="rId57"/>
    <p:sldId id="305" r:id="rId58"/>
    <p:sldId id="302" r:id="rId59"/>
    <p:sldId id="331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F45F99-2E1A-4BD1-A2EF-165FD3A32CB5}" v="106" dt="2019-09-18T06:38:47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88149" autoAdjust="0"/>
  </p:normalViewPr>
  <p:slideViewPr>
    <p:cSldViewPr snapToGrid="0">
      <p:cViewPr varScale="1">
        <p:scale>
          <a:sx n="98" d="100"/>
          <a:sy n="98" d="100"/>
        </p:scale>
        <p:origin x="-9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13C47-B22E-4831-8691-56B8D3D04EC2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03FC995-F6A2-4333-ACB3-C9282B014514}">
      <dgm:prSet phldrT="[Tekst]"/>
      <dgm:spPr/>
      <dgm:t>
        <a:bodyPr/>
        <a:lstStyle/>
        <a:p>
          <a:r>
            <a:rPr lang="pl-PL" dirty="0"/>
            <a:t>A</a:t>
          </a:r>
        </a:p>
      </dgm:t>
    </dgm:pt>
    <dgm:pt modelId="{74B641EA-CBD8-476B-A03D-F6EDD941B269}" type="parTrans" cxnId="{B0CA3525-D74A-4B20-906F-E598CF4EB91A}">
      <dgm:prSet/>
      <dgm:spPr/>
      <dgm:t>
        <a:bodyPr/>
        <a:lstStyle/>
        <a:p>
          <a:endParaRPr lang="pl-PL"/>
        </a:p>
      </dgm:t>
    </dgm:pt>
    <dgm:pt modelId="{9D7757E2-5290-47CE-8153-8DD29EDCD9B9}" type="sibTrans" cxnId="{B0CA3525-D74A-4B20-906F-E598CF4EB91A}">
      <dgm:prSet/>
      <dgm:spPr/>
      <dgm:t>
        <a:bodyPr/>
        <a:lstStyle/>
        <a:p>
          <a:endParaRPr lang="pl-PL"/>
        </a:p>
      </dgm:t>
    </dgm:pt>
    <dgm:pt modelId="{96ACB88D-0230-48FD-AB8D-4B53EABB896F}">
      <dgm:prSet phldrT="[Tekst]"/>
      <dgm:spPr/>
      <dgm:t>
        <a:bodyPr/>
        <a:lstStyle/>
        <a:p>
          <a:r>
            <a:rPr lang="pl-PL" dirty="0"/>
            <a:t>B</a:t>
          </a:r>
        </a:p>
      </dgm:t>
    </dgm:pt>
    <dgm:pt modelId="{AFA6A90D-50EB-4A17-80B3-D2ED02E23FB6}" type="parTrans" cxnId="{FA396610-6867-480A-89EC-09991A550E83}">
      <dgm:prSet/>
      <dgm:spPr/>
      <dgm:t>
        <a:bodyPr/>
        <a:lstStyle/>
        <a:p>
          <a:endParaRPr lang="pl-PL"/>
        </a:p>
      </dgm:t>
    </dgm:pt>
    <dgm:pt modelId="{DD6B7410-F918-4755-AFD1-A2999236F4FB}" type="sibTrans" cxnId="{FA396610-6867-480A-89EC-09991A550E83}">
      <dgm:prSet/>
      <dgm:spPr/>
      <dgm:t>
        <a:bodyPr/>
        <a:lstStyle/>
        <a:p>
          <a:endParaRPr lang="pl-PL"/>
        </a:p>
      </dgm:t>
    </dgm:pt>
    <dgm:pt modelId="{FB549114-7DF9-4A82-8962-E9D58BA2E7D2}">
      <dgm:prSet phldrT="[Tekst]"/>
      <dgm:spPr/>
      <dgm:t>
        <a:bodyPr/>
        <a:lstStyle/>
        <a:p>
          <a:r>
            <a:rPr lang="pl-PL" dirty="0"/>
            <a:t>C</a:t>
          </a:r>
        </a:p>
      </dgm:t>
    </dgm:pt>
    <dgm:pt modelId="{D069F87E-09BC-4043-AF77-54AFB03A77C8}" type="parTrans" cxnId="{0488DF0F-F067-4DBD-8F14-024D6F762BF2}">
      <dgm:prSet/>
      <dgm:spPr/>
      <dgm:t>
        <a:bodyPr/>
        <a:lstStyle/>
        <a:p>
          <a:endParaRPr lang="pl-PL"/>
        </a:p>
      </dgm:t>
    </dgm:pt>
    <dgm:pt modelId="{25FEB824-8C29-4B9A-A72B-D016B043C624}" type="sibTrans" cxnId="{0488DF0F-F067-4DBD-8F14-024D6F762BF2}">
      <dgm:prSet/>
      <dgm:spPr/>
      <dgm:t>
        <a:bodyPr/>
        <a:lstStyle/>
        <a:p>
          <a:endParaRPr lang="pl-PL"/>
        </a:p>
      </dgm:t>
    </dgm:pt>
    <dgm:pt modelId="{F0D32399-2026-44F8-B904-F28654AC4A94}" type="pres">
      <dgm:prSet presAssocID="{C7913C47-B22E-4831-8691-56B8D3D04EC2}" presName="Name0" presStyleCnt="0">
        <dgm:presLayoutVars>
          <dgm:dir/>
          <dgm:resizeHandles val="exact"/>
        </dgm:presLayoutVars>
      </dgm:prSet>
      <dgm:spPr/>
    </dgm:pt>
    <dgm:pt modelId="{A729275B-746F-47C8-9C77-97A14611D114}" type="pres">
      <dgm:prSet presAssocID="{C7913C47-B22E-4831-8691-56B8D3D04EC2}" presName="vNodes" presStyleCnt="0"/>
      <dgm:spPr/>
    </dgm:pt>
    <dgm:pt modelId="{B8F0252D-6D8D-4210-B1DE-2639CE5C0406}" type="pres">
      <dgm:prSet presAssocID="{303FC995-F6A2-4333-ACB3-C9282B0145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FB8A7E-2A23-49F8-B762-56920089AE96}" type="pres">
      <dgm:prSet presAssocID="{9D7757E2-5290-47CE-8153-8DD29EDCD9B9}" presName="spacerT" presStyleCnt="0"/>
      <dgm:spPr/>
    </dgm:pt>
    <dgm:pt modelId="{00C8F605-CEB4-449A-A015-0E3B0031E5AC}" type="pres">
      <dgm:prSet presAssocID="{9D7757E2-5290-47CE-8153-8DD29EDCD9B9}" presName="sibTrans" presStyleLbl="sibTrans2D1" presStyleIdx="0" presStyleCnt="2"/>
      <dgm:spPr/>
      <dgm:t>
        <a:bodyPr/>
        <a:lstStyle/>
        <a:p>
          <a:endParaRPr lang="pl-PL"/>
        </a:p>
      </dgm:t>
    </dgm:pt>
    <dgm:pt modelId="{2CFF8E86-2B91-4968-92BE-1C9D90F9CF29}" type="pres">
      <dgm:prSet presAssocID="{9D7757E2-5290-47CE-8153-8DD29EDCD9B9}" presName="spacerB" presStyleCnt="0"/>
      <dgm:spPr/>
    </dgm:pt>
    <dgm:pt modelId="{1E08EFD0-204D-423E-BBF8-4E4BC287CBEA}" type="pres">
      <dgm:prSet presAssocID="{96ACB88D-0230-48FD-AB8D-4B53EABB89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DB01AE-BE63-454F-AE4E-3CA205CB2445}" type="pres">
      <dgm:prSet presAssocID="{C7913C47-B22E-4831-8691-56B8D3D04EC2}" presName="sibTransLast" presStyleLbl="sibTrans2D1" presStyleIdx="1" presStyleCnt="2"/>
      <dgm:spPr/>
      <dgm:t>
        <a:bodyPr/>
        <a:lstStyle/>
        <a:p>
          <a:endParaRPr lang="pl-PL"/>
        </a:p>
      </dgm:t>
    </dgm:pt>
    <dgm:pt modelId="{10294AB8-4224-4EFC-A6D6-5B612F3CAE09}" type="pres">
      <dgm:prSet presAssocID="{C7913C47-B22E-4831-8691-56B8D3D04EC2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C4C307D7-903B-4A71-A144-11780E8B93E6}" type="pres">
      <dgm:prSet presAssocID="{C7913C47-B22E-4831-8691-56B8D3D04EC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777F67F-00DA-4081-8E62-320ED462CC0A}" type="presOf" srcId="{303FC995-F6A2-4333-ACB3-C9282B014514}" destId="{B8F0252D-6D8D-4210-B1DE-2639CE5C0406}" srcOrd="0" destOrd="0" presId="urn:microsoft.com/office/officeart/2005/8/layout/equation2"/>
    <dgm:cxn modelId="{B0CA3525-D74A-4B20-906F-E598CF4EB91A}" srcId="{C7913C47-B22E-4831-8691-56B8D3D04EC2}" destId="{303FC995-F6A2-4333-ACB3-C9282B014514}" srcOrd="0" destOrd="0" parTransId="{74B641EA-CBD8-476B-A03D-F6EDD941B269}" sibTransId="{9D7757E2-5290-47CE-8153-8DD29EDCD9B9}"/>
    <dgm:cxn modelId="{85F4200F-C6F5-469B-A580-C3978881D387}" type="presOf" srcId="{DD6B7410-F918-4755-AFD1-A2999236F4FB}" destId="{10294AB8-4224-4EFC-A6D6-5B612F3CAE09}" srcOrd="1" destOrd="0" presId="urn:microsoft.com/office/officeart/2005/8/layout/equation2"/>
    <dgm:cxn modelId="{31330B55-D42C-48BF-BDD6-835FF2EE54BC}" type="presOf" srcId="{9D7757E2-5290-47CE-8153-8DD29EDCD9B9}" destId="{00C8F605-CEB4-449A-A015-0E3B0031E5AC}" srcOrd="0" destOrd="0" presId="urn:microsoft.com/office/officeart/2005/8/layout/equation2"/>
    <dgm:cxn modelId="{B759C676-8A1F-4494-96F5-4CFCF8005840}" type="presOf" srcId="{DD6B7410-F918-4755-AFD1-A2999236F4FB}" destId="{85DB01AE-BE63-454F-AE4E-3CA205CB2445}" srcOrd="0" destOrd="0" presId="urn:microsoft.com/office/officeart/2005/8/layout/equation2"/>
    <dgm:cxn modelId="{0488DF0F-F067-4DBD-8F14-024D6F762BF2}" srcId="{C7913C47-B22E-4831-8691-56B8D3D04EC2}" destId="{FB549114-7DF9-4A82-8962-E9D58BA2E7D2}" srcOrd="2" destOrd="0" parTransId="{D069F87E-09BC-4043-AF77-54AFB03A77C8}" sibTransId="{25FEB824-8C29-4B9A-A72B-D016B043C624}"/>
    <dgm:cxn modelId="{764FE29B-0BA9-4C59-AF3A-5F85204FA660}" type="presOf" srcId="{C7913C47-B22E-4831-8691-56B8D3D04EC2}" destId="{F0D32399-2026-44F8-B904-F28654AC4A94}" srcOrd="0" destOrd="0" presId="urn:microsoft.com/office/officeart/2005/8/layout/equation2"/>
    <dgm:cxn modelId="{FA396610-6867-480A-89EC-09991A550E83}" srcId="{C7913C47-B22E-4831-8691-56B8D3D04EC2}" destId="{96ACB88D-0230-48FD-AB8D-4B53EABB896F}" srcOrd="1" destOrd="0" parTransId="{AFA6A90D-50EB-4A17-80B3-D2ED02E23FB6}" sibTransId="{DD6B7410-F918-4755-AFD1-A2999236F4FB}"/>
    <dgm:cxn modelId="{D62ADB27-FA25-424B-AB93-22579B7723C5}" type="presOf" srcId="{96ACB88D-0230-48FD-AB8D-4B53EABB896F}" destId="{1E08EFD0-204D-423E-BBF8-4E4BC287CBEA}" srcOrd="0" destOrd="0" presId="urn:microsoft.com/office/officeart/2005/8/layout/equation2"/>
    <dgm:cxn modelId="{9585F37A-7C4C-4B61-A829-F05B21A377B9}" type="presOf" srcId="{FB549114-7DF9-4A82-8962-E9D58BA2E7D2}" destId="{C4C307D7-903B-4A71-A144-11780E8B93E6}" srcOrd="0" destOrd="0" presId="urn:microsoft.com/office/officeart/2005/8/layout/equation2"/>
    <dgm:cxn modelId="{F737468C-0CEC-482E-959A-661F0B9F0F02}" type="presParOf" srcId="{F0D32399-2026-44F8-B904-F28654AC4A94}" destId="{A729275B-746F-47C8-9C77-97A14611D114}" srcOrd="0" destOrd="0" presId="urn:microsoft.com/office/officeart/2005/8/layout/equation2"/>
    <dgm:cxn modelId="{C3408C6C-CFD0-4C1A-B9BD-C0E00D3BD038}" type="presParOf" srcId="{A729275B-746F-47C8-9C77-97A14611D114}" destId="{B8F0252D-6D8D-4210-B1DE-2639CE5C0406}" srcOrd="0" destOrd="0" presId="urn:microsoft.com/office/officeart/2005/8/layout/equation2"/>
    <dgm:cxn modelId="{5A8FF2AE-969B-4760-86F3-567DE4411064}" type="presParOf" srcId="{A729275B-746F-47C8-9C77-97A14611D114}" destId="{A2FB8A7E-2A23-49F8-B762-56920089AE96}" srcOrd="1" destOrd="0" presId="urn:microsoft.com/office/officeart/2005/8/layout/equation2"/>
    <dgm:cxn modelId="{EF99676D-7689-44E0-942E-5CA70758916D}" type="presParOf" srcId="{A729275B-746F-47C8-9C77-97A14611D114}" destId="{00C8F605-CEB4-449A-A015-0E3B0031E5AC}" srcOrd="2" destOrd="0" presId="urn:microsoft.com/office/officeart/2005/8/layout/equation2"/>
    <dgm:cxn modelId="{FCC1075F-2177-4AC8-9E85-79F3E2037CBE}" type="presParOf" srcId="{A729275B-746F-47C8-9C77-97A14611D114}" destId="{2CFF8E86-2B91-4968-92BE-1C9D90F9CF29}" srcOrd="3" destOrd="0" presId="urn:microsoft.com/office/officeart/2005/8/layout/equation2"/>
    <dgm:cxn modelId="{CCD45ACA-BBD2-4C10-BBAA-E0324D76549E}" type="presParOf" srcId="{A729275B-746F-47C8-9C77-97A14611D114}" destId="{1E08EFD0-204D-423E-BBF8-4E4BC287CBEA}" srcOrd="4" destOrd="0" presId="urn:microsoft.com/office/officeart/2005/8/layout/equation2"/>
    <dgm:cxn modelId="{A552B350-C267-4F93-AACF-E7845D2F840B}" type="presParOf" srcId="{F0D32399-2026-44F8-B904-F28654AC4A94}" destId="{85DB01AE-BE63-454F-AE4E-3CA205CB2445}" srcOrd="1" destOrd="0" presId="urn:microsoft.com/office/officeart/2005/8/layout/equation2"/>
    <dgm:cxn modelId="{E8A5FDA2-372F-4C60-A3B3-117A088501DE}" type="presParOf" srcId="{85DB01AE-BE63-454F-AE4E-3CA205CB2445}" destId="{10294AB8-4224-4EFC-A6D6-5B612F3CAE09}" srcOrd="0" destOrd="0" presId="urn:microsoft.com/office/officeart/2005/8/layout/equation2"/>
    <dgm:cxn modelId="{0586397E-FD16-48A2-A3C0-B7695F45CF23}" type="presParOf" srcId="{F0D32399-2026-44F8-B904-F28654AC4A94}" destId="{C4C307D7-903B-4A71-A144-11780E8B93E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352DA4-1DFF-4453-9A83-F6A2356B902D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9E90E27F-76B9-4042-8138-F571B516214F}">
      <dgm:prSet phldrT="[Teks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pl-PL" dirty="0" err="1"/>
            <a:t>rd</a:t>
          </a:r>
          <a:endParaRPr lang="pl-PL" dirty="0"/>
        </a:p>
      </dgm:t>
    </dgm:pt>
    <dgm:pt modelId="{859765FD-E3D7-4C0C-AEE7-0C9B76C32297}" type="parTrans" cxnId="{52945175-FB2A-44E8-9398-9F8A7CB6AE17}">
      <dgm:prSet/>
      <dgm:spPr/>
      <dgm:t>
        <a:bodyPr/>
        <a:lstStyle/>
        <a:p>
          <a:endParaRPr lang="pl-PL"/>
        </a:p>
      </dgm:t>
    </dgm:pt>
    <dgm:pt modelId="{78E9A9D2-D009-4F64-96BB-8292C4D0FEA4}" type="sibTrans" cxnId="{52945175-FB2A-44E8-9398-9F8A7CB6AE17}">
      <dgm:prSet/>
      <dgm:spPr/>
      <dgm:t>
        <a:bodyPr/>
        <a:lstStyle/>
        <a:p>
          <a:endParaRPr lang="pl-PL"/>
        </a:p>
      </dgm:t>
    </dgm:pt>
    <dgm:pt modelId="{0A87492C-D87B-44A8-8D63-2128D8DEE3B4}">
      <dgm:prSet phldrT="[Teks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pl-PL" dirty="0" err="1"/>
            <a:t>risk</a:t>
          </a:r>
          <a:endParaRPr lang="pl-PL" dirty="0"/>
        </a:p>
      </dgm:t>
    </dgm:pt>
    <dgm:pt modelId="{65864681-6AFE-48BE-8BEE-27D00E5B0049}" type="parTrans" cxnId="{7AA356DB-F274-46F5-B3C3-C5F871AB828D}">
      <dgm:prSet/>
      <dgm:spPr/>
      <dgm:t>
        <a:bodyPr/>
        <a:lstStyle/>
        <a:p>
          <a:endParaRPr lang="pl-PL"/>
        </a:p>
      </dgm:t>
    </dgm:pt>
    <dgm:pt modelId="{9D92C7F8-A0F2-421F-9270-ADCF50B12ABE}" type="sibTrans" cxnId="{7AA356DB-F274-46F5-B3C3-C5F871AB828D}">
      <dgm:prSet/>
      <dgm:spPr/>
      <dgm:t>
        <a:bodyPr/>
        <a:lstStyle/>
        <a:p>
          <a:endParaRPr lang="pl-PL"/>
        </a:p>
      </dgm:t>
    </dgm:pt>
    <dgm:pt modelId="{D50FF0A1-36A6-430A-9BB6-4024D5C134FA}">
      <dgm:prSet phldrT="[Teks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pl-PL" dirty="0" err="1"/>
            <a:t>pubsup</a:t>
          </a:r>
          <a:endParaRPr lang="pl-PL" dirty="0"/>
        </a:p>
      </dgm:t>
    </dgm:pt>
    <dgm:pt modelId="{E99CAE51-C600-4D2D-B651-273734D9B970}" type="parTrans" cxnId="{3D26D8A1-F221-47C5-A5B8-A9CB68347112}">
      <dgm:prSet/>
      <dgm:spPr/>
      <dgm:t>
        <a:bodyPr/>
        <a:lstStyle/>
        <a:p>
          <a:endParaRPr lang="pl-PL"/>
        </a:p>
      </dgm:t>
    </dgm:pt>
    <dgm:pt modelId="{4BCD991F-479B-4CC5-AC33-5D0C275D30FF}" type="sibTrans" cxnId="{3D26D8A1-F221-47C5-A5B8-A9CB68347112}">
      <dgm:prSet/>
      <dgm:spPr/>
      <dgm:t>
        <a:bodyPr/>
        <a:lstStyle/>
        <a:p>
          <a:endParaRPr lang="pl-PL"/>
        </a:p>
      </dgm:t>
    </dgm:pt>
    <dgm:pt modelId="{CF5DB56E-8DEA-4257-B0B1-224E06629257}" type="pres">
      <dgm:prSet presAssocID="{C5352DA4-1DFF-4453-9A83-F6A2356B902D}" presName="compositeShape" presStyleCnt="0">
        <dgm:presLayoutVars>
          <dgm:chMax val="7"/>
          <dgm:dir/>
          <dgm:resizeHandles val="exact"/>
        </dgm:presLayoutVars>
      </dgm:prSet>
      <dgm:spPr/>
    </dgm:pt>
    <dgm:pt modelId="{09EDBF1F-7641-49C1-B309-E71B76866281}" type="pres">
      <dgm:prSet presAssocID="{9E90E27F-76B9-4042-8138-F571B516214F}" presName="circ1" presStyleLbl="vennNode1" presStyleIdx="0" presStyleCnt="3"/>
      <dgm:spPr/>
      <dgm:t>
        <a:bodyPr/>
        <a:lstStyle/>
        <a:p>
          <a:endParaRPr lang="pl-PL"/>
        </a:p>
      </dgm:t>
    </dgm:pt>
    <dgm:pt modelId="{18CB409F-7D11-4696-8CA9-F06F8FBCAF63}" type="pres">
      <dgm:prSet presAssocID="{9E90E27F-76B9-4042-8138-F571B516214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82B054-ECD4-4912-95E3-86AD5DE05BE9}" type="pres">
      <dgm:prSet presAssocID="{0A87492C-D87B-44A8-8D63-2128D8DEE3B4}" presName="circ2" presStyleLbl="vennNode1" presStyleIdx="1" presStyleCnt="3"/>
      <dgm:spPr/>
      <dgm:t>
        <a:bodyPr/>
        <a:lstStyle/>
        <a:p>
          <a:endParaRPr lang="pl-PL"/>
        </a:p>
      </dgm:t>
    </dgm:pt>
    <dgm:pt modelId="{9909EAD0-EE97-424B-86BD-5D1340527237}" type="pres">
      <dgm:prSet presAssocID="{0A87492C-D87B-44A8-8D63-2128D8DEE3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63A420-B09E-473F-9F2B-AEF588411EAF}" type="pres">
      <dgm:prSet presAssocID="{D50FF0A1-36A6-430A-9BB6-4024D5C134FA}" presName="circ3" presStyleLbl="vennNode1" presStyleIdx="2" presStyleCnt="3"/>
      <dgm:spPr/>
      <dgm:t>
        <a:bodyPr/>
        <a:lstStyle/>
        <a:p>
          <a:endParaRPr lang="pl-PL"/>
        </a:p>
      </dgm:t>
    </dgm:pt>
    <dgm:pt modelId="{85232FC4-FE52-46C3-8F70-AF5899BF255C}" type="pres">
      <dgm:prSet presAssocID="{D50FF0A1-36A6-430A-9BB6-4024D5C134F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87C4353-C17E-4DBD-9AF1-D51C57C39165}" type="presOf" srcId="{D50FF0A1-36A6-430A-9BB6-4024D5C134FA}" destId="{3D63A420-B09E-473F-9F2B-AEF588411EAF}" srcOrd="0" destOrd="0" presId="urn:microsoft.com/office/officeart/2005/8/layout/venn1"/>
    <dgm:cxn modelId="{D9A5C85F-3D65-419C-A9A8-F7A757D5BD6E}" type="presOf" srcId="{0A87492C-D87B-44A8-8D63-2128D8DEE3B4}" destId="{2782B054-ECD4-4912-95E3-86AD5DE05BE9}" srcOrd="0" destOrd="0" presId="urn:microsoft.com/office/officeart/2005/8/layout/venn1"/>
    <dgm:cxn modelId="{6CD2B0C6-A1B6-4525-A10D-E6C220EA4876}" type="presOf" srcId="{D50FF0A1-36A6-430A-9BB6-4024D5C134FA}" destId="{85232FC4-FE52-46C3-8F70-AF5899BF255C}" srcOrd="1" destOrd="0" presId="urn:microsoft.com/office/officeart/2005/8/layout/venn1"/>
    <dgm:cxn modelId="{3D26D8A1-F221-47C5-A5B8-A9CB68347112}" srcId="{C5352DA4-1DFF-4453-9A83-F6A2356B902D}" destId="{D50FF0A1-36A6-430A-9BB6-4024D5C134FA}" srcOrd="2" destOrd="0" parTransId="{E99CAE51-C600-4D2D-B651-273734D9B970}" sibTransId="{4BCD991F-479B-4CC5-AC33-5D0C275D30FF}"/>
    <dgm:cxn modelId="{7AA356DB-F274-46F5-B3C3-C5F871AB828D}" srcId="{C5352DA4-1DFF-4453-9A83-F6A2356B902D}" destId="{0A87492C-D87B-44A8-8D63-2128D8DEE3B4}" srcOrd="1" destOrd="0" parTransId="{65864681-6AFE-48BE-8BEE-27D00E5B0049}" sibTransId="{9D92C7F8-A0F2-421F-9270-ADCF50B12ABE}"/>
    <dgm:cxn modelId="{52945175-FB2A-44E8-9398-9F8A7CB6AE17}" srcId="{C5352DA4-1DFF-4453-9A83-F6A2356B902D}" destId="{9E90E27F-76B9-4042-8138-F571B516214F}" srcOrd="0" destOrd="0" parTransId="{859765FD-E3D7-4C0C-AEE7-0C9B76C32297}" sibTransId="{78E9A9D2-D009-4F64-96BB-8292C4D0FEA4}"/>
    <dgm:cxn modelId="{B85B0D23-D68E-41FC-936F-3FD2826114AA}" type="presOf" srcId="{9E90E27F-76B9-4042-8138-F571B516214F}" destId="{09EDBF1F-7641-49C1-B309-E71B76866281}" srcOrd="0" destOrd="0" presId="urn:microsoft.com/office/officeart/2005/8/layout/venn1"/>
    <dgm:cxn modelId="{D9F5C39E-1847-40DF-8E4D-CBFB0B9FE974}" type="presOf" srcId="{C5352DA4-1DFF-4453-9A83-F6A2356B902D}" destId="{CF5DB56E-8DEA-4257-B0B1-224E06629257}" srcOrd="0" destOrd="0" presId="urn:microsoft.com/office/officeart/2005/8/layout/venn1"/>
    <dgm:cxn modelId="{BD3980A2-8CCA-4412-90E0-AD7B811140D8}" type="presOf" srcId="{9E90E27F-76B9-4042-8138-F571B516214F}" destId="{18CB409F-7D11-4696-8CA9-F06F8FBCAF63}" srcOrd="1" destOrd="0" presId="urn:microsoft.com/office/officeart/2005/8/layout/venn1"/>
    <dgm:cxn modelId="{A7907F44-A232-4F5B-B4DF-32317A7DFD2B}" type="presOf" srcId="{0A87492C-D87B-44A8-8D63-2128D8DEE3B4}" destId="{9909EAD0-EE97-424B-86BD-5D1340527237}" srcOrd="1" destOrd="0" presId="urn:microsoft.com/office/officeart/2005/8/layout/venn1"/>
    <dgm:cxn modelId="{90A7007B-04C3-4A11-8028-5F19ADE5AC20}" type="presParOf" srcId="{CF5DB56E-8DEA-4257-B0B1-224E06629257}" destId="{09EDBF1F-7641-49C1-B309-E71B76866281}" srcOrd="0" destOrd="0" presId="urn:microsoft.com/office/officeart/2005/8/layout/venn1"/>
    <dgm:cxn modelId="{C0A769B8-F35F-4E20-89EA-346CB9635614}" type="presParOf" srcId="{CF5DB56E-8DEA-4257-B0B1-224E06629257}" destId="{18CB409F-7D11-4696-8CA9-F06F8FBCAF63}" srcOrd="1" destOrd="0" presId="urn:microsoft.com/office/officeart/2005/8/layout/venn1"/>
    <dgm:cxn modelId="{5251300F-854E-47D4-908B-6C89C3464233}" type="presParOf" srcId="{CF5DB56E-8DEA-4257-B0B1-224E06629257}" destId="{2782B054-ECD4-4912-95E3-86AD5DE05BE9}" srcOrd="2" destOrd="0" presId="urn:microsoft.com/office/officeart/2005/8/layout/venn1"/>
    <dgm:cxn modelId="{E2341473-3A2C-4416-BC36-10B9A9456233}" type="presParOf" srcId="{CF5DB56E-8DEA-4257-B0B1-224E06629257}" destId="{9909EAD0-EE97-424B-86BD-5D1340527237}" srcOrd="3" destOrd="0" presId="urn:microsoft.com/office/officeart/2005/8/layout/venn1"/>
    <dgm:cxn modelId="{5E50B23B-6400-4BA8-93C2-3DDC09612E20}" type="presParOf" srcId="{CF5DB56E-8DEA-4257-B0B1-224E06629257}" destId="{3D63A420-B09E-473F-9F2B-AEF588411EAF}" srcOrd="4" destOrd="0" presId="urn:microsoft.com/office/officeart/2005/8/layout/venn1"/>
    <dgm:cxn modelId="{2E773A87-3E6C-4D4E-BE30-90B9211E8AD3}" type="presParOf" srcId="{CF5DB56E-8DEA-4257-B0B1-224E06629257}" destId="{85232FC4-FE52-46C3-8F70-AF5899BF255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F0252D-6D8D-4210-B1DE-2639CE5C0406}">
      <dsp:nvSpPr>
        <dsp:cNvPr id="0" name=""/>
        <dsp:cNvSpPr/>
      </dsp:nvSpPr>
      <dsp:spPr>
        <a:xfrm>
          <a:off x="1223385" y="186"/>
          <a:ext cx="813840" cy="8138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/>
            <a:t>A</a:t>
          </a:r>
        </a:p>
      </dsp:txBody>
      <dsp:txXfrm>
        <a:off x="1223385" y="186"/>
        <a:ext cx="813840" cy="813840"/>
      </dsp:txXfrm>
    </dsp:sp>
    <dsp:sp modelId="{00C8F605-CEB4-449A-A015-0E3B0031E5AC}">
      <dsp:nvSpPr>
        <dsp:cNvPr id="0" name=""/>
        <dsp:cNvSpPr/>
      </dsp:nvSpPr>
      <dsp:spPr>
        <a:xfrm>
          <a:off x="1394292" y="880110"/>
          <a:ext cx="472027" cy="47202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/>
        </a:p>
      </dsp:txBody>
      <dsp:txXfrm>
        <a:off x="1394292" y="880110"/>
        <a:ext cx="472027" cy="472027"/>
      </dsp:txXfrm>
    </dsp:sp>
    <dsp:sp modelId="{1E08EFD0-204D-423E-BBF8-4E4BC287CBEA}">
      <dsp:nvSpPr>
        <dsp:cNvPr id="0" name=""/>
        <dsp:cNvSpPr/>
      </dsp:nvSpPr>
      <dsp:spPr>
        <a:xfrm>
          <a:off x="1223385" y="1418221"/>
          <a:ext cx="813840" cy="8138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/>
            <a:t>B</a:t>
          </a:r>
        </a:p>
      </dsp:txBody>
      <dsp:txXfrm>
        <a:off x="1223385" y="1418221"/>
        <a:ext cx="813840" cy="813840"/>
      </dsp:txXfrm>
    </dsp:sp>
    <dsp:sp modelId="{85DB01AE-BE63-454F-AE4E-3CA205CB2445}">
      <dsp:nvSpPr>
        <dsp:cNvPr id="0" name=""/>
        <dsp:cNvSpPr/>
      </dsp:nvSpPr>
      <dsp:spPr>
        <a:xfrm>
          <a:off x="2159302" y="964749"/>
          <a:ext cx="258801" cy="3027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/>
        </a:p>
      </dsp:txBody>
      <dsp:txXfrm>
        <a:off x="2159302" y="964749"/>
        <a:ext cx="258801" cy="302748"/>
      </dsp:txXfrm>
    </dsp:sp>
    <dsp:sp modelId="{C4C307D7-903B-4A71-A144-11780E8B93E6}">
      <dsp:nvSpPr>
        <dsp:cNvPr id="0" name=""/>
        <dsp:cNvSpPr/>
      </dsp:nvSpPr>
      <dsp:spPr>
        <a:xfrm>
          <a:off x="2525530" y="302283"/>
          <a:ext cx="1627680" cy="1627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/>
            <a:t>C</a:t>
          </a:r>
        </a:p>
      </dsp:txBody>
      <dsp:txXfrm>
        <a:off x="2525530" y="302283"/>
        <a:ext cx="1627680" cy="16276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EDBF1F-7641-49C1-B309-E71B76866281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err="1"/>
            <a:t>rd</a:t>
          </a:r>
          <a:endParaRPr lang="pl-PL" sz="4400" kern="1200" dirty="0"/>
        </a:p>
      </dsp:txBody>
      <dsp:txXfrm>
        <a:off x="2871893" y="636693"/>
        <a:ext cx="2384213" cy="1463040"/>
      </dsp:txXfrm>
    </dsp:sp>
    <dsp:sp modelId="{2782B054-ECD4-4912-95E3-86AD5DE05BE9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err="1"/>
            <a:t>risk</a:t>
          </a:r>
          <a:endParaRPr lang="pl-PL" sz="4400" kern="1200" dirty="0"/>
        </a:p>
      </dsp:txBody>
      <dsp:txXfrm>
        <a:off x="4605866" y="2939626"/>
        <a:ext cx="1950720" cy="1788160"/>
      </dsp:txXfrm>
    </dsp:sp>
    <dsp:sp modelId="{3D63A420-B09E-473F-9F2B-AEF588411EAF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err="1"/>
            <a:t>pubsup</a:t>
          </a:r>
          <a:endParaRPr lang="pl-PL" sz="4400" kern="1200" dirty="0"/>
        </a:p>
      </dsp:txBody>
      <dsp:txXfrm>
        <a:off x="1571413" y="2939626"/>
        <a:ext cx="1950720" cy="178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1A05E-CDDA-4E86-BF7B-7C38CC2C255A}" type="datetimeFigureOut">
              <a:rPr lang="pl-PL" smtClean="0"/>
              <a:pPr/>
              <a:t>18.09.2019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6E87E-B6A2-4FE5-9376-69F23BDD51E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Zależnie</a:t>
            </a:r>
            <a:r>
              <a:rPr lang="pl-PL" baseline="0" dirty="0"/>
              <a:t> od czasu i liczby uczestników: z podsumowaniem wszystkich lub jednej grupy.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C326F-B306-4566-A7E7-22C2F187D5D9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6E87E-B6A2-4FE5-9376-69F23BDD51E1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C326F-B306-4566-A7E7-22C2F187D5D9}" type="slidenum">
              <a:rPr lang="pl-PL" smtClean="0"/>
              <a:pPr/>
              <a:t>43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C326F-B306-4566-A7E7-22C2F187D5D9}" type="slidenum">
              <a:rPr lang="pl-PL" smtClean="0"/>
              <a:pPr/>
              <a:t>44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C326F-B306-4566-A7E7-22C2F187D5D9}" type="slidenum">
              <a:rPr lang="pl-PL" smtClean="0"/>
              <a:pPr/>
              <a:t>45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Warunki główne (</a:t>
            </a:r>
            <a:r>
              <a:rPr lang="pl-PL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</a:t>
            </a: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będą występowały zarówno w rozwiązaniu oszczędnym jak i pośrednim (dokładniej mówiąc, wszystkie warunki/czynniki z rozwiązania oszczędnego znaleźć się muszą w rozwiązaniu pośrednim)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 warunki dochodzą na etapie uzyskiwania rozwiązania pośredniego, i współuczestniczą (</a:t>
            </a:r>
            <a:r>
              <a:rPr lang="pl-PL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contributing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tak utworzonych ścieżkach przyczynowych, przez co oznaczone zostały mniejszymi okręgami.</a:t>
            </a:r>
          </a:p>
          <a:p>
            <a:endParaRPr lang="pl-P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podstawie dwóch uzyskanych rozwiązań można stwierdzić, że pierwsze z nich dotyczy sytuacji dużych firm (obecność warunku), do których rozwoju przyczynia się przede wszystkim posiadanie strategii zarządzania kapitałem ludzkim i budowanie sieci powiązań z klientami i innymi podmiotami. Mniejszy udział ma natomiast wizja strategicznego zarządzania i posiadanie działu B+R. Co ważne, w tym rozwiązaniu w rozwoju dużych firm nie wskazana jest tendencja do podejmowania ryzyka. Z kolei element ten występuje w drugim rozwiązaniu, właściwym dla małych podmiotów (brak warunku), które aby się rozwijać, nie muszą posiadać działu B+R, ani wykazywać się myśleniem strategicznym, zarządzają natomiast kapitałem ludzkim. Można zatem powiedzieć, że główną różnicą w przyczynach rozwoju firm byłaby ich wielkość, która determinuje dwie ścieżki – obie oparte na zarządzaniu kapitałem ludzkim, ale w przypadku małych firm opartą na gotowości do ryzyka a w przypadku dużych na posiadaniu bardziej formalnych strategii działania.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C326F-B306-4566-A7E7-22C2F187D5D9}" type="slidenum">
              <a:rPr lang="pl-PL" smtClean="0"/>
              <a:pPr/>
              <a:t>46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C326F-B306-4566-A7E7-22C2F187D5D9}" type="slidenum">
              <a:rPr lang="pl-PL" smtClean="0"/>
              <a:pPr/>
              <a:t>48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C326F-B306-4566-A7E7-22C2F187D5D9}" type="slidenum">
              <a:rPr lang="pl-PL" smtClean="0"/>
              <a:pPr/>
              <a:t>49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C326F-B306-4566-A7E7-22C2F187D5D9}" type="slidenum">
              <a:rPr lang="pl-PL" smtClean="0"/>
              <a:pPr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1517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DEBA-5D3D-48B5-8024-A0D238D227D1}" type="datetimeFigureOut">
              <a:rPr lang="pl-PL" smtClean="0"/>
              <a:pPr/>
              <a:t>18.09.2019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r>
              <a:rPr lang="pl-PL" dirty="0"/>
              <a:t>QCA</a:t>
            </a:r>
          </a:p>
        </p:txBody>
      </p:sp>
    </p:spTree>
    <p:extLst>
      <p:ext uri="{BB962C8B-B14F-4D97-AF65-F5344CB8AC3E}">
        <p14:creationId xmlns:p14="http://schemas.microsoft.com/office/powerpoint/2010/main" xmlns="" val="46201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56FDEBA-5D3D-48B5-8024-A0D238D227D1}" type="datetimeFigureOut">
              <a:rPr lang="pl-PL" smtClean="0"/>
              <a:pPr/>
              <a:t>18.09.2019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QCA</a:t>
            </a:r>
          </a:p>
        </p:txBody>
      </p:sp>
    </p:spTree>
    <p:extLst>
      <p:ext uri="{BB962C8B-B14F-4D97-AF65-F5344CB8AC3E}">
        <p14:creationId xmlns:p14="http://schemas.microsoft.com/office/powerpoint/2010/main" xmlns="" val="190595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56FDEBA-5D3D-48B5-8024-A0D238D227D1}" type="datetimeFigureOut">
              <a:rPr lang="pl-PL" smtClean="0"/>
              <a:pPr/>
              <a:t>18.09.2019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QCA</a:t>
            </a:r>
          </a:p>
        </p:txBody>
      </p:sp>
    </p:spTree>
    <p:extLst>
      <p:ext uri="{BB962C8B-B14F-4D97-AF65-F5344CB8AC3E}">
        <p14:creationId xmlns:p14="http://schemas.microsoft.com/office/powerpoint/2010/main" xmlns="" val="423665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56FDEBA-5D3D-48B5-8024-A0D238D227D1}" type="datetimeFigureOut">
              <a:rPr lang="pl-PL" smtClean="0"/>
              <a:pPr/>
              <a:t>18.09.2019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QCA</a:t>
            </a:r>
          </a:p>
        </p:txBody>
      </p:sp>
    </p:spTree>
    <p:extLst>
      <p:ext uri="{BB962C8B-B14F-4D97-AF65-F5344CB8AC3E}">
        <p14:creationId xmlns:p14="http://schemas.microsoft.com/office/powerpoint/2010/main" xmlns="" val="3868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56FDEBA-5D3D-48B5-8024-A0D238D227D1}" type="datetimeFigureOut">
              <a:rPr lang="pl-PL" smtClean="0"/>
              <a:pPr/>
              <a:t>18.09.2019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r>
              <a:rPr lang="pl-PL" dirty="0"/>
              <a:t>QCA</a:t>
            </a:r>
          </a:p>
        </p:txBody>
      </p:sp>
    </p:spTree>
    <p:extLst>
      <p:ext uri="{BB962C8B-B14F-4D97-AF65-F5344CB8AC3E}">
        <p14:creationId xmlns:p14="http://schemas.microsoft.com/office/powerpoint/2010/main" xmlns="" val="17054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56FDEBA-5D3D-48B5-8024-A0D238D227D1}" type="datetimeFigureOut">
              <a:rPr lang="pl-PL" smtClean="0"/>
              <a:pPr/>
              <a:t>18.09.2019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QCA</a:t>
            </a:r>
          </a:p>
        </p:txBody>
      </p:sp>
    </p:spTree>
    <p:extLst>
      <p:ext uri="{BB962C8B-B14F-4D97-AF65-F5344CB8AC3E}">
        <p14:creationId xmlns:p14="http://schemas.microsoft.com/office/powerpoint/2010/main" xmlns="" val="70990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56FDEBA-5D3D-48B5-8024-A0D238D227D1}" type="datetimeFigureOut">
              <a:rPr lang="pl-PL" smtClean="0"/>
              <a:pPr/>
              <a:t>18.09.2019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QCA</a:t>
            </a:r>
          </a:p>
        </p:txBody>
      </p:sp>
    </p:spTree>
    <p:extLst>
      <p:ext uri="{BB962C8B-B14F-4D97-AF65-F5344CB8AC3E}">
        <p14:creationId xmlns:p14="http://schemas.microsoft.com/office/powerpoint/2010/main" xmlns="" val="398338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56FDEBA-5D3D-48B5-8024-A0D238D227D1}" type="datetimeFigureOut">
              <a:rPr lang="pl-PL" smtClean="0"/>
              <a:pPr/>
              <a:t>18.09.2019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QCA</a:t>
            </a:r>
          </a:p>
        </p:txBody>
      </p:sp>
    </p:spTree>
    <p:extLst>
      <p:ext uri="{BB962C8B-B14F-4D97-AF65-F5344CB8AC3E}">
        <p14:creationId xmlns:p14="http://schemas.microsoft.com/office/powerpoint/2010/main" xmlns="" val="43166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56FDEBA-5D3D-48B5-8024-A0D238D227D1}" type="datetimeFigureOut">
              <a:rPr lang="pl-PL" smtClean="0"/>
              <a:pPr/>
              <a:t>18.09.2019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QCA</a:t>
            </a:r>
          </a:p>
        </p:txBody>
      </p:sp>
    </p:spTree>
    <p:extLst>
      <p:ext uri="{BB962C8B-B14F-4D97-AF65-F5344CB8AC3E}">
        <p14:creationId xmlns:p14="http://schemas.microsoft.com/office/powerpoint/2010/main" xmlns="" val="334880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56FDEBA-5D3D-48B5-8024-A0D238D227D1}" type="datetimeFigureOut">
              <a:rPr lang="pl-PL" smtClean="0"/>
              <a:pPr/>
              <a:t>18.09.2019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l-P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QCA</a:t>
            </a:r>
          </a:p>
        </p:txBody>
      </p:sp>
    </p:spTree>
    <p:extLst>
      <p:ext uri="{BB962C8B-B14F-4D97-AF65-F5344CB8AC3E}">
        <p14:creationId xmlns:p14="http://schemas.microsoft.com/office/powerpoint/2010/main" xmlns="" val="25234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56FDEBA-5D3D-48B5-8024-A0D238D227D1}" type="datetimeFigureOut">
              <a:rPr lang="pl-PL" smtClean="0"/>
              <a:pPr/>
              <a:t>18.09.2019</a:t>
            </a:fld>
            <a:endParaRPr lang="pl-P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QCA</a:t>
            </a:r>
          </a:p>
        </p:txBody>
      </p:sp>
    </p:spTree>
    <p:extLst>
      <p:ext uri="{BB962C8B-B14F-4D97-AF65-F5344CB8AC3E}">
        <p14:creationId xmlns:p14="http://schemas.microsoft.com/office/powerpoint/2010/main" xmlns="" val="304116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56FDEBA-5D3D-48B5-8024-A0D238D227D1}" type="datetimeFigureOut">
              <a:rPr lang="pl-PL" smtClean="0"/>
              <a:pPr/>
              <a:t>18.09.2019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l-P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/>
              <a:t>QCA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021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5EEB67-46CF-4CFA-8EC6-2561E8532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QCA :: </a:t>
            </a:r>
            <a:r>
              <a:rPr lang="pl-PL" sz="3600" dirty="0"/>
              <a:t>Projektowanie badań z zastosowaniem jakościowej analizy porównawczej </a:t>
            </a:r>
            <a:endParaRPr lang="pl-PL" sz="3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73CEA36-3007-474F-8A38-65450CC6F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714577"/>
            <a:ext cx="7891272" cy="1422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dr Seweryn Krupnik, CEAPP UJ</a:t>
            </a:r>
          </a:p>
          <a:p>
            <a:pPr>
              <a:spcBef>
                <a:spcPts val="600"/>
              </a:spcBef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dr Marcin Kocór, CEAPP UJ</a:t>
            </a:r>
          </a:p>
          <a:p>
            <a:pPr>
              <a:spcBef>
                <a:spcPts val="600"/>
              </a:spcBef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Gdańsk, 27 września 2019</a:t>
            </a: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xmlns="" id="{B204E705-676E-465A-A813-5F7DA07DBABF}"/>
              </a:ext>
            </a:extLst>
          </p:cNvPr>
          <p:cNvGrpSpPr/>
          <p:nvPr/>
        </p:nvGrpSpPr>
        <p:grpSpPr>
          <a:xfrm>
            <a:off x="2438400" y="0"/>
            <a:ext cx="8007928" cy="1324339"/>
            <a:chOff x="2438400" y="0"/>
            <a:chExt cx="8007928" cy="1324339"/>
          </a:xfrm>
        </p:grpSpPr>
        <p:pic>
          <p:nvPicPr>
            <p:cNvPr id="11" name="Obraz 10" descr="FE_rgb-1 - ACDSee Quick View">
              <a:extLst>
                <a:ext uri="{FF2B5EF4-FFF2-40B4-BE49-F238E27FC236}">
                  <a16:creationId xmlns:a16="http://schemas.microsoft.com/office/drawing/2014/main" xmlns="" id="{95D00B7D-E3C5-4270-ABEE-F5D0BC08AD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809" t="34081" r="1647" b="28987"/>
            <a:stretch/>
          </p:blipFill>
          <p:spPr>
            <a:xfrm>
              <a:off x="6989618" y="0"/>
              <a:ext cx="3456710" cy="1278262"/>
            </a:xfrm>
            <a:prstGeom prst="rect">
              <a:avLst/>
            </a:prstGeom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xmlns="" id="{1EB385BA-EAA8-46B5-AE6C-C75F6D960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38400" y="46077"/>
              <a:ext cx="2112819" cy="1186107"/>
            </a:xfrm>
            <a:prstGeom prst="rect">
              <a:avLst/>
            </a:prstGeom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xmlns="" id="{01D75CD9-75F6-47FA-AFEA-0D354138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88794" y="46077"/>
              <a:ext cx="1278262" cy="1278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070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pl-PL" dirty="0"/>
              <a:t>QCA pomiędzy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623392" y="1988840"/>
          <a:ext cx="1097280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3452"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Studia przypadków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Regresja (logistyczna)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3052"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Calibri" pitchFamily="34" charset="0"/>
                          <a:cs typeface="Calibri" pitchFamily="34" charset="0"/>
                        </a:rPr>
                        <a:t>Dają wgląd</a:t>
                      </a:r>
                      <a:r>
                        <a:rPr lang="pl-PL" sz="2400" baseline="0" dirty="0">
                          <a:latin typeface="Calibri" pitchFamily="34" charset="0"/>
                          <a:cs typeface="Calibri" pitchFamily="34" charset="0"/>
                        </a:rPr>
                        <a:t> w konkret, </a:t>
                      </a:r>
                    </a:p>
                    <a:p>
                      <a:r>
                        <a:rPr lang="pl-PL" sz="2400" baseline="0" dirty="0">
                          <a:latin typeface="Calibri" pitchFamily="34" charset="0"/>
                          <a:cs typeface="Calibri" pitchFamily="34" charset="0"/>
                        </a:rPr>
                        <a:t>ale często pozostają na opisowym poziomie</a:t>
                      </a:r>
                    </a:p>
                    <a:p>
                      <a:endParaRPr lang="pl-PL" sz="2400" baseline="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pl-PL" sz="24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pl-PL" sz="24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pl-PL" sz="24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pl-PL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Calibri" pitchFamily="34" charset="0"/>
                          <a:cs typeface="Calibri" pitchFamily="34" charset="0"/>
                        </a:rPr>
                        <a:t>Pozwala</a:t>
                      </a:r>
                      <a:r>
                        <a:rPr lang="pl-PL" sz="2400" baseline="0" dirty="0">
                          <a:latin typeface="Calibri" pitchFamily="34" charset="0"/>
                          <a:cs typeface="Calibri" pitchFamily="34" charset="0"/>
                        </a:rPr>
                        <a:t> analizować zależności, ale </a:t>
                      </a:r>
                    </a:p>
                    <a:p>
                      <a:r>
                        <a:rPr lang="pl-PL" sz="2400" baseline="0" dirty="0">
                          <a:latin typeface="Calibri" pitchFamily="34" charset="0"/>
                          <a:cs typeface="Calibri" pitchFamily="34" charset="0"/>
                        </a:rPr>
                        <a:t>a) wymagania odnośnie danych                                                b) </a:t>
                      </a:r>
                      <a:r>
                        <a:rPr lang="pl-PL" sz="2400" baseline="0" dirty="0" smtClean="0">
                          <a:latin typeface="Calibri" pitchFamily="34" charset="0"/>
                          <a:cs typeface="Calibri" pitchFamily="34" charset="0"/>
                        </a:rPr>
                        <a:t>interakcje wyzwaniem </a:t>
                      </a:r>
                      <a:r>
                        <a:rPr lang="pl-PL" sz="2400" baseline="0" dirty="0">
                          <a:latin typeface="Calibri" pitchFamily="34" charset="0"/>
                          <a:cs typeface="Calibri" pitchFamily="34" charset="0"/>
                        </a:rPr>
                        <a:t>w </a:t>
                      </a:r>
                      <a:r>
                        <a:rPr lang="pl-PL" sz="2400" baseline="0" dirty="0" smtClean="0">
                          <a:latin typeface="Calibri" pitchFamily="34" charset="0"/>
                          <a:cs typeface="Calibri" pitchFamily="34" charset="0"/>
                        </a:rPr>
                        <a:t>analizie</a:t>
                      </a:r>
                      <a:endParaRPr lang="pl-PL" sz="2400" baseline="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pl-PL" sz="2400" baseline="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pl-PL" sz="2400" baseline="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pl-PL" sz="2400" baseline="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pl-PL" sz="2400" baseline="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pl-PL" sz="2400" baseline="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pl-PL" sz="2400" baseline="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pl-PL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Obraz 4" descr="photo-1535469145415-8e49c30eae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392" y="3789041"/>
            <a:ext cx="5481472" cy="273799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6192011" y="4077072"/>
          <a:ext cx="5376597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pl-PL" dirty="0"/>
              <a:t>Analiza przypadków gdy interesuje nas przyczynowość…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31371" y="1955799"/>
          <a:ext cx="11329258" cy="4703918"/>
        </p:xfrm>
        <a:graphic>
          <a:graphicData uri="http://schemas.openxmlformats.org/drawingml/2006/table">
            <a:tbl>
              <a:tblPr/>
              <a:tblGrid>
                <a:gridCol w="4512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16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7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222222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Cel badania</a:t>
                      </a:r>
                      <a:endParaRPr lang="pl-PL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solidFill>
                            <a:srgbClr val="222222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Pytania badawcze</a:t>
                      </a:r>
                      <a:endParaRPr lang="pl-PL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7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efekty programu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Jakie są efekty programu?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7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przyczyny</a:t>
                      </a:r>
                      <a:r>
                        <a:rPr lang="pl-PL" sz="2000" baseline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efektów</a:t>
                      </a:r>
                      <a:endParaRPr lang="pl-PL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</a:t>
                      </a:r>
                      <a:r>
                        <a:rPr lang="pl-PL" sz="2000" baseline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 doprowadziło do zmiany zachowania beneficjentów?</a:t>
                      </a:r>
                      <a:endParaRPr lang="pl-PL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7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222222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eksploracja</a:t>
                      </a:r>
                      <a:r>
                        <a:rPr lang="pl-PL" sz="2000" baseline="0" dirty="0">
                          <a:solidFill>
                            <a:srgbClr val="222222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efektów programu</a:t>
                      </a:r>
                      <a:endParaRPr lang="pl-PL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222222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W</a:t>
                      </a:r>
                      <a:r>
                        <a:rPr lang="pl-PL" sz="2000" baseline="0" dirty="0">
                          <a:solidFill>
                            <a:srgbClr val="222222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jaki sposób program prowadził do danego efektu?</a:t>
                      </a:r>
                      <a:endParaRPr lang="pl-PL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14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222222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wystarczające i niezbędne czynniki,</a:t>
                      </a:r>
                      <a:r>
                        <a:rPr lang="pl-PL" sz="2000" baseline="0" dirty="0">
                          <a:solidFill>
                            <a:srgbClr val="222222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aby program odniósł sukces (i ich interakcje)</a:t>
                      </a:r>
                      <a:endParaRPr lang="pl-PL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222222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Jaka</a:t>
                      </a:r>
                      <a:r>
                        <a:rPr lang="pl-PL" sz="2000" baseline="0" dirty="0">
                          <a:solidFill>
                            <a:srgbClr val="222222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konfiguracja czynników jest niezbędna by program odniósł sukces?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162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222222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mechanizm przyczynowo – skutkowy</a:t>
                      </a:r>
                      <a:endParaRPr lang="pl-PL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222222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Jaki jest</a:t>
                      </a:r>
                      <a:r>
                        <a:rPr lang="pl-PL" sz="2000" baseline="0" dirty="0">
                          <a:solidFill>
                            <a:srgbClr val="222222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mechanizm przyczynowy, który sprawia, że program zmienia zachowania beneficjentów?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solidFill>
                          <a:srgbClr val="222222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222222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Jakie cechy programu i w jaki sposób</a:t>
                      </a:r>
                      <a:r>
                        <a:rPr lang="pl-PL" sz="2000" baseline="0" dirty="0">
                          <a:solidFill>
                            <a:srgbClr val="222222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prowadzą do zmiany zachowania u beneficjentów?</a:t>
                      </a:r>
                      <a:r>
                        <a:rPr lang="en-GB" sz="2000" dirty="0">
                          <a:solidFill>
                            <a:srgbClr val="222222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endParaRPr lang="pl-PL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Charles </a:t>
            </a:r>
            <a:r>
              <a:rPr lang="pl-PL" dirty="0" err="1"/>
              <a:t>Ragin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>
              <a:buNone/>
            </a:pPr>
            <a:r>
              <a:rPr lang="pl-PL" dirty="0"/>
              <a:t>   </a:t>
            </a:r>
          </a:p>
          <a:p>
            <a:pPr lvl="1"/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az 5" descr="photo-1512428197675-daae5d4e1e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0505" y="1834968"/>
            <a:ext cx="6482794" cy="4304576"/>
          </a:xfrm>
          <a:prstGeom prst="rect">
            <a:avLst/>
          </a:prstGeom>
        </p:spPr>
      </p:pic>
      <p:pic>
        <p:nvPicPr>
          <p:cNvPr id="7" name="Obraz 6" descr="ch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8161" y="2354081"/>
            <a:ext cx="2210618" cy="331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438E15-D20D-4266-9317-34A00C8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135"/>
            <a:ext cx="10058400" cy="1609344"/>
          </a:xfrm>
        </p:spPr>
        <p:txBody>
          <a:bodyPr/>
          <a:lstStyle/>
          <a:p>
            <a:r>
              <a:rPr lang="pl-PL" cap="none" dirty="0"/>
              <a:t>QCA?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3433BDE-71DD-4D3A-8B1C-CBED7A29D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11957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QCA to podejście analityczne łączące przygotowanie i analizę danych jakościowych z formalnymi procedurami pozwalającymi zidentyfikować zależności logiczne pomiędzy wybranymi czynnikami (warunkami – </a:t>
            </a:r>
            <a:r>
              <a:rPr lang="pl-PL" i="1" dirty="0" err="1"/>
              <a:t>conditions</a:t>
            </a:r>
            <a:r>
              <a:rPr lang="pl-PL" dirty="0"/>
              <a:t>) a wynikiem (</a:t>
            </a:r>
            <a:r>
              <a:rPr lang="pl-PL" i="1" dirty="0" err="1"/>
              <a:t>outcome</a:t>
            </a:r>
            <a:r>
              <a:rPr lang="pl-PL" dirty="0"/>
              <a:t>).</a:t>
            </a:r>
          </a:p>
          <a:p>
            <a:r>
              <a:rPr lang="pl-PL" dirty="0"/>
              <a:t>QCA łączy podejście ilościowe z jakościowym (wybór danych, ich kodowanie i analiza)</a:t>
            </a:r>
          </a:p>
          <a:p>
            <a:r>
              <a:rPr lang="pl-PL" dirty="0"/>
              <a:t>QCA jest bardzo użytecznym narzędzie do analizy złożonej przyczynowości (</a:t>
            </a:r>
            <a:r>
              <a:rPr lang="pl-PL" i="1" dirty="0"/>
              <a:t>casual </a:t>
            </a:r>
            <a:r>
              <a:rPr lang="pl-PL" i="1" dirty="0" err="1"/>
              <a:t>complexity</a:t>
            </a:r>
            <a:r>
              <a:rPr lang="pl-PL" dirty="0"/>
              <a:t>)</a:t>
            </a:r>
          </a:p>
          <a:p>
            <a:r>
              <a:rPr lang="pl-PL" dirty="0"/>
              <a:t>QCA najlepiej stosować w analizie niewielkich i średnich prób (10-50 przypadków)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pl-PL" sz="2000" dirty="0"/>
              <a:t>przypadek jako unikalna konfiguracja warunków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pl-PL" sz="2000" dirty="0"/>
              <a:t>oparta na teorii zbiorów</a:t>
            </a:r>
          </a:p>
          <a:p>
            <a:pPr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[Peer C. Fiss, 2012] z modyfikacjami</a:t>
            </a:r>
          </a:p>
        </p:txBody>
      </p:sp>
    </p:spTree>
    <p:extLst>
      <p:ext uri="{BB962C8B-B14F-4D97-AF65-F5344CB8AC3E}">
        <p14:creationId xmlns:p14="http://schemas.microsoft.com/office/powerpoint/2010/main" xmlns="" val="63941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Crisp</a:t>
            </a:r>
            <a:r>
              <a:rPr lang="pl-PL" dirty="0"/>
              <a:t> - set </a:t>
            </a:r>
            <a:r>
              <a:rPr lang="pl-PL" dirty="0" err="1"/>
              <a:t>cs</a:t>
            </a:r>
            <a:r>
              <a:rPr lang="pl-PL" dirty="0"/>
              <a:t> QCA: zbiory klasyczne, standardowe</a:t>
            </a:r>
          </a:p>
          <a:p>
            <a:r>
              <a:rPr lang="pl-PL" dirty="0" err="1"/>
              <a:t>Fuzzy</a:t>
            </a:r>
            <a:r>
              <a:rPr lang="pl-PL" dirty="0"/>
              <a:t> - set FSQCA: zbiory rozmyte</a:t>
            </a:r>
          </a:p>
          <a:p>
            <a:r>
              <a:rPr lang="pl-PL" dirty="0" err="1"/>
              <a:t>Multivalue</a:t>
            </a:r>
            <a:r>
              <a:rPr lang="pl-PL" dirty="0"/>
              <a:t> – </a:t>
            </a:r>
            <a:r>
              <a:rPr lang="pl-PL" dirty="0" err="1"/>
              <a:t>nvQCA</a:t>
            </a:r>
            <a:r>
              <a:rPr lang="pl-PL" dirty="0"/>
              <a:t>: wiele wartości efektu </a:t>
            </a:r>
          </a:p>
          <a:p>
            <a:r>
              <a:rPr lang="pl-PL" dirty="0" err="1"/>
              <a:t>Temporal</a:t>
            </a:r>
            <a:r>
              <a:rPr lang="pl-PL" dirty="0"/>
              <a:t> QCA – </a:t>
            </a:r>
            <a:r>
              <a:rPr lang="pl-PL" dirty="0" err="1"/>
              <a:t>tQCA</a:t>
            </a:r>
            <a:r>
              <a:rPr lang="pl-PL" dirty="0"/>
              <a:t>: uwzględnienie czasu</a:t>
            </a:r>
          </a:p>
          <a:p>
            <a:r>
              <a:rPr lang="pl-PL" dirty="0" err="1"/>
              <a:t>Two-step</a:t>
            </a:r>
            <a:r>
              <a:rPr lang="pl-PL" dirty="0"/>
              <a:t> QCA: analiza dwuetapowa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pl-PL" dirty="0"/>
              <a:t>Kiedy (1)?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2400" b="1" dirty="0"/>
              <a:t>Pytania badawcze:</a:t>
            </a:r>
          </a:p>
          <a:p>
            <a:pPr lvl="1">
              <a:lnSpc>
                <a:spcPct val="150000"/>
              </a:lnSpc>
            </a:pPr>
            <a:r>
              <a:rPr lang="pl-PL" sz="2400" dirty="0"/>
              <a:t>warunki wystarczające i konieczne, a nie probabilistyczne</a:t>
            </a:r>
          </a:p>
          <a:p>
            <a:pPr lvl="1">
              <a:lnSpc>
                <a:spcPct val="150000"/>
              </a:lnSpc>
            </a:pPr>
            <a:r>
              <a:rPr lang="pl-PL" sz="2400" dirty="0"/>
              <a:t>analiza przyczynowości (identyfikacja niezbędnych i wystarczających warunków (</a:t>
            </a:r>
            <a:r>
              <a:rPr lang="pl-PL" sz="2400" dirty="0" err="1"/>
              <a:t>conditions</a:t>
            </a:r>
            <a:r>
              <a:rPr lang="pl-PL" sz="2400" dirty="0"/>
              <a:t>) dla wystąpienia jakiegoś efektu (</a:t>
            </a:r>
            <a:r>
              <a:rPr lang="pl-PL" sz="2400" dirty="0" err="1"/>
              <a:t>outcome</a:t>
            </a:r>
            <a:r>
              <a:rPr lang="pl-PL" sz="2400" dirty="0"/>
              <a:t>))</a:t>
            </a:r>
          </a:p>
          <a:p>
            <a:pPr lvl="1">
              <a:lnSpc>
                <a:spcPct val="150000"/>
              </a:lnSpc>
            </a:pPr>
            <a:r>
              <a:rPr lang="pl-PL" sz="2400" dirty="0"/>
              <a:t>spodziewamy się skomplikowanych relacji (asymetria efektów, różne konfiguracje czynników mogą prowadzić do tego samego efektu) </a:t>
            </a:r>
          </a:p>
          <a:p>
            <a:pPr lvl="1">
              <a:buNone/>
            </a:pPr>
            <a:endParaRPr lang="pl-PL" dirty="0"/>
          </a:p>
          <a:p>
            <a:pPr lvl="1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pl-PL" dirty="0"/>
              <a:t>Kiedy (2)?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400" b="1" dirty="0"/>
              <a:t>Dane:</a:t>
            </a:r>
          </a:p>
          <a:p>
            <a:pPr lvl="1">
              <a:lnSpc>
                <a:spcPct val="150000"/>
              </a:lnSpc>
            </a:pPr>
            <a:r>
              <a:rPr lang="pl-PL" sz="2400" dirty="0"/>
              <a:t>średnie lub duże N (=&gt;10)</a:t>
            </a:r>
          </a:p>
          <a:p>
            <a:pPr lvl="1">
              <a:lnSpc>
                <a:spcPct val="150000"/>
              </a:lnSpc>
            </a:pPr>
            <a:r>
              <a:rPr lang="pl-PL" sz="2400" dirty="0"/>
              <a:t>liczba warunków (C) &lt;= 8, rekomendowana 4-6</a:t>
            </a:r>
          </a:p>
          <a:p>
            <a:pPr lvl="1">
              <a:lnSpc>
                <a:spcPct val="150000"/>
              </a:lnSpc>
            </a:pPr>
            <a:r>
              <a:rPr lang="pl-PL" sz="2400" dirty="0"/>
              <a:t>N=&gt; C*3, N=&gt; 2</a:t>
            </a:r>
            <a:r>
              <a:rPr lang="pl-PL" sz="2400" baseline="30000" dirty="0"/>
              <a:t>C</a:t>
            </a:r>
          </a:p>
          <a:p>
            <a:pPr lvl="1">
              <a:lnSpc>
                <a:spcPct val="150000"/>
              </a:lnSpc>
            </a:pPr>
            <a:r>
              <a:rPr lang="pl-PL" sz="2400" dirty="0"/>
              <a:t>jakościowe lub ilościowe</a:t>
            </a:r>
          </a:p>
          <a:p>
            <a:pPr lvl="1">
              <a:buFontTx/>
              <a:buChar char="-"/>
            </a:pPr>
            <a:endParaRPr lang="pl-PL" sz="2400" baseline="30000" dirty="0"/>
          </a:p>
          <a:p>
            <a:pPr lvl="1">
              <a:buNone/>
            </a:pPr>
            <a:r>
              <a:rPr lang="pl-PL" sz="2400" dirty="0"/>
              <a:t>Bardzo dobra znajomość przypadków!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pl-PL" dirty="0"/>
              <a:t>Jak?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600201"/>
            <a:ext cx="11439061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pl-PL" sz="3800" dirty="0"/>
              <a:t>  </a:t>
            </a:r>
            <a:r>
              <a:rPr lang="pl-PL" sz="2800" dirty="0"/>
              <a:t>Projekt: pytanie badawcze, efekt, warunki, przypadki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pl-PL" sz="2800" dirty="0"/>
              <a:t>  </a:t>
            </a:r>
            <a:r>
              <a:rPr lang="pl-PL" sz="2800" dirty="0" err="1"/>
              <a:t>Operacjonalizacja</a:t>
            </a:r>
            <a:r>
              <a:rPr lang="pl-PL" sz="2800" dirty="0"/>
              <a:t> i kalibracja danych</a:t>
            </a:r>
          </a:p>
          <a:p>
            <a:pPr marL="742950" indent="-742950">
              <a:lnSpc>
                <a:spcPct val="170000"/>
              </a:lnSpc>
              <a:buAutoNum type="arabicPeriod" startAt="3"/>
            </a:pPr>
            <a:r>
              <a:rPr lang="pl-PL" sz="2800" dirty="0"/>
              <a:t>Analiza </a:t>
            </a:r>
          </a:p>
          <a:p>
            <a:pPr marL="742950" indent="-742950">
              <a:lnSpc>
                <a:spcPct val="170000"/>
              </a:lnSpc>
              <a:buAutoNum type="arabicPeriod" startAt="3"/>
            </a:pPr>
            <a:r>
              <a:rPr lang="pl-PL" sz="2800" dirty="0"/>
              <a:t>Interpretacja wyników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914400" lvl="1" indent="-514350">
              <a:buFont typeface="+mj-lt"/>
              <a:buAutoNum type="arabicParenR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pl-PL" dirty="0"/>
              <a:t>Przykład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600201"/>
            <a:ext cx="11439061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70000"/>
              </a:lnSpc>
              <a:buNone/>
            </a:pPr>
            <a:r>
              <a:rPr lang="pl-PL" sz="3800" dirty="0"/>
              <a:t>     pytanie badawcze: </a:t>
            </a:r>
            <a:r>
              <a:rPr lang="pl-PL" sz="3600" dirty="0"/>
              <a:t>Jakie są najważniejsze konfiguracje czynników różnicujących wpływ przedsięwzięć strategicznych na uwarunkowania rozwoju obszaru?</a:t>
            </a:r>
            <a:endParaRPr lang="pl-PL" sz="3800" dirty="0"/>
          </a:p>
          <a:p>
            <a:pPr marL="514350" indent="-514350">
              <a:lnSpc>
                <a:spcPct val="170000"/>
              </a:lnSpc>
              <a:buNone/>
            </a:pPr>
            <a:endParaRPr lang="pl-PL" dirty="0"/>
          </a:p>
          <a:p>
            <a:pPr marL="514350" indent="-514350">
              <a:lnSpc>
                <a:spcPct val="170000"/>
              </a:lnSpc>
              <a:buNone/>
            </a:pPr>
            <a:endParaRPr lang="pl-PL" dirty="0"/>
          </a:p>
          <a:p>
            <a:pPr marL="914400" lvl="1" indent="-514350">
              <a:buFont typeface="+mj-lt"/>
              <a:buAutoNum type="arabicParenR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pl-PL" dirty="0"/>
              <a:t>Czy możemy zastosować QCA?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600201"/>
            <a:ext cx="11439061" cy="4042953"/>
          </a:xfrm>
        </p:spPr>
        <p:txBody>
          <a:bodyPr>
            <a:noAutofit/>
          </a:bodyPr>
          <a:lstStyle/>
          <a:p>
            <a:pPr marL="514350" indent="-514350">
              <a:lnSpc>
                <a:spcPct val="170000"/>
              </a:lnSpc>
              <a:buNone/>
            </a:pPr>
            <a:endParaRPr lang="pl-PL" dirty="0"/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pl-PL" dirty="0"/>
              <a:t>pytanie badawcze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pl-PL" dirty="0"/>
              <a:t>złożona przyczynowość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pl-PL" dirty="0"/>
              <a:t>jesteśmy w stanie przedstawić efekt dychotomicznie i przypisać przypadki do każdej z sytuacji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pl-PL" dirty="0"/>
              <a:t>jesteśmy w stanie zidentyfikować warunki, wyróżnić ich różne stany (dychotomiczne lub nie) i przypisać przypadki do każdej z sytuacji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pl-PL" dirty="0"/>
              <a:t>mamy odpowiednią liczbę przypadków  (N=&gt; C*3, N=&gt; 2</a:t>
            </a:r>
            <a:r>
              <a:rPr lang="pl-PL" baseline="30000" dirty="0"/>
              <a:t>C </a:t>
            </a:r>
            <a:r>
              <a:rPr lang="pl-PL" dirty="0"/>
              <a:t>)</a:t>
            </a:r>
          </a:p>
          <a:p>
            <a:pPr marL="514350" lvl="1" indent="-514350">
              <a:lnSpc>
                <a:spcPct val="170000"/>
              </a:lnSpc>
              <a:buNone/>
            </a:pPr>
            <a:r>
              <a:rPr lang="pl-PL" sz="2000" dirty="0"/>
              <a:t>    </a:t>
            </a:r>
          </a:p>
          <a:p>
            <a:pPr marL="914400" lvl="1" indent="-514350"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654208" cy="1470025"/>
          </a:xfrm>
        </p:spPr>
        <p:txBody>
          <a:bodyPr>
            <a:normAutofit/>
          </a:bodyPr>
          <a:lstStyle/>
          <a:p>
            <a:r>
              <a:rPr lang="pl-PL" dirty="0"/>
              <a:t>Poznajmy się </a:t>
            </a:r>
          </a:p>
        </p:txBody>
      </p:sp>
      <p:pic>
        <p:nvPicPr>
          <p:cNvPr id="5" name="Grafika 4" descr="Spotkanie">
            <a:extLst>
              <a:ext uri="{FF2B5EF4-FFF2-40B4-BE49-F238E27FC236}">
                <a16:creationId xmlns:a16="http://schemas.microsoft.com/office/drawing/2014/main" xmlns="" id="{847330A2-55BE-4FBC-B080-CA586B1C7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76854" y="1852839"/>
            <a:ext cx="1747612" cy="1747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C00000"/>
                </a:solidFill>
                <a:ea typeface="+mn-ea"/>
              </a:rPr>
              <a:t>E</a:t>
            </a:r>
            <a:r>
              <a:rPr lang="pl-PL" dirty="0"/>
              <a:t>fekt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600201"/>
            <a:ext cx="11439061" cy="4525963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endParaRPr lang="pl-PL" dirty="0"/>
          </a:p>
          <a:p>
            <a:pPr marL="914400" lvl="1" indent="-514350">
              <a:buNone/>
            </a:pPr>
            <a:r>
              <a:rPr lang="pl-PL" sz="2400" dirty="0"/>
              <a:t>Wpływ: duży </a:t>
            </a:r>
            <a:r>
              <a:rPr lang="pl-PL" sz="2400" dirty="0" err="1"/>
              <a:t>vs</a:t>
            </a:r>
            <a:r>
              <a:rPr lang="pl-PL" sz="2400" dirty="0"/>
              <a:t>. mały</a:t>
            </a:r>
          </a:p>
          <a:p>
            <a:pPr marL="914400" lvl="1" indent="-514350"/>
            <a:r>
              <a:rPr lang="pl-PL" sz="2400" dirty="0"/>
              <a:t>sytuacja idealna: jeden dobrze określony wskaźnik, na podstawie którego orzekamy o wpływie (np. </a:t>
            </a:r>
            <a:r>
              <a:rPr lang="pl-PL" sz="2400" dirty="0" smtClean="0"/>
              <a:t>wzrost </a:t>
            </a:r>
            <a:r>
              <a:rPr lang="pl-PL" sz="2400" dirty="0"/>
              <a:t>PKB w województwie) </a:t>
            </a:r>
          </a:p>
          <a:p>
            <a:pPr marL="914400" lvl="1" indent="-514350"/>
            <a:r>
              <a:rPr lang="pl-PL" sz="2400" dirty="0"/>
              <a:t>sytuacja realna: więcej danych (wskaźników), w oparciu o które grono ekspertów wypracowuje konsensus</a:t>
            </a:r>
          </a:p>
          <a:p>
            <a:pPr marL="914400" lvl="1" indent="-514350"/>
            <a:endParaRPr lang="pl-PL" sz="2400" dirty="0"/>
          </a:p>
          <a:p>
            <a:pPr marL="914400" lvl="1" indent="-514350">
              <a:buNone/>
            </a:pPr>
            <a:r>
              <a:rPr lang="pl-PL" sz="2400" dirty="0"/>
              <a:t>        Aby analizować przypadek, potrzebujemy dla niego danych i potrzebujemy przypisać go do jednego ze stanów </a:t>
            </a:r>
            <a:r>
              <a:rPr lang="pl-PL" sz="2400" dirty="0" smtClean="0"/>
              <a:t>efektu</a:t>
            </a:r>
            <a:endParaRPr lang="pl-PL" sz="2400" dirty="0"/>
          </a:p>
          <a:p>
            <a:pPr marL="914400" lvl="1" indent="-514350"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/>
              <a:t>Warunki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600201"/>
            <a:ext cx="11439061" cy="4525963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r>
              <a:rPr lang="pl-PL" sz="2400" dirty="0"/>
              <a:t>źródło: teoria, wcześniejsze ewaluacje, opinie </a:t>
            </a:r>
            <a:r>
              <a:rPr lang="pl-PL" sz="2400" dirty="0" err="1"/>
              <a:t>interesariuszy</a:t>
            </a:r>
            <a:endParaRPr lang="pl-PL" sz="2400" dirty="0"/>
          </a:p>
          <a:p>
            <a:pPr marL="914400" lvl="1" indent="-514350">
              <a:buNone/>
            </a:pPr>
            <a:endParaRPr lang="pl-PL" sz="2400" dirty="0"/>
          </a:p>
          <a:p>
            <a:pPr marL="914400" lvl="1" indent="-514350">
              <a:buNone/>
            </a:pPr>
            <a:r>
              <a:rPr lang="pl-PL" sz="2400" dirty="0"/>
              <a:t>przykładowe:</a:t>
            </a:r>
          </a:p>
          <a:p>
            <a:pPr marL="914400" lvl="1" indent="-514350"/>
            <a:r>
              <a:rPr lang="pl-PL" sz="2400" b="1" dirty="0">
                <a:solidFill>
                  <a:srgbClr val="C00000"/>
                </a:solidFill>
              </a:rPr>
              <a:t>T</a:t>
            </a:r>
            <a:r>
              <a:rPr lang="pl-PL" sz="2400" dirty="0"/>
              <a:t>rafność wsparcia (ocena punktowa przy decyzji o dofinansowaniu):  średnia, wysoka</a:t>
            </a:r>
          </a:p>
          <a:p>
            <a:pPr marL="914400" lvl="1" indent="-514350"/>
            <a:r>
              <a:rPr lang="pl-PL" sz="2400" b="1" dirty="0">
                <a:solidFill>
                  <a:srgbClr val="C00000"/>
                </a:solidFill>
              </a:rPr>
              <a:t>J</a:t>
            </a:r>
            <a:r>
              <a:rPr lang="pl-PL" sz="2400" dirty="0"/>
              <a:t>akość zarządzania projektem (ocena ekspercka w oparciu o jakość sprawozdań): średnia, wysoka</a:t>
            </a:r>
          </a:p>
          <a:p>
            <a:pPr marL="914400" lvl="1" indent="-514350"/>
            <a:r>
              <a:rPr lang="pl-PL" sz="2400" dirty="0"/>
              <a:t>Względna </a:t>
            </a:r>
            <a:r>
              <a:rPr lang="pl-PL" sz="2400" b="1" dirty="0">
                <a:solidFill>
                  <a:srgbClr val="C00000"/>
                </a:solidFill>
              </a:rPr>
              <a:t>W</a:t>
            </a:r>
            <a:r>
              <a:rPr lang="pl-PL" sz="2400" dirty="0"/>
              <a:t>ielkość wsparcia (wartość wsparcia odniesiona do PKB regionu): mała, duża</a:t>
            </a:r>
          </a:p>
          <a:p>
            <a:pPr marL="914400" lvl="1" indent="-514350"/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/>
              <a:t>Wynik analizy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600201"/>
            <a:ext cx="11439061" cy="4525963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endParaRPr lang="pl-PL" sz="3900" dirty="0"/>
          </a:p>
          <a:p>
            <a:pPr marL="914400" lvl="1" indent="-514350">
              <a:buNone/>
            </a:pPr>
            <a:r>
              <a:rPr lang="pl-PL" sz="3900" dirty="0" err="1"/>
              <a:t>T*J</a:t>
            </a:r>
            <a:r>
              <a:rPr lang="pl-PL" sz="3900" dirty="0"/>
              <a:t> + </a:t>
            </a:r>
            <a:r>
              <a:rPr lang="pl-PL" sz="3900" dirty="0" err="1"/>
              <a:t>J*W</a:t>
            </a:r>
            <a:r>
              <a:rPr lang="pl-PL" sz="3900" dirty="0"/>
              <a:t> → E</a:t>
            </a:r>
          </a:p>
          <a:p>
            <a:pPr marL="914400" lvl="1" indent="-514350">
              <a:buNone/>
            </a:pPr>
            <a:endParaRPr lang="pl-PL" dirty="0"/>
          </a:p>
          <a:p>
            <a:pPr marL="914400" lvl="1" indent="-514350">
              <a:buNone/>
            </a:pPr>
            <a:r>
              <a:rPr lang="pl-PL" sz="2400" dirty="0"/>
              <a:t>Aby efekt był wysoki, musiała nastąpić jedna z dwóch sytuacji:</a:t>
            </a:r>
          </a:p>
          <a:p>
            <a:pPr marL="914400" lvl="1" indent="-514350"/>
            <a:r>
              <a:rPr lang="pl-PL" sz="2400" dirty="0"/>
              <a:t>Jednocześnie wysokie trafność i jakość </a:t>
            </a:r>
          </a:p>
          <a:p>
            <a:pPr marL="914400" lvl="1" indent="-514350"/>
            <a:r>
              <a:rPr lang="pl-PL" sz="2400" dirty="0"/>
              <a:t>Jednocześnie wysoka trafność i wielkość wsparcia</a:t>
            </a:r>
          </a:p>
          <a:p>
            <a:pPr marL="914400" lvl="1" indent="-514350">
              <a:buNone/>
            </a:pPr>
            <a:endParaRPr lang="pl-PL" sz="2400" dirty="0"/>
          </a:p>
          <a:p>
            <a:pPr marL="914400" lvl="1" indent="-514350">
              <a:buNone/>
            </a:pPr>
            <a:r>
              <a:rPr lang="pl-PL" sz="2400" dirty="0"/>
              <a:t>Uwaga:!</a:t>
            </a:r>
          </a:p>
          <a:p>
            <a:pPr marL="914400" lvl="1" indent="-514350"/>
            <a:r>
              <a:rPr lang="pl-PL" sz="2400" dirty="0"/>
              <a:t>nic nie mówimy o warunkach dla małego efektu</a:t>
            </a:r>
          </a:p>
          <a:p>
            <a:pPr marL="914400" lvl="1" indent="-514350"/>
            <a:r>
              <a:rPr lang="pl-PL" sz="2400" dirty="0"/>
              <a:t>ostrożnie z generalizowaniem wyników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pl-PL" dirty="0"/>
              <a:t>Ćwiczenie:: ewaluacja warsztatu                 z wykorzystaniem QCA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2939" y="2133601"/>
            <a:ext cx="11439061" cy="4525963"/>
          </a:xfrm>
        </p:spPr>
        <p:txBody>
          <a:bodyPr>
            <a:normAutofit/>
          </a:bodyPr>
          <a:lstStyle/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Sformułowanie pytania ewaluacyjnego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Jaki efekt? Co byłoby dobrą miarą efektu?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Jakie warunki?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Jak moglibyśmy przypisać uczestników do każdego stanu warunku?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Jakich wyników możemy się spodziewać?</a:t>
            </a:r>
          </a:p>
          <a:p>
            <a:pPr marL="914400" lvl="1" indent="-514350">
              <a:buFont typeface="+mj-lt"/>
              <a:buAutoNum type="arabicPeriod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654208" cy="147002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85115" algn="l"/>
              </a:tabLst>
            </a:pPr>
            <a:r>
              <a:rPr lang="pl-PL" sz="4800" b="1" dirty="0">
                <a:ea typeface="Calibri"/>
                <a:cs typeface="Times New Roman"/>
              </a:rPr>
              <a:t>BLOK </a:t>
            </a:r>
            <a:r>
              <a:rPr lang="pl-PL" sz="4800" b="1" dirty="0" smtClean="0">
                <a:ea typeface="Calibri"/>
                <a:cs typeface="Times New Roman"/>
              </a:rPr>
              <a:t>II:: Najważniejsze </a:t>
            </a:r>
            <a:r>
              <a:rPr lang="pl-PL" sz="4800" b="1" dirty="0">
                <a:ea typeface="Calibri"/>
                <a:cs typeface="Times New Roman"/>
              </a:rPr>
              <a:t>kwestie               przy projektowaniu badań</a:t>
            </a:r>
            <a:endParaRPr lang="pl-PL" sz="4800" dirty="0">
              <a:ea typeface="Calibri"/>
              <a:cs typeface="Times New Roman"/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270992"/>
          </a:xfrm>
        </p:spPr>
        <p:txBody>
          <a:bodyPr/>
          <a:lstStyle/>
          <a:p>
            <a:pPr lvl="0"/>
            <a:r>
              <a:rPr lang="pl-PL" dirty="0">
                <a:ea typeface="Calibri"/>
                <a:cs typeface="Times New Roman"/>
              </a:rPr>
              <a:t>Przyczynowość, Zbiory, Kalibracja, Tabela prawdy, Wyniki i wnioski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1132" y="235728"/>
            <a:ext cx="12048661" cy="1143000"/>
          </a:xfrm>
        </p:spPr>
        <p:txBody>
          <a:bodyPr>
            <a:normAutofit/>
          </a:bodyPr>
          <a:lstStyle/>
          <a:p>
            <a:r>
              <a:rPr lang="pl-PL" sz="2800" dirty="0"/>
              <a:t>Operacje na zbiorach/ algebra </a:t>
            </a:r>
            <a:r>
              <a:rPr lang="pl-PL" sz="2800" dirty="0" err="1"/>
              <a:t>Boole’a</a:t>
            </a:r>
            <a:r>
              <a:rPr lang="pl-PL" sz="2800" dirty="0"/>
              <a:t>/ prawa De Morgana</a:t>
            </a:r>
            <a:br>
              <a:rPr lang="pl-PL" sz="2800" dirty="0"/>
            </a:br>
            <a:endParaRPr lang="pl-PL" sz="28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514350">
              <a:buNone/>
            </a:pPr>
            <a:r>
              <a:rPr lang="pl-PL" dirty="0" err="1"/>
              <a:t>A*B*C</a:t>
            </a:r>
            <a:endParaRPr lang="pl-PL" dirty="0"/>
          </a:p>
          <a:p>
            <a:pPr marL="914400" lvl="1" indent="-514350">
              <a:buNone/>
            </a:pPr>
            <a:r>
              <a:rPr lang="pl-PL" dirty="0" err="1"/>
              <a:t>A+B+C</a:t>
            </a:r>
            <a:endParaRPr lang="pl-PL" dirty="0"/>
          </a:p>
          <a:p>
            <a:pPr marL="914400" lvl="1" indent="-514350">
              <a:buNone/>
            </a:pPr>
            <a:r>
              <a:rPr lang="pl-PL" dirty="0" err="1"/>
              <a:t>A*B*c</a:t>
            </a:r>
            <a:endParaRPr lang="pl-PL" dirty="0"/>
          </a:p>
          <a:p>
            <a:pPr marL="914400" lvl="1" indent="-514350">
              <a:buNone/>
            </a:pPr>
            <a:r>
              <a:rPr lang="pl-PL" dirty="0" err="1"/>
              <a:t>A*b*c</a:t>
            </a:r>
            <a:endParaRPr lang="pl-PL" dirty="0"/>
          </a:p>
          <a:p>
            <a:pPr marL="914400" lvl="1" indent="-514350">
              <a:buNone/>
            </a:pPr>
            <a:r>
              <a:rPr lang="pl-PL" dirty="0" err="1"/>
              <a:t>a+b+c</a:t>
            </a:r>
            <a:endParaRPr lang="pl-PL" dirty="0"/>
          </a:p>
        </p:txBody>
      </p:sp>
      <p:sp>
        <p:nvSpPr>
          <p:cNvPr id="4" name="Elipsa 3"/>
          <p:cNvSpPr/>
          <p:nvPr/>
        </p:nvSpPr>
        <p:spPr>
          <a:xfrm>
            <a:off x="6384032" y="1412776"/>
            <a:ext cx="4704523" cy="4608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655840" y="2060848"/>
            <a:ext cx="2016224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8208235" y="3284984"/>
            <a:ext cx="48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175787" y="2276872"/>
            <a:ext cx="48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</a:t>
            </a:r>
          </a:p>
        </p:txBody>
      </p:sp>
      <p:sp>
        <p:nvSpPr>
          <p:cNvPr id="9" name="Elipsa 8"/>
          <p:cNvSpPr/>
          <p:nvPr/>
        </p:nvSpPr>
        <p:spPr>
          <a:xfrm>
            <a:off x="5711957" y="3789040"/>
            <a:ext cx="2976331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5711958" y="4869160"/>
            <a:ext cx="48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350" y="0"/>
            <a:ext cx="11809312" cy="1143000"/>
          </a:xfrm>
        </p:spPr>
        <p:txBody>
          <a:bodyPr>
            <a:normAutofit/>
          </a:bodyPr>
          <a:lstStyle/>
          <a:p>
            <a:r>
              <a:rPr lang="pl-PL" sz="3600" dirty="0"/>
              <a:t>Warunek konieczny (A) efektu Y/</a:t>
            </a:r>
            <a:r>
              <a:rPr lang="pl-PL" sz="3600" i="1" dirty="0" err="1"/>
              <a:t>necessary</a:t>
            </a:r>
            <a:endParaRPr lang="pl-PL" sz="36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514350">
              <a:buNone/>
            </a:pPr>
            <a:r>
              <a:rPr lang="pl-PL" dirty="0"/>
              <a:t>Jeśli Y to A</a:t>
            </a:r>
          </a:p>
          <a:p>
            <a:pPr marL="914400" lvl="1" indent="-514350">
              <a:buNone/>
            </a:pPr>
            <a:r>
              <a:rPr lang="pl-PL" dirty="0">
                <a:latin typeface="Arial Narrow"/>
              </a:rPr>
              <a:t>A  ← </a:t>
            </a:r>
            <a:r>
              <a:rPr lang="pl-PL" dirty="0"/>
              <a:t>Y; </a:t>
            </a:r>
          </a:p>
          <a:p>
            <a:pPr marL="914400" lvl="1" indent="-514350">
              <a:buNone/>
            </a:pPr>
            <a:r>
              <a:rPr lang="pl-PL" dirty="0" err="1"/>
              <a:t>Y&lt;=A</a:t>
            </a:r>
            <a:endParaRPr lang="pl-PL" dirty="0"/>
          </a:p>
          <a:p>
            <a:pPr marL="914400" lvl="1" indent="-514350">
              <a:buNone/>
            </a:pPr>
            <a:r>
              <a:rPr lang="pl-PL" dirty="0"/>
              <a:t>Y jest podzbiorem A</a:t>
            </a:r>
          </a:p>
          <a:p>
            <a:pPr marL="914400" lvl="1" indent="-514350">
              <a:buNone/>
            </a:pPr>
            <a:endParaRPr lang="pl-PL" dirty="0"/>
          </a:p>
        </p:txBody>
      </p:sp>
      <p:sp>
        <p:nvSpPr>
          <p:cNvPr id="4" name="Elipsa 3"/>
          <p:cNvSpPr/>
          <p:nvPr/>
        </p:nvSpPr>
        <p:spPr>
          <a:xfrm>
            <a:off x="431371" y="3573016"/>
            <a:ext cx="4704523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1775520" y="4221088"/>
            <a:ext cx="1632181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039883" y="3933056"/>
            <a:ext cx="48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311691" y="4293096"/>
            <a:ext cx="48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Y</a:t>
            </a:r>
          </a:p>
        </p:txBody>
      </p:sp>
      <p:pic>
        <p:nvPicPr>
          <p:cNvPr id="9" name="Obraz 8" descr="pla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1140" y="2061148"/>
            <a:ext cx="1733550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3148" y="0"/>
            <a:ext cx="10058400" cy="1609344"/>
          </a:xfrm>
        </p:spPr>
        <p:txBody>
          <a:bodyPr/>
          <a:lstStyle/>
          <a:p>
            <a:r>
              <a:rPr lang="pl-PL" dirty="0"/>
              <a:t>CZŁOWIEK PLATONA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752475" y="1549400"/>
            <a:ext cx="11439525" cy="4525963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endParaRPr lang="pl-PL" dirty="0"/>
          </a:p>
          <a:p>
            <a:pPr marL="914400" lvl="1" indent="-514350">
              <a:buNone/>
            </a:pPr>
            <a:endParaRPr lang="pl-PL" dirty="0"/>
          </a:p>
          <a:p>
            <a:pPr marL="914400" lvl="1" indent="-514350">
              <a:buNone/>
            </a:pPr>
            <a:endParaRPr lang="pl-PL" dirty="0"/>
          </a:p>
          <a:p>
            <a:pPr marL="914400" lvl="1" indent="-514350">
              <a:buNone/>
            </a:pPr>
            <a:endParaRPr lang="pl-PL" dirty="0"/>
          </a:p>
          <a:p>
            <a:pPr marL="914400" lvl="1" indent="-514350">
              <a:buNone/>
            </a:pPr>
            <a:endParaRPr lang="pl-PL" dirty="0"/>
          </a:p>
          <a:p>
            <a:pPr marL="914400" lvl="1" indent="-514350">
              <a:buNone/>
            </a:pPr>
            <a:endParaRPr lang="pl-PL" dirty="0"/>
          </a:p>
        </p:txBody>
      </p:sp>
      <p:sp>
        <p:nvSpPr>
          <p:cNvPr id="6" name="Elipsa 5"/>
          <p:cNvSpPr/>
          <p:nvPr/>
        </p:nvSpPr>
        <p:spPr>
          <a:xfrm>
            <a:off x="3030112" y="2981469"/>
            <a:ext cx="2386224" cy="1585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629250" y="1853029"/>
            <a:ext cx="1376660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2634310" y="3301821"/>
            <a:ext cx="1333500" cy="18624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199173" y="1992199"/>
            <a:ext cx="932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itchFamily="34" charset="0"/>
                <a:cs typeface="Calibri" pitchFamily="34" charset="0"/>
              </a:rPr>
              <a:t>Żywa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391709" y="2563104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itchFamily="34" charset="0"/>
                <a:cs typeface="Calibri" pitchFamily="34" charset="0"/>
              </a:rPr>
              <a:t>Nieopierzona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052447" y="4132892"/>
            <a:ext cx="386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itchFamily="34" charset="0"/>
                <a:cs typeface="Calibri" pitchFamily="34" charset="0"/>
              </a:rPr>
              <a:t>Dwunożna</a:t>
            </a:r>
          </a:p>
        </p:txBody>
      </p:sp>
      <p:pic>
        <p:nvPicPr>
          <p:cNvPr id="1026" name="Picture 2" descr="C:\Users\S\AppData\Local\Microsoft\Windows\INetCache\IE\68BTV18S\stick-man-297737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9282" y="3387436"/>
            <a:ext cx="377536" cy="755072"/>
          </a:xfrm>
          <a:prstGeom prst="rect">
            <a:avLst/>
          </a:prstGeom>
          <a:noFill/>
        </p:spPr>
      </p:pic>
      <p:pic>
        <p:nvPicPr>
          <p:cNvPr id="13" name="Obraz 12" descr="pla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8919" y="2459982"/>
            <a:ext cx="1733550" cy="2638425"/>
          </a:xfrm>
          <a:prstGeom prst="rect">
            <a:avLst/>
          </a:prstGeom>
        </p:spPr>
      </p:pic>
      <p:sp>
        <p:nvSpPr>
          <p:cNvPr id="14" name="Objaśnienie owalne 13"/>
          <p:cNvSpPr/>
          <p:nvPr/>
        </p:nvSpPr>
        <p:spPr>
          <a:xfrm>
            <a:off x="8342442" y="877712"/>
            <a:ext cx="3126748" cy="2192059"/>
          </a:xfrm>
          <a:prstGeom prst="wedgeEllipseCallout">
            <a:avLst>
              <a:gd name="adj1" fmla="val -71384"/>
              <a:gd name="adj2" fmla="val 762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8621949" y="1471588"/>
            <a:ext cx="2652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>
                <a:latin typeface="Calibri" pitchFamily="34" charset="0"/>
                <a:cs typeface="Calibri" pitchFamily="34" charset="0"/>
              </a:rPr>
              <a:t>Warunkiem koniecznym bycia człowiekiem jest bycie istotą </a:t>
            </a:r>
            <a:r>
              <a:rPr lang="pl-PL" i="1" dirty="0" smtClean="0">
                <a:latin typeface="Calibri" pitchFamily="34" charset="0"/>
                <a:cs typeface="Calibri" pitchFamily="34" charset="0"/>
              </a:rPr>
              <a:t>żywą, dwunożną i nieopierzoną</a:t>
            </a:r>
            <a:endParaRPr lang="pl-PL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3148" y="0"/>
            <a:ext cx="10058400" cy="1609344"/>
          </a:xfrm>
        </p:spPr>
        <p:txBody>
          <a:bodyPr/>
          <a:lstStyle/>
          <a:p>
            <a:r>
              <a:rPr lang="pl-PL" dirty="0"/>
              <a:t>CZŁOWIEK PLATONA?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752475" y="1549400"/>
            <a:ext cx="11439525" cy="4525963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endParaRPr lang="pl-PL" dirty="0"/>
          </a:p>
          <a:p>
            <a:pPr marL="914400" lvl="1" indent="-514350">
              <a:buNone/>
            </a:pPr>
            <a:endParaRPr lang="pl-PL" dirty="0"/>
          </a:p>
          <a:p>
            <a:pPr marL="914400" lvl="1" indent="-514350">
              <a:buNone/>
            </a:pPr>
            <a:endParaRPr lang="pl-PL" dirty="0"/>
          </a:p>
          <a:p>
            <a:pPr marL="914400" lvl="1" indent="-514350">
              <a:buNone/>
            </a:pPr>
            <a:endParaRPr lang="pl-PL" dirty="0"/>
          </a:p>
          <a:p>
            <a:pPr marL="914400" lvl="1" indent="-514350">
              <a:buNone/>
            </a:pPr>
            <a:endParaRPr lang="pl-PL" dirty="0"/>
          </a:p>
          <a:p>
            <a:pPr marL="914400" lvl="1" indent="-514350">
              <a:buNone/>
            </a:pPr>
            <a:endParaRPr lang="pl-PL" dirty="0"/>
          </a:p>
        </p:txBody>
      </p:sp>
      <p:sp>
        <p:nvSpPr>
          <p:cNvPr id="6" name="Elipsa 5"/>
          <p:cNvSpPr/>
          <p:nvPr/>
        </p:nvSpPr>
        <p:spPr>
          <a:xfrm>
            <a:off x="3030112" y="2981469"/>
            <a:ext cx="2386224" cy="1585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629250" y="1853029"/>
            <a:ext cx="1376660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2634310" y="3301821"/>
            <a:ext cx="1333500" cy="18624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199173" y="1992199"/>
            <a:ext cx="932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itchFamily="34" charset="0"/>
                <a:cs typeface="Calibri" pitchFamily="34" charset="0"/>
              </a:rPr>
              <a:t>Żywa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391709" y="2563104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itchFamily="34" charset="0"/>
                <a:cs typeface="Calibri" pitchFamily="34" charset="0"/>
              </a:rPr>
              <a:t>Nieopierzona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052447" y="4132892"/>
            <a:ext cx="386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itchFamily="34" charset="0"/>
                <a:cs typeface="Calibri" pitchFamily="34" charset="0"/>
              </a:rPr>
              <a:t>Dwunożna</a:t>
            </a:r>
          </a:p>
        </p:txBody>
      </p:sp>
      <p:pic>
        <p:nvPicPr>
          <p:cNvPr id="13" name="Obraz 12" descr="chick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7177" y="3440957"/>
            <a:ext cx="390423" cy="742522"/>
          </a:xfrm>
          <a:prstGeom prst="rect">
            <a:avLst/>
          </a:prstGeom>
        </p:spPr>
      </p:pic>
      <p:pic>
        <p:nvPicPr>
          <p:cNvPr id="14" name="Obraz 13" descr="dioge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1399" y="1461986"/>
            <a:ext cx="1790700" cy="25527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514350">
              <a:buNone/>
            </a:pPr>
            <a:r>
              <a:rPr lang="pl-PL" sz="2400" dirty="0"/>
              <a:t>Jeśli A to Y</a:t>
            </a:r>
          </a:p>
          <a:p>
            <a:pPr marL="914400" lvl="1" indent="-514350">
              <a:buNone/>
            </a:pPr>
            <a:r>
              <a:rPr lang="pl-PL" sz="2400" dirty="0"/>
              <a:t>A &lt;= Y</a:t>
            </a:r>
          </a:p>
          <a:p>
            <a:pPr marL="914400" lvl="1" indent="-514350">
              <a:buNone/>
            </a:pPr>
            <a:r>
              <a:rPr lang="pl-PL" sz="2400" dirty="0"/>
              <a:t>A  → Y </a:t>
            </a:r>
          </a:p>
          <a:p>
            <a:pPr marL="914400" lvl="1" indent="-514350">
              <a:buNone/>
            </a:pPr>
            <a:r>
              <a:rPr lang="pl-PL" sz="2400" dirty="0"/>
              <a:t>Y jest nadzbiorem A</a:t>
            </a:r>
          </a:p>
        </p:txBody>
      </p:sp>
      <p:sp>
        <p:nvSpPr>
          <p:cNvPr id="4" name="Elipsa 3"/>
          <p:cNvSpPr/>
          <p:nvPr/>
        </p:nvSpPr>
        <p:spPr>
          <a:xfrm>
            <a:off x="4974187" y="2532157"/>
            <a:ext cx="4704523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6503163" y="3209412"/>
            <a:ext cx="1632181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9040483" y="2337720"/>
            <a:ext cx="48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Y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301981" y="3446789"/>
            <a:ext cx="48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DE33EE7D-92D6-4C4F-8AC6-1DA6F007A322}"/>
              </a:ext>
            </a:extLst>
          </p:cNvPr>
          <p:cNvSpPr txBox="1">
            <a:spLocks/>
          </p:cNvSpPr>
          <p:nvPr/>
        </p:nvSpPr>
        <p:spPr>
          <a:xfrm>
            <a:off x="239350" y="0"/>
            <a:ext cx="11809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l-PL" sz="3600" dirty="0"/>
              <a:t>Warunek wystarczający (A) efektu Y/</a:t>
            </a:r>
            <a:r>
              <a:rPr lang="pl-PL" sz="3600" i="1" dirty="0" err="1"/>
              <a:t>sufficient</a:t>
            </a:r>
            <a:endParaRPr lang="pl-PL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29372"/>
            <a:ext cx="10058400" cy="1609344"/>
          </a:xfrm>
        </p:spPr>
        <p:txBody>
          <a:bodyPr/>
          <a:lstStyle/>
          <a:p>
            <a:r>
              <a:rPr lang="pl-PL" dirty="0"/>
              <a:t>Efekty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dirty="0"/>
              <a:t>Podstawowa znajomość QCA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Podjęcie decyzji czy QCA to dobry wybór dla konkretnego badania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Zaprojektowanie i odbiór prostego badania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QCA może być użyteczna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3148" y="0"/>
            <a:ext cx="10058400" cy="1609344"/>
          </a:xfrm>
        </p:spPr>
        <p:txBody>
          <a:bodyPr/>
          <a:lstStyle/>
          <a:p>
            <a:r>
              <a:rPr lang="pl-PL" dirty="0"/>
              <a:t>Warunek INUS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752475" y="1549400"/>
            <a:ext cx="11439525" cy="4525963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r>
              <a:rPr lang="pl-PL" sz="2400" b="1" dirty="0"/>
              <a:t>I</a:t>
            </a:r>
            <a:r>
              <a:rPr lang="en-US" sz="2400" dirty="0" err="1"/>
              <a:t>nsufficient</a:t>
            </a:r>
            <a:r>
              <a:rPr lang="en-US" sz="2400" dirty="0"/>
              <a:t> but </a:t>
            </a:r>
            <a:r>
              <a:rPr lang="pl-PL" sz="2400" b="1" dirty="0" err="1"/>
              <a:t>N</a:t>
            </a:r>
            <a:r>
              <a:rPr lang="pl-PL" sz="2400" dirty="0" err="1"/>
              <a:t>ecessary</a:t>
            </a:r>
            <a:r>
              <a:rPr lang="en-US" sz="2400" dirty="0"/>
              <a:t> part of a condition which is itself </a:t>
            </a:r>
            <a:r>
              <a:rPr lang="pl-PL" sz="2400" b="1" dirty="0"/>
              <a:t>U</a:t>
            </a:r>
            <a:r>
              <a:rPr lang="en-US" sz="2400" dirty="0" err="1"/>
              <a:t>nnecessary</a:t>
            </a:r>
            <a:r>
              <a:rPr lang="en-US" sz="2400" dirty="0"/>
              <a:t> but </a:t>
            </a:r>
            <a:r>
              <a:rPr lang="pl-PL" sz="2400" b="1" dirty="0"/>
              <a:t>S</a:t>
            </a:r>
            <a:r>
              <a:rPr lang="en-US" sz="2400" dirty="0" err="1"/>
              <a:t>ufficient</a:t>
            </a:r>
            <a:r>
              <a:rPr lang="en-US" sz="2400" dirty="0"/>
              <a:t> for the occurrence of the effect</a:t>
            </a:r>
            <a:endParaRPr lang="pl-PL" sz="2400" dirty="0"/>
          </a:p>
          <a:p>
            <a:pPr marL="914400" lvl="1" indent="-514350">
              <a:buNone/>
            </a:pPr>
            <a:r>
              <a:rPr lang="pl-PL" sz="2400" dirty="0"/>
              <a:t>Niewystarczający ale niezbędny element warunku, który nie jest niezbędny, ale jest wystarczający </a:t>
            </a:r>
          </a:p>
          <a:p>
            <a:pPr marL="914400" lvl="1" indent="-514350">
              <a:buNone/>
            </a:pPr>
            <a:endParaRPr lang="pl-PL" sz="2400" dirty="0"/>
          </a:p>
          <a:p>
            <a:pPr marL="914400" lvl="1" indent="-514350">
              <a:buNone/>
            </a:pPr>
            <a:r>
              <a:rPr lang="pl-PL" sz="2400" b="1" dirty="0"/>
              <a:t>N</a:t>
            </a:r>
            <a:r>
              <a:rPr lang="pl-PL" sz="2400" dirty="0"/>
              <a:t>admierna ilość alkoholu,</a:t>
            </a:r>
          </a:p>
          <a:p>
            <a:pPr marL="914400" lvl="1" indent="-514350">
              <a:buNone/>
            </a:pPr>
            <a:r>
              <a:rPr lang="pl-PL" sz="2400" b="1" dirty="0"/>
              <a:t>b</a:t>
            </a:r>
            <a:r>
              <a:rPr lang="pl-PL" sz="2400" dirty="0"/>
              <a:t>rak użycia odpowiedniego środka, </a:t>
            </a:r>
          </a:p>
          <a:p>
            <a:pPr marL="914400" lvl="1" indent="-514350">
              <a:buNone/>
            </a:pPr>
            <a:r>
              <a:rPr lang="pl-PL" sz="2400" b="1" dirty="0"/>
              <a:t>M</a:t>
            </a:r>
            <a:r>
              <a:rPr lang="pl-PL" sz="2400" dirty="0"/>
              <a:t>igrena</a:t>
            </a:r>
          </a:p>
          <a:p>
            <a:pPr marL="914400" lvl="1" indent="-514350">
              <a:buNone/>
            </a:pPr>
            <a:endParaRPr lang="pl-PL" dirty="0"/>
          </a:p>
          <a:p>
            <a:pPr marL="914400" lvl="1" indent="-514350">
              <a:buNone/>
            </a:pPr>
            <a:endParaRPr lang="pl-PL" dirty="0"/>
          </a:p>
          <a:p>
            <a:pPr marL="914400" lvl="1" indent="-514350">
              <a:buNone/>
            </a:pPr>
            <a:endParaRPr lang="pl-PL" dirty="0"/>
          </a:p>
          <a:p>
            <a:pPr marL="914400" lvl="1" indent="-514350">
              <a:buNone/>
            </a:pPr>
            <a:endParaRPr lang="pl-PL" dirty="0"/>
          </a:p>
          <a:p>
            <a:pPr marL="914400" lvl="1" indent="-514350">
              <a:buNone/>
            </a:pPr>
            <a:endParaRPr lang="pl-PL" dirty="0"/>
          </a:p>
        </p:txBody>
      </p:sp>
      <p:sp>
        <p:nvSpPr>
          <p:cNvPr id="6" name="Elipsa 5"/>
          <p:cNvSpPr/>
          <p:nvPr/>
        </p:nvSpPr>
        <p:spPr>
          <a:xfrm>
            <a:off x="7301135" y="4286081"/>
            <a:ext cx="1858267" cy="1585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7501721" y="2749079"/>
            <a:ext cx="1376660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7535964" y="4713438"/>
            <a:ext cx="1333500" cy="18624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688181" y="3486664"/>
            <a:ext cx="48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703583" y="4861237"/>
            <a:ext cx="48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888138" y="5963435"/>
            <a:ext cx="386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3148" y="0"/>
            <a:ext cx="10058400" cy="1609344"/>
          </a:xfrm>
        </p:spPr>
        <p:txBody>
          <a:bodyPr/>
          <a:lstStyle/>
          <a:p>
            <a:r>
              <a:rPr lang="pl-PL" dirty="0"/>
              <a:t>Przegląd DZIAŁAŃ MFW                                             </a:t>
            </a:r>
            <a:r>
              <a:rPr lang="pl-PL" sz="2000" dirty="0"/>
              <a:t>(</a:t>
            </a:r>
            <a:r>
              <a:rPr lang="pl-PL" sz="2000" dirty="0" err="1"/>
              <a:t>Hinterleitner</a:t>
            </a:r>
            <a:r>
              <a:rPr lang="pl-PL" sz="2000" dirty="0"/>
              <a:t> et al. 2016)</a:t>
            </a:r>
            <a:r>
              <a:rPr lang="pl-PL" dirty="0"/>
              <a:t> </a:t>
            </a: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680742" y="1907400"/>
            <a:ext cx="10058400" cy="4050792"/>
          </a:xfrm>
        </p:spPr>
        <p:txBody>
          <a:bodyPr>
            <a:normAutofit fontScale="92500" lnSpcReduction="10000"/>
          </a:bodyPr>
          <a:lstStyle/>
          <a:p>
            <a:pPr marL="914400" lvl="1" indent="-514350"/>
            <a:r>
              <a:rPr lang="pl-PL" sz="2400" dirty="0"/>
              <a:t>POS: Pozytywna ocena programów oszczędnościowych</a:t>
            </a:r>
          </a:p>
          <a:p>
            <a:pPr marL="914400" lvl="1" indent="-514350"/>
            <a:r>
              <a:rPr lang="pl-PL" sz="2400" dirty="0"/>
              <a:t>AMB: ambitny program</a:t>
            </a:r>
          </a:p>
          <a:p>
            <a:pPr marL="914400" lvl="1" indent="-514350"/>
            <a:r>
              <a:rPr lang="pl-PL" sz="2400" dirty="0"/>
              <a:t>PRG: obecność programu MFW</a:t>
            </a:r>
          </a:p>
          <a:p>
            <a:pPr marL="914400" lvl="1" indent="-514350"/>
            <a:r>
              <a:rPr lang="pl-PL" sz="2400" dirty="0"/>
              <a:t>DC: zdecentralizowany system polityczny</a:t>
            </a:r>
          </a:p>
          <a:p>
            <a:pPr marL="914400" lvl="1" indent="-514350"/>
            <a:r>
              <a:rPr lang="pl-PL" sz="2400" dirty="0"/>
              <a:t>EFF: skuteczna administracja publiczna</a:t>
            </a:r>
          </a:p>
          <a:p>
            <a:pPr marL="914400" lvl="1" indent="-514350"/>
            <a:r>
              <a:rPr lang="pl-PL" sz="2400" dirty="0"/>
              <a:t>CR: centroprawicowy rząd</a:t>
            </a:r>
          </a:p>
          <a:p>
            <a:pPr marL="914400" lvl="1" indent="-514350"/>
            <a:r>
              <a:rPr lang="pl-PL" sz="2400" dirty="0"/>
              <a:t>COM: konkurencyjność gospodarcza</a:t>
            </a:r>
          </a:p>
          <a:p>
            <a:pPr marL="914400" lvl="1" indent="-514350"/>
            <a:endParaRPr lang="pl-PL" sz="2400" dirty="0"/>
          </a:p>
          <a:p>
            <a:pPr marL="914400" lvl="1" indent="-514350">
              <a:buNone/>
            </a:pPr>
            <a:r>
              <a:rPr lang="pl-PL" sz="2400" i="1" dirty="0" err="1"/>
              <a:t>amb*PRG*dc*eff+PRG*dc*eff*CR+amb*dc*EFF*CR*COM</a:t>
            </a:r>
            <a:r>
              <a:rPr lang="pl-PL" sz="2400" i="1" dirty="0"/>
              <a:t> → POS</a:t>
            </a:r>
          </a:p>
          <a:p>
            <a:pPr marL="914400" lvl="1" indent="-514350">
              <a:buNone/>
            </a:pPr>
            <a:endParaRPr lang="pl-PL" sz="2400" i="1" dirty="0"/>
          </a:p>
          <a:p>
            <a:pPr marL="914400" lvl="1" indent="-514350">
              <a:buNone/>
            </a:pPr>
            <a:r>
              <a:rPr lang="pl-PL" sz="2400" i="1" dirty="0" err="1"/>
              <a:t>AMB*prg*DC+AMB*prg*cr*com+prg*DC*eff*com+AMB*EFF*com</a:t>
            </a:r>
            <a:r>
              <a:rPr lang="pl-PL" sz="2400" i="1" dirty="0"/>
              <a:t> → </a:t>
            </a:r>
            <a:r>
              <a:rPr lang="pl-PL" sz="2400" i="1" dirty="0" err="1"/>
              <a:t>pos</a:t>
            </a:r>
            <a:endParaRPr lang="pl-PL" sz="2400" i="1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222248" y="5175114"/>
            <a:ext cx="10058400" cy="1149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14400" marR="0" lvl="1" indent="-5143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34375" y="5949500"/>
            <a:ext cx="986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konjunkcyjna</a:t>
            </a:r>
            <a:r>
              <a:rPr lang="pl-PL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przyczynowość, asymetryczność, </a:t>
            </a:r>
            <a:r>
              <a:rPr lang="pl-PL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multifinalność</a:t>
            </a:r>
            <a:r>
              <a:rPr lang="pl-PL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l-PL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ekwifinalność</a:t>
            </a:r>
            <a:r>
              <a:rPr lang="pl-PL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438E15-D20D-4266-9317-34A00C8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pl-PL" cap="none" dirty="0"/>
              <a:t>Etapy QCA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3433BDE-71DD-4D3A-8B1C-CBED7A29D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b="1" dirty="0"/>
              <a:t>Budowa modelu </a:t>
            </a:r>
            <a:r>
              <a:rPr lang="pl-PL" dirty="0"/>
              <a:t>w oparciu o odpowiednie przypadki i układy przyczynowe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/>
              <a:t>Przygotowanie bazy danych ze </a:t>
            </a:r>
            <a:r>
              <a:rPr lang="pl-PL" b="1" dirty="0">
                <a:solidFill>
                  <a:schemeClr val="accent2"/>
                </a:solidFill>
              </a:rPr>
              <a:t>SKALIBROWANYMI</a:t>
            </a:r>
            <a:r>
              <a:rPr lang="pl-PL" b="1" dirty="0"/>
              <a:t> </a:t>
            </a:r>
            <a:r>
              <a:rPr lang="pl-PL" dirty="0"/>
              <a:t>zbiorami czynników (kodowanie)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/>
              <a:t>Opracowanie </a:t>
            </a:r>
            <a:r>
              <a:rPr lang="pl-PL" b="1" dirty="0">
                <a:solidFill>
                  <a:schemeClr val="accent2"/>
                </a:solidFill>
              </a:rPr>
              <a:t>TABELI PRAWDY </a:t>
            </a:r>
            <a:r>
              <a:rPr lang="pl-PL" dirty="0"/>
              <a:t>i sprawdzenie wyników pod kątem spójności i występujących niezgodności/sprzecznych warunków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/>
              <a:t>Analiza tabeli prawdy </a:t>
            </a:r>
            <a:r>
              <a:rPr lang="pl-PL" dirty="0"/>
              <a:t>z wykorzystaniem algorytmów minimalizujących układy przyczynowe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/>
              <a:t>Ocena</a:t>
            </a:r>
            <a:r>
              <a:rPr lang="pl-PL" dirty="0"/>
              <a:t> uzyskanych wyników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/>
              <a:t>Powrót</a:t>
            </a:r>
            <a:r>
              <a:rPr lang="pl-PL" dirty="0"/>
              <a:t> do kroku 3 i powtórzenie analiz dla negacji zbioru wynikowego.</a:t>
            </a:r>
          </a:p>
        </p:txBody>
      </p:sp>
    </p:spTree>
    <p:extLst>
      <p:ext uri="{BB962C8B-B14F-4D97-AF65-F5344CB8AC3E}">
        <p14:creationId xmlns:p14="http://schemas.microsoft.com/office/powerpoint/2010/main" xmlns="" val="336850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438E15-D20D-4266-9317-34A00C8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pl-PL" cap="none" dirty="0"/>
              <a:t>Etapy QCA :: </a:t>
            </a:r>
            <a:r>
              <a:rPr lang="pl-PL" u="sng" cap="none" dirty="0"/>
              <a:t>budowa modelu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3433BDE-71DD-4D3A-8B1C-CBED7A29D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31792"/>
          </a:xfrm>
        </p:spPr>
        <p:txBody>
          <a:bodyPr>
            <a:normAutofit/>
          </a:bodyPr>
          <a:lstStyle/>
          <a:p>
            <a:r>
              <a:rPr lang="pl-PL" dirty="0"/>
              <a:t>Jak w każdej analizie również w QCA należy zacząć od zbudowania </a:t>
            </a:r>
            <a:r>
              <a:rPr lang="pl-PL" b="1" dirty="0"/>
              <a:t>modelu testowanych zależności</a:t>
            </a:r>
            <a:r>
              <a:rPr lang="pl-PL" dirty="0">
                <a:sym typeface="Wingdings" panose="05000000000000000000" pitchFamily="2" charset="2"/>
              </a:rPr>
              <a:t>.</a:t>
            </a:r>
          </a:p>
          <a:p>
            <a:r>
              <a:rPr lang="pl-PL" dirty="0">
                <a:sym typeface="Wingdings" panose="05000000000000000000" pitchFamily="2" charset="2"/>
              </a:rPr>
              <a:t>Zaletą QCA jest możliwość łączenia danych jakościowych i ilościowych czy też danych pochodzących z różnych źródeł.</a:t>
            </a:r>
          </a:p>
          <a:p>
            <a:pPr marL="358775" indent="0">
              <a:buNone/>
            </a:pPr>
            <a:r>
              <a:rPr lang="pl-PL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W modelowaniu przyczyn innowacyjności firm można wykorzystać dane zastane o kondycji podmiotów, wyniki badań sondażowych z przedstawicielami firm lub uzupełnić je wynikami z wywiadów pogłębionych.</a:t>
            </a:r>
          </a:p>
          <a:p>
            <a:r>
              <a:rPr lang="pl-PL" dirty="0">
                <a:sym typeface="Wingdings" panose="05000000000000000000" pitchFamily="2" charset="2"/>
              </a:rPr>
              <a:t>Do budowy modelu można wykorzystać wszystkie przypadki/obserwacje lub wybrać je odpowiednio do celu badań  wybrane przypadki powinny być zróżnicowane.</a:t>
            </a:r>
          </a:p>
          <a:p>
            <a:r>
              <a:rPr lang="pl-PL" dirty="0">
                <a:sym typeface="Wingdings" panose="05000000000000000000" pitchFamily="2" charset="2"/>
              </a:rPr>
              <a:t>Model można budować na dwa sposoby:</a:t>
            </a:r>
          </a:p>
          <a:p>
            <a:pPr marL="625475" indent="-358775">
              <a:buFont typeface="+mj-lt"/>
              <a:buAutoNum type="arabicPeriod"/>
            </a:pPr>
            <a:r>
              <a:rPr lang="pl-PL" dirty="0">
                <a:sym typeface="Wingdings" panose="05000000000000000000" pitchFamily="2" charset="2"/>
              </a:rPr>
              <a:t>Na podstawie istniejących teorii, wyników badań, itp. (a priori)</a:t>
            </a:r>
          </a:p>
          <a:p>
            <a:pPr marL="625475" indent="-358775">
              <a:buFont typeface="+mj-lt"/>
              <a:buAutoNum type="arabicPeriod"/>
            </a:pPr>
            <a:r>
              <a:rPr lang="pl-PL" dirty="0">
                <a:sym typeface="Wingdings" panose="05000000000000000000" pitchFamily="2" charset="2"/>
              </a:rPr>
              <a:t>Eksploracyjnie, w oparciu o wyniki prowadzonych analiz (post hoc)</a:t>
            </a:r>
          </a:p>
        </p:txBody>
      </p:sp>
    </p:spTree>
    <p:extLst>
      <p:ext uri="{BB962C8B-B14F-4D97-AF65-F5344CB8AC3E}">
        <p14:creationId xmlns:p14="http://schemas.microsoft.com/office/powerpoint/2010/main" xmlns="" val="253952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438E15-D20D-4266-9317-34A00C8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pl-PL" cap="none" dirty="0"/>
              <a:t>Etapy QCA :: </a:t>
            </a:r>
            <a:r>
              <a:rPr lang="pl-PL" u="sng" cap="none" dirty="0"/>
              <a:t>budowa modelu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3433BDE-71DD-4D3A-8B1C-CBED7A29D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09344"/>
            <a:ext cx="10058400" cy="4943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Przykład</a:t>
            </a:r>
          </a:p>
          <a:p>
            <a:pPr marL="0" indent="0">
              <a:buNone/>
            </a:pPr>
            <a:endParaRPr lang="pl-PL" dirty="0">
              <a:sym typeface="Wingdings" panose="05000000000000000000" pitchFamily="2" charset="2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5A2DD035-81B9-42C0-A82A-1A7E680EF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0571075"/>
              </p:ext>
            </p:extLst>
          </p:nvPr>
        </p:nvGraphicFramePr>
        <p:xfrm>
          <a:off x="1389600" y="2226712"/>
          <a:ext cx="886371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1858">
                  <a:extLst>
                    <a:ext uri="{9D8B030D-6E8A-4147-A177-3AD203B41FA5}">
                      <a16:colId xmlns:a16="http://schemas.microsoft.com/office/drawing/2014/main" xmlns="" val="1820128859"/>
                    </a:ext>
                  </a:extLst>
                </a:gridCol>
                <a:gridCol w="4431858">
                  <a:extLst>
                    <a:ext uri="{9D8B030D-6E8A-4147-A177-3AD203B41FA5}">
                      <a16:colId xmlns:a16="http://schemas.microsoft.com/office/drawing/2014/main" xmlns="" val="37049322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Czynniki przyczynowe</a:t>
                      </a: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Wynik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9461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Zarządzanie kapitałem ludzkim</a:t>
                      </a:r>
                      <a:endParaRPr lang="en-GB" sz="22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pl-PL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Rozwój firmy:</a:t>
                      </a:r>
                    </a:p>
                    <a:p>
                      <a:pPr algn="ctr"/>
                      <a:endParaRPr lang="pl-PL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firmy rozwijające się</a:t>
                      </a:r>
                    </a:p>
                    <a:p>
                      <a:pPr algn="ctr"/>
                      <a:r>
                        <a:rPr lang="pl-PL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vs </a:t>
                      </a:r>
                    </a:p>
                    <a:p>
                      <a:pPr algn="ctr"/>
                      <a:r>
                        <a:rPr lang="pl-PL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firmy stagnacyjne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7224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Zarządzanie strategiczne</a:t>
                      </a:r>
                      <a:endParaRPr lang="en-GB" sz="22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4009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Prowadzenie działań B+R</a:t>
                      </a:r>
                      <a:endParaRPr lang="en-GB" sz="22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0879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Zarządzanie informacją</a:t>
                      </a:r>
                      <a:endParaRPr lang="en-GB" sz="22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2611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Podejmowanie ryzyka</a:t>
                      </a:r>
                      <a:endParaRPr lang="en-GB" sz="22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1467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Networking</a:t>
                      </a: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0811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Wykorzystanie wsparcia publicznego</a:t>
                      </a:r>
                      <a:endParaRPr lang="en-GB" sz="22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1159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Wielkość firmy</a:t>
                      </a: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8726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718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438E15-D20D-4266-9317-34A00C8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pl-PL" cap="none" dirty="0"/>
              <a:t>Etapy QCA :: </a:t>
            </a:r>
            <a:r>
              <a:rPr lang="pl-PL" u="sng" cap="none" dirty="0"/>
              <a:t>kalibracja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3433BDE-71DD-4D3A-8B1C-CBED7A29D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31792"/>
          </a:xfrm>
        </p:spPr>
        <p:txBody>
          <a:bodyPr>
            <a:normAutofit/>
          </a:bodyPr>
          <a:lstStyle/>
          <a:p>
            <a:r>
              <a:rPr lang="pl-PL" dirty="0"/>
              <a:t>Kalibracja jest podstawowym krokiem związanym z przygotowaniem danych do analizy i polega na odpowiednim </a:t>
            </a:r>
            <a:r>
              <a:rPr lang="pl-PL" b="1" dirty="0"/>
              <a:t>ZAKODOWANIU </a:t>
            </a:r>
            <a:r>
              <a:rPr lang="pl-PL" dirty="0"/>
              <a:t>przynależności do zbiorów.</a:t>
            </a:r>
          </a:p>
          <a:p>
            <a:r>
              <a:rPr lang="pl-PL" dirty="0">
                <a:sym typeface="Wingdings" panose="05000000000000000000" pitchFamily="2" charset="2"/>
              </a:rPr>
              <a:t>Kalibracja będzie inaczej wyglądać w przypadku zbiorów klasycznych (</a:t>
            </a:r>
            <a:r>
              <a:rPr lang="pl-PL" dirty="0" err="1">
                <a:sym typeface="Wingdings" panose="05000000000000000000" pitchFamily="2" charset="2"/>
              </a:rPr>
              <a:t>csQCA</a:t>
            </a:r>
            <a:r>
              <a:rPr lang="pl-PL" dirty="0">
                <a:sym typeface="Wingdings" panose="05000000000000000000" pitchFamily="2" charset="2"/>
              </a:rPr>
              <a:t>  </a:t>
            </a:r>
            <a:r>
              <a:rPr lang="pl-PL" i="1" dirty="0" err="1">
                <a:sym typeface="Wingdings" panose="05000000000000000000" pitchFamily="2" charset="2"/>
              </a:rPr>
              <a:t>Crisp</a:t>
            </a:r>
            <a:r>
              <a:rPr lang="pl-PL" i="1" dirty="0">
                <a:sym typeface="Wingdings" panose="05000000000000000000" pitchFamily="2" charset="2"/>
              </a:rPr>
              <a:t> Set QCA</a:t>
            </a:r>
            <a:r>
              <a:rPr lang="pl-PL" dirty="0">
                <a:sym typeface="Wingdings" panose="05000000000000000000" pitchFamily="2" charset="2"/>
              </a:rPr>
              <a:t>) a inaczej w przypadku zbiorów rozmytych (</a:t>
            </a:r>
            <a:r>
              <a:rPr lang="pl-PL" dirty="0" err="1">
                <a:sym typeface="Wingdings" panose="05000000000000000000" pitchFamily="2" charset="2"/>
              </a:rPr>
              <a:t>fsQCA</a:t>
            </a:r>
            <a:r>
              <a:rPr lang="pl-PL" dirty="0">
                <a:sym typeface="Wingdings" panose="05000000000000000000" pitchFamily="2" charset="2"/>
              </a:rPr>
              <a:t>  </a:t>
            </a:r>
            <a:r>
              <a:rPr lang="pl-PL" i="1" dirty="0" err="1">
                <a:sym typeface="Wingdings" panose="05000000000000000000" pitchFamily="2" charset="2"/>
              </a:rPr>
              <a:t>fuzzy</a:t>
            </a:r>
            <a:r>
              <a:rPr lang="pl-PL" i="1" dirty="0">
                <a:sym typeface="Wingdings" panose="05000000000000000000" pitchFamily="2" charset="2"/>
              </a:rPr>
              <a:t> set QCA</a:t>
            </a:r>
            <a:r>
              <a:rPr lang="pl-PL" dirty="0">
                <a:sym typeface="Wingdings" panose="05000000000000000000" pitchFamily="2" charset="2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73609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438E15-D20D-4266-9317-34A00C8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pl-PL" cap="none" dirty="0"/>
              <a:t>Etapy QCA :: </a:t>
            </a:r>
            <a:r>
              <a:rPr lang="pl-PL" u="sng" cap="none" dirty="0"/>
              <a:t>kalibracja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3433BDE-71DD-4D3A-8B1C-CBED7A29D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31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Zbiory klasyczne (</a:t>
            </a:r>
            <a:r>
              <a:rPr lang="pl-PL" dirty="0" err="1"/>
              <a:t>csQCA</a:t>
            </a:r>
            <a:r>
              <a:rPr lang="pl-PL" dirty="0"/>
              <a:t>)</a:t>
            </a:r>
            <a:endParaRPr lang="pl-PL" dirty="0">
              <a:sym typeface="Wingdings" panose="05000000000000000000" pitchFamily="2" charset="2"/>
            </a:endParaRPr>
          </a:p>
          <a:p>
            <a:r>
              <a:rPr lang="pl-PL" dirty="0">
                <a:sym typeface="Wingdings" panose="05000000000000000000" pitchFamily="2" charset="2"/>
              </a:rPr>
              <a:t>Przynależność do zbioru ma charakter dychotomiczny  czynniki mogą posiadać lub nie posiadać cechy determinującej przynależność do tego zbioru (np. ktoś brał udział w innych szkoleniach lub też nie).</a:t>
            </a:r>
          </a:p>
          <a:p>
            <a:r>
              <a:rPr lang="pl-PL" dirty="0"/>
              <a:t>Przynależność do zbioru klasycznego można wyznaczyć na trzy sposoby:</a:t>
            </a:r>
          </a:p>
          <a:p>
            <a:pPr marL="627063" indent="-360363">
              <a:buFont typeface="+mj-lt"/>
              <a:buAutoNum type="arabicParenR"/>
            </a:pPr>
            <a:r>
              <a:rPr lang="pl-PL" dirty="0"/>
              <a:t>w sposób naturalny – coś ma daną cechę bądź nie (np. wprowadzenie/brak innowacji)</a:t>
            </a:r>
          </a:p>
          <a:p>
            <a:pPr marL="627063" indent="-360363">
              <a:buFont typeface="+mj-lt"/>
              <a:buAutoNum type="arabicParenR"/>
            </a:pPr>
            <a:r>
              <a:rPr lang="pl-PL" dirty="0"/>
              <a:t>na podstawie teorii, istniejących standardów (np. firmy sektora MŚP/duże firmy)</a:t>
            </a:r>
          </a:p>
          <a:p>
            <a:pPr marL="627063" indent="-360363">
              <a:buFont typeface="+mj-lt"/>
              <a:buAutoNum type="arabicParenR"/>
            </a:pPr>
            <a:r>
              <a:rPr lang="pl-PL" dirty="0"/>
              <a:t>na podstawie rozkładu empirycznego (np. mediana przychodów jako punkt podziału)</a:t>
            </a:r>
          </a:p>
        </p:txBody>
      </p:sp>
    </p:spTree>
    <p:extLst>
      <p:ext uri="{BB962C8B-B14F-4D97-AF65-F5344CB8AC3E}">
        <p14:creationId xmlns:p14="http://schemas.microsoft.com/office/powerpoint/2010/main" xmlns="" val="22223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438E15-D20D-4266-9317-34A00C8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pl-PL" cap="none" dirty="0"/>
              <a:t>Etapy QCA :: </a:t>
            </a:r>
            <a:r>
              <a:rPr lang="pl-PL" u="sng" cap="none" dirty="0"/>
              <a:t>kalibracja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3433BDE-71DD-4D3A-8B1C-CBED7A29D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31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Zbiory rozmyte (</a:t>
            </a:r>
            <a:r>
              <a:rPr lang="pl-PL" dirty="0" err="1"/>
              <a:t>fsQCA</a:t>
            </a:r>
            <a:r>
              <a:rPr lang="pl-PL" dirty="0"/>
              <a:t>)</a:t>
            </a:r>
            <a:endParaRPr lang="pl-PL" dirty="0">
              <a:sym typeface="Wingdings" panose="05000000000000000000" pitchFamily="2" charset="2"/>
            </a:endParaRPr>
          </a:p>
          <a:p>
            <a:r>
              <a:rPr lang="pl-PL" dirty="0">
                <a:sym typeface="Wingdings" panose="05000000000000000000" pitchFamily="2" charset="2"/>
              </a:rPr>
              <a:t>przynależność do zbioru ma charakter stopniowalny  przypadek może do takiego zbioru należeć w większym, mniejszym stopniu lub w ogóle nie należeć (np. poziom wiedzy analitycznej – brak, mały, średni, duży).</a:t>
            </a:r>
          </a:p>
          <a:p>
            <a:r>
              <a:rPr lang="pl-PL" dirty="0"/>
              <a:t>Przynależność do zbioru rozmytego można wyznaczyć w podobny sposób jak w przypadku zbiorów klasycznych (naturalny, na podstawie teorii lub rozkładu empirycznego).</a:t>
            </a:r>
          </a:p>
          <a:p>
            <a:r>
              <a:rPr lang="pl-PL" dirty="0"/>
              <a:t>W przypadku zbiorów rozmytych „stopień przynależności wyznacza się w zależności od dostępnych danych i natury samego czynnika. Przynależność ta przyjmuje postać:</a:t>
            </a:r>
          </a:p>
          <a:p>
            <a:pPr marL="539750" indent="-273050">
              <a:buFont typeface="+mj-lt"/>
              <a:buAutoNum type="arabicParenR"/>
            </a:pPr>
            <a:r>
              <a:rPr lang="pl-PL" dirty="0"/>
              <a:t>3 stopnie: 1 – pełna przynależność, 0,5 – przynależność częściowa i 0 – brak przynależności</a:t>
            </a:r>
          </a:p>
          <a:p>
            <a:pPr marL="539750" indent="-273050">
              <a:buFont typeface="+mj-lt"/>
              <a:buAutoNum type="arabicParenR"/>
            </a:pPr>
            <a:r>
              <a:rPr lang="pl-PL" dirty="0"/>
              <a:t>4 stopnie: 1 – pełna przynależność, 0,67 – średnia przynależność, 0,33 – niewielka przynależność i 0 – brak przynależności</a:t>
            </a:r>
          </a:p>
          <a:p>
            <a:pPr marL="0" indent="0" algn="ctr">
              <a:buNone/>
            </a:pPr>
            <a:r>
              <a:rPr lang="pl-PL" i="1" dirty="0">
                <a:solidFill>
                  <a:schemeClr val="bg1">
                    <a:lumMod val="50000"/>
                  </a:schemeClr>
                </a:solidFill>
              </a:rPr>
              <a:t>Na przykład kalibrowanie wielkości firmy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2348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438E15-D20D-4266-9317-34A00C8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pl-PL" cap="none" dirty="0"/>
              <a:t>Etapy QCA :: </a:t>
            </a:r>
            <a:r>
              <a:rPr lang="pl-PL" u="sng" cap="none" dirty="0"/>
              <a:t>kalibracja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3433BDE-71DD-4D3A-8B1C-CBED7A29D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31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Łatwiej jest kalibrować cechy ilościowe niż jakościowe!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 tym drugim przypadku zalecana jest następująca procedura:</a:t>
            </a:r>
          </a:p>
          <a:p>
            <a:r>
              <a:rPr lang="pl-PL" dirty="0"/>
              <a:t>Krok 1: </a:t>
            </a:r>
            <a:r>
              <a:rPr lang="pl-PL" b="1" dirty="0"/>
              <a:t>opis operacjonalizacji</a:t>
            </a:r>
            <a:r>
              <a:rPr lang="pl-PL" dirty="0"/>
              <a:t> czynników i wyniku użytych w modelu</a:t>
            </a:r>
          </a:p>
          <a:p>
            <a:r>
              <a:rPr lang="pl-PL" dirty="0"/>
              <a:t>Krok 2: </a:t>
            </a:r>
            <a:r>
              <a:rPr lang="pl-PL" b="1" dirty="0"/>
              <a:t>opracowanie wstępnych punktów odniesienia</a:t>
            </a:r>
            <a:r>
              <a:rPr lang="pl-PL" dirty="0"/>
              <a:t> dla tworzonych zbiorów</a:t>
            </a:r>
          </a:p>
          <a:p>
            <a:r>
              <a:rPr lang="pl-PL" dirty="0"/>
              <a:t>Krok 3: </a:t>
            </a:r>
            <a:r>
              <a:rPr lang="pl-PL" b="1" dirty="0"/>
              <a:t>kodowanie</a:t>
            </a:r>
            <a:r>
              <a:rPr lang="pl-PL" dirty="0"/>
              <a:t> </a:t>
            </a:r>
            <a:r>
              <a:rPr lang="pl-PL" b="1" dirty="0"/>
              <a:t>danych</a:t>
            </a:r>
            <a:endParaRPr lang="pl-PL" dirty="0"/>
          </a:p>
          <a:p>
            <a:r>
              <a:rPr lang="pl-PL" dirty="0"/>
              <a:t>Krok 4: </a:t>
            </a:r>
            <a:r>
              <a:rPr lang="pl-PL" b="1" dirty="0"/>
              <a:t>sprawdzenie spójności kodów</a:t>
            </a:r>
            <a:r>
              <a:rPr lang="pl-PL" dirty="0"/>
              <a:t> i ich dopasowania do zbiorów </a:t>
            </a:r>
          </a:p>
          <a:p>
            <a:r>
              <a:rPr lang="pl-PL" dirty="0"/>
              <a:t>Krok 5: </a:t>
            </a:r>
            <a:r>
              <a:rPr lang="pl-PL" b="1" dirty="0"/>
              <a:t>ocena precyzji zbiorów</a:t>
            </a:r>
            <a:r>
              <a:rPr lang="pl-PL" dirty="0"/>
              <a:t> i zdefiniowanych wartości punktów podziału</a:t>
            </a:r>
          </a:p>
          <a:p>
            <a:r>
              <a:rPr lang="pl-PL" dirty="0"/>
              <a:t>Krok 6: ostateczne </a:t>
            </a:r>
            <a:r>
              <a:rPr lang="pl-PL" b="1" dirty="0"/>
              <a:t>przypisanie wartości kodowanym danym</a:t>
            </a:r>
            <a:endParaRPr lang="pl-PL" dirty="0"/>
          </a:p>
          <a:p>
            <a:pPr marL="0" indent="0" algn="r">
              <a:buNone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</a:rPr>
              <a:t>Basutro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, X., Speer, J., 2012]</a:t>
            </a:r>
          </a:p>
          <a:p>
            <a:pPr marL="0" indent="0" algn="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7743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EA4ADB2A-A2E1-4245-A58E-20D2D9C60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1951157"/>
              </p:ext>
            </p:extLst>
          </p:nvPr>
        </p:nvGraphicFramePr>
        <p:xfrm>
          <a:off x="1178242" y="1770800"/>
          <a:ext cx="9835515" cy="4839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803">
                  <a:extLst>
                    <a:ext uri="{9D8B030D-6E8A-4147-A177-3AD203B41FA5}">
                      <a16:colId xmlns:a16="http://schemas.microsoft.com/office/drawing/2014/main" xmlns="" val="502323109"/>
                    </a:ext>
                  </a:extLst>
                </a:gridCol>
                <a:gridCol w="2110702">
                  <a:extLst>
                    <a:ext uri="{9D8B030D-6E8A-4147-A177-3AD203B41FA5}">
                      <a16:colId xmlns:a16="http://schemas.microsoft.com/office/drawing/2014/main" xmlns="" val="638126626"/>
                    </a:ext>
                  </a:extLst>
                </a:gridCol>
                <a:gridCol w="3278505">
                  <a:extLst>
                    <a:ext uri="{9D8B030D-6E8A-4147-A177-3AD203B41FA5}">
                      <a16:colId xmlns:a16="http://schemas.microsoft.com/office/drawing/2014/main" xmlns="" val="4127991215"/>
                    </a:ext>
                  </a:extLst>
                </a:gridCol>
                <a:gridCol w="3278505">
                  <a:extLst>
                    <a:ext uri="{9D8B030D-6E8A-4147-A177-3AD203B41FA5}">
                      <a16:colId xmlns:a16="http://schemas.microsoft.com/office/drawing/2014/main" xmlns="" val="2762855852"/>
                    </a:ext>
                  </a:extLst>
                </a:gridCol>
              </a:tblGrid>
              <a:tr h="360094">
                <a:tc gridSpan="4"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Zarządzanie strategiczne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4374968"/>
                  </a:ext>
                </a:extLst>
              </a:tr>
              <a:tr h="36009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Wskaźniki</a:t>
                      </a:r>
                      <a:endParaRPr lang="en-US" sz="1800" b="1" baseline="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Rodzaj danych</a:t>
                      </a:r>
                      <a:endParaRPr lang="en-US" sz="18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Wartości</a:t>
                      </a:r>
                      <a:endParaRPr lang="en-US" sz="18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4471082"/>
                  </a:ext>
                </a:extLst>
              </a:tr>
              <a:tr h="749626"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Cele firmy</a:t>
                      </a:r>
                      <a:endParaRPr lang="en-US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jakościowe 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strategiczne</a:t>
                      </a:r>
                      <a:r>
                        <a:rPr lang="en-US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l-PL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zapewnienie wolumenu sprzedaży</a:t>
                      </a:r>
                      <a:r>
                        <a:rPr lang="en-US" sz="16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l-PL" sz="16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usprawnienie jakości</a:t>
                      </a:r>
                      <a:r>
                        <a:rPr lang="en-US" sz="16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l-PL" sz="16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przychody/zyski</a:t>
                      </a:r>
                      <a:r>
                        <a:rPr lang="en-US" sz="16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pl-PL" sz="16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brak celów</a:t>
                      </a:r>
                      <a:endParaRPr lang="en-US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4825681"/>
                  </a:ext>
                </a:extLst>
              </a:tr>
              <a:tr h="63016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Ramy czasowe dla realizacji celów</a:t>
                      </a:r>
                      <a:endParaRPr lang="en-US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jakościowe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długo</a:t>
                      </a:r>
                      <a:r>
                        <a:rPr lang="en-US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l-PL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średnio-, krótkookresowe</a:t>
                      </a:r>
                      <a:r>
                        <a:rPr lang="en-US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6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„to zależy”</a:t>
                      </a:r>
                      <a:r>
                        <a:rPr lang="en-US" sz="16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pl-PL" sz="16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brak celów</a:t>
                      </a:r>
                      <a:endParaRPr lang="en-US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6343013"/>
                  </a:ext>
                </a:extLst>
              </a:tr>
              <a:tr h="63016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Strategia firmy</a:t>
                      </a:r>
                      <a:endParaRPr lang="en-US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jakościowe 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reaktywna</a:t>
                      </a:r>
                      <a:r>
                        <a:rPr lang="en-US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pro</a:t>
                      </a:r>
                      <a:r>
                        <a:rPr lang="pl-PL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aktywna, wyprzedzająca</a:t>
                      </a:r>
                      <a:endParaRPr lang="en-US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1999774"/>
                  </a:ext>
                </a:extLst>
              </a:tr>
              <a:tr h="360094">
                <a:tc gridSpan="4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Stopnie przynależności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6444058"/>
                  </a:ext>
                </a:extLst>
              </a:tr>
              <a:tr h="36009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wyprzedzająca i/lub proaktywna s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trategi</a:t>
                      </a:r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 długiej lub średniej perspektywie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pl-P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0113669"/>
                  </a:ext>
                </a:extLst>
              </a:tr>
              <a:tr h="36009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</a:t>
                      </a: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wyprzedzająca i/lub proaktywna i/lub reaktywna s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trategi</a:t>
                      </a:r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a, usprawnienie jakości, </a:t>
                      </a:r>
                      <a:r>
                        <a:rPr lang="pl-PL" sz="16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przychody/zyski, </a:t>
                      </a:r>
                      <a:r>
                        <a:rPr lang="pl-PL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średnio-, krótkookresowa strategia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1382050"/>
                  </a:ext>
                </a:extLst>
              </a:tr>
              <a:tr h="36009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0.33</a:t>
                      </a: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proaktywna i/lub reaktywna s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trategi</a:t>
                      </a:r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a, </a:t>
                      </a:r>
                      <a:r>
                        <a:rPr lang="pl-PL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zapewnienie wolumenu sprzedaży, krótkookresowa strategia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7612145"/>
                  </a:ext>
                </a:extLst>
              </a:tr>
              <a:tr h="36009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</a:t>
                      </a: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proaktywna i/lub reaktywna s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trategi</a:t>
                      </a:r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pl-PL" sz="16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pl-PL" sz="16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brak celów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94377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438E15-D20D-4266-9317-34A00C8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pl-PL" cap="none" dirty="0"/>
              <a:t>Etapy QCA :: </a:t>
            </a:r>
            <a:r>
              <a:rPr lang="pl-PL" u="sng" cap="none" dirty="0"/>
              <a:t>kalibracja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3433BDE-71DD-4D3A-8B1C-CBED7A29D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09344"/>
            <a:ext cx="10058400" cy="4943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Przykład</a:t>
            </a:r>
          </a:p>
          <a:p>
            <a:pPr marL="0" indent="0">
              <a:buNone/>
            </a:pPr>
            <a:endParaRPr lang="pl-PL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11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8590"/>
            <a:ext cx="10058400" cy="1609344"/>
          </a:xfrm>
        </p:spPr>
        <p:txBody>
          <a:bodyPr/>
          <a:lstStyle/>
          <a:p>
            <a:r>
              <a:rPr lang="pl-PL" dirty="0"/>
              <a:t>Efekty, których nie będzie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dirty="0"/>
              <a:t>Przeprowadzenie QCA od początku do końca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Przekonanie, że warto stosować QCA w każdej ewaluacji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438E15-D20D-4266-9317-34A00C8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pl-PL" cap="none" dirty="0"/>
              <a:t>Etapy QCA :: </a:t>
            </a:r>
            <a:r>
              <a:rPr lang="pl-PL" u="sng" cap="none" dirty="0"/>
              <a:t>tabela prawdy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3433BDE-71DD-4D3A-8B1C-CBED7A29D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31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Tabela prawdy zawiera wszystkie możliwe konfiguracje przyczynowe i odpowiadające im wyniki.</a:t>
            </a:r>
            <a:endParaRPr lang="pl-P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Liczba wierszy tej tabeli zależy od liczby warunków (czynników) wykorzystanych do zbudowania modelu </a:t>
            </a:r>
            <a:r>
              <a:rPr lang="pl-PL" dirty="0">
                <a:sym typeface="Wingdings" panose="05000000000000000000" pitchFamily="2" charset="2"/>
              </a:rPr>
              <a:t> im więcej czynników tym większa liczba ich możliwych konfiguracji.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0BE2F28D-4A42-40EF-AA1A-50D3D5EC0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5355309"/>
              </p:ext>
            </p:extLst>
          </p:nvPr>
        </p:nvGraphicFramePr>
        <p:xfrm>
          <a:off x="3398400" y="2692788"/>
          <a:ext cx="5062732" cy="2186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5683">
                  <a:extLst>
                    <a:ext uri="{9D8B030D-6E8A-4147-A177-3AD203B41FA5}">
                      <a16:colId xmlns:a16="http://schemas.microsoft.com/office/drawing/2014/main" xmlns="" val="696080038"/>
                    </a:ext>
                  </a:extLst>
                </a:gridCol>
                <a:gridCol w="1265683">
                  <a:extLst>
                    <a:ext uri="{9D8B030D-6E8A-4147-A177-3AD203B41FA5}">
                      <a16:colId xmlns:a16="http://schemas.microsoft.com/office/drawing/2014/main" xmlns="" val="3971819166"/>
                    </a:ext>
                  </a:extLst>
                </a:gridCol>
                <a:gridCol w="1265683">
                  <a:extLst>
                    <a:ext uri="{9D8B030D-6E8A-4147-A177-3AD203B41FA5}">
                      <a16:colId xmlns:a16="http://schemas.microsoft.com/office/drawing/2014/main" xmlns="" val="3624080037"/>
                    </a:ext>
                  </a:extLst>
                </a:gridCol>
                <a:gridCol w="1265683">
                  <a:extLst>
                    <a:ext uri="{9D8B030D-6E8A-4147-A177-3AD203B41FA5}">
                      <a16:colId xmlns:a16="http://schemas.microsoft.com/office/drawing/2014/main" xmlns="" val="333814573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udział w szkoleniach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dział zatrudnienia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doświadczenie analityczne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OCENA WARSZTATU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6621261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5573557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552701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6015195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9780548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812734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369591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2678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438E15-D20D-4266-9317-34A00C8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pl-PL" cap="none" dirty="0"/>
              <a:t>Etapy QCA :: </a:t>
            </a:r>
            <a:r>
              <a:rPr lang="pl-PL" u="sng" cap="none" dirty="0"/>
              <a:t>tabela prawdy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3433BDE-71DD-4D3A-8B1C-CBED7A29D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09344"/>
            <a:ext cx="10058400" cy="4943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Przykład</a:t>
            </a:r>
          </a:p>
          <a:p>
            <a:pPr marL="0" indent="0">
              <a:buNone/>
            </a:pPr>
            <a:endParaRPr lang="pl-PL" dirty="0">
              <a:sym typeface="Wingdings" panose="05000000000000000000" pitchFamily="2" charset="2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81519D84-A2BA-46A4-865C-47535D16F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1024119"/>
              </p:ext>
            </p:extLst>
          </p:nvPr>
        </p:nvGraphicFramePr>
        <p:xfrm>
          <a:off x="1883187" y="2208224"/>
          <a:ext cx="8425625" cy="3746096"/>
        </p:xfrm>
        <a:graphic>
          <a:graphicData uri="http://schemas.openxmlformats.org/drawingml/2006/table">
            <a:tbl>
              <a:tblPr/>
              <a:tblGrid>
                <a:gridCol w="648125">
                  <a:extLst>
                    <a:ext uri="{9D8B030D-6E8A-4147-A177-3AD203B41FA5}">
                      <a16:colId xmlns:a16="http://schemas.microsoft.com/office/drawing/2014/main" xmlns="" val="3832504834"/>
                    </a:ext>
                  </a:extLst>
                </a:gridCol>
                <a:gridCol w="648125">
                  <a:extLst>
                    <a:ext uri="{9D8B030D-6E8A-4147-A177-3AD203B41FA5}">
                      <a16:colId xmlns:a16="http://schemas.microsoft.com/office/drawing/2014/main" xmlns="" val="3220369685"/>
                    </a:ext>
                  </a:extLst>
                </a:gridCol>
                <a:gridCol w="648125">
                  <a:extLst>
                    <a:ext uri="{9D8B030D-6E8A-4147-A177-3AD203B41FA5}">
                      <a16:colId xmlns:a16="http://schemas.microsoft.com/office/drawing/2014/main" xmlns="" val="1298465595"/>
                    </a:ext>
                  </a:extLst>
                </a:gridCol>
                <a:gridCol w="648125">
                  <a:extLst>
                    <a:ext uri="{9D8B030D-6E8A-4147-A177-3AD203B41FA5}">
                      <a16:colId xmlns:a16="http://schemas.microsoft.com/office/drawing/2014/main" xmlns="" val="31424302"/>
                    </a:ext>
                  </a:extLst>
                </a:gridCol>
                <a:gridCol w="648125">
                  <a:extLst>
                    <a:ext uri="{9D8B030D-6E8A-4147-A177-3AD203B41FA5}">
                      <a16:colId xmlns:a16="http://schemas.microsoft.com/office/drawing/2014/main" xmlns="" val="273318218"/>
                    </a:ext>
                  </a:extLst>
                </a:gridCol>
                <a:gridCol w="648125">
                  <a:extLst>
                    <a:ext uri="{9D8B030D-6E8A-4147-A177-3AD203B41FA5}">
                      <a16:colId xmlns:a16="http://schemas.microsoft.com/office/drawing/2014/main" xmlns="" val="840325680"/>
                    </a:ext>
                  </a:extLst>
                </a:gridCol>
                <a:gridCol w="648125">
                  <a:extLst>
                    <a:ext uri="{9D8B030D-6E8A-4147-A177-3AD203B41FA5}">
                      <a16:colId xmlns:a16="http://schemas.microsoft.com/office/drawing/2014/main" xmlns="" val="3958239170"/>
                    </a:ext>
                  </a:extLst>
                </a:gridCol>
                <a:gridCol w="648125">
                  <a:extLst>
                    <a:ext uri="{9D8B030D-6E8A-4147-A177-3AD203B41FA5}">
                      <a16:colId xmlns:a16="http://schemas.microsoft.com/office/drawing/2014/main" xmlns="" val="2980186713"/>
                    </a:ext>
                  </a:extLst>
                </a:gridCol>
                <a:gridCol w="648125">
                  <a:extLst>
                    <a:ext uri="{9D8B030D-6E8A-4147-A177-3AD203B41FA5}">
                      <a16:colId xmlns:a16="http://schemas.microsoft.com/office/drawing/2014/main" xmlns="" val="1793175128"/>
                    </a:ext>
                  </a:extLst>
                </a:gridCol>
                <a:gridCol w="648125">
                  <a:extLst>
                    <a:ext uri="{9D8B030D-6E8A-4147-A177-3AD203B41FA5}">
                      <a16:colId xmlns:a16="http://schemas.microsoft.com/office/drawing/2014/main" xmlns="" val="1988492305"/>
                    </a:ext>
                  </a:extLst>
                </a:gridCol>
                <a:gridCol w="648125">
                  <a:extLst>
                    <a:ext uri="{9D8B030D-6E8A-4147-A177-3AD203B41FA5}">
                      <a16:colId xmlns:a16="http://schemas.microsoft.com/office/drawing/2014/main" xmlns="" val="3461129169"/>
                    </a:ext>
                  </a:extLst>
                </a:gridCol>
                <a:gridCol w="648125">
                  <a:extLst>
                    <a:ext uri="{9D8B030D-6E8A-4147-A177-3AD203B41FA5}">
                      <a16:colId xmlns:a16="http://schemas.microsoft.com/office/drawing/2014/main" xmlns="" val="424391531"/>
                    </a:ext>
                  </a:extLst>
                </a:gridCol>
                <a:gridCol w="648125">
                  <a:extLst>
                    <a:ext uri="{9D8B030D-6E8A-4147-A177-3AD203B41FA5}">
                      <a16:colId xmlns:a16="http://schemas.microsoft.com/office/drawing/2014/main" xmlns="" val="272246194"/>
                    </a:ext>
                  </a:extLst>
                </a:gridCol>
              </a:tblGrid>
              <a:tr h="23413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stmanag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hcmanag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ibmanag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pubsub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1472840"/>
                  </a:ext>
                </a:extLst>
              </a:tr>
              <a:tr h="23413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R769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9836126"/>
                  </a:ext>
                </a:extLst>
              </a:tr>
              <a:tr h="23413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R770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2175312"/>
                  </a:ext>
                </a:extLst>
              </a:tr>
              <a:tr h="23413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R771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5285117"/>
                  </a:ext>
                </a:extLst>
              </a:tr>
              <a:tr h="23413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R772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9049991"/>
                  </a:ext>
                </a:extLst>
              </a:tr>
              <a:tr h="23413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R774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9677674"/>
                  </a:ext>
                </a:extLst>
              </a:tr>
              <a:tr h="23413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R775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3125086"/>
                  </a:ext>
                </a:extLst>
              </a:tr>
              <a:tr h="23413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R776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2609797"/>
                  </a:ext>
                </a:extLst>
              </a:tr>
              <a:tr h="23413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R779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7221222"/>
                  </a:ext>
                </a:extLst>
              </a:tr>
              <a:tr h="23413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R781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0688677"/>
                  </a:ext>
                </a:extLst>
              </a:tr>
              <a:tr h="23413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R785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9703068"/>
                  </a:ext>
                </a:extLst>
              </a:tr>
              <a:tr h="23413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R786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2457399"/>
                  </a:ext>
                </a:extLst>
              </a:tr>
              <a:tr h="23413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R787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3363674"/>
                  </a:ext>
                </a:extLst>
              </a:tr>
              <a:tr h="23413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R788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9074153"/>
                  </a:ext>
                </a:extLst>
              </a:tr>
              <a:tr h="23413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R789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3427034"/>
                  </a:ext>
                </a:extLst>
              </a:tr>
              <a:tr h="23413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R790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5941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409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438E15-D20D-4266-9317-34A00C8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pl-PL" cap="none" dirty="0"/>
              <a:t>Etapy QCA :: </a:t>
            </a:r>
            <a:r>
              <a:rPr lang="pl-PL" u="sng" cap="none" dirty="0"/>
              <a:t>tabela prawdy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3433BDE-71DD-4D3A-8B1C-CBED7A29D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31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Po sporządzeniu tabeli prawdy zawarte w niej konfiguracje przyczynowe podlegają właściwej analizie </a:t>
            </a:r>
            <a:r>
              <a:rPr lang="pl-PL" dirty="0">
                <a:sym typeface="Wingdings" panose="05000000000000000000" pitchFamily="2" charset="2"/>
              </a:rPr>
              <a:t> ich liczba jest minimalizowana do uproszczonej postaci będącej właściwym rezultatem QCA: </a:t>
            </a:r>
            <a:r>
              <a:rPr lang="pl-PL" b="1" dirty="0">
                <a:solidFill>
                  <a:schemeClr val="accent2"/>
                </a:solidFill>
                <a:sym typeface="Wingdings" panose="05000000000000000000" pitchFamily="2" charset="2"/>
              </a:rPr>
              <a:t>ŚCIEŻKAMI PRZYCZYNOWYMI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pl-PL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casual </a:t>
            </a:r>
            <a:r>
              <a:rPr lang="pl-PL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recipies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).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W końcowym etapie uzyskujemy trzy rozwiązania:</a:t>
            </a:r>
          </a:p>
          <a:p>
            <a:r>
              <a:rPr lang="pl-PL" dirty="0">
                <a:sym typeface="Wingdings" panose="05000000000000000000" pitchFamily="2" charset="2"/>
              </a:rPr>
              <a:t>złożone: ścieżki przyczynowe oparte na wszystkich konfiguracjach przyczynowych.</a:t>
            </a:r>
          </a:p>
          <a:p>
            <a:r>
              <a:rPr lang="pl-PL" dirty="0">
                <a:sym typeface="Wingdings" panose="05000000000000000000" pitchFamily="2" charset="2"/>
              </a:rPr>
              <a:t>oszczędne: ścieżki przyczynowe oparte na konfiguracjach przyczynowych mających potwierdzenie w danych empirycznych.</a:t>
            </a:r>
          </a:p>
          <a:p>
            <a:r>
              <a:rPr lang="pl-PL" dirty="0">
                <a:sym typeface="Wingdings" panose="05000000000000000000" pitchFamily="2" charset="2"/>
              </a:rPr>
              <a:t>pośrednie: ścieżki przyczynowe oparte na konfiguracjach przyczynowych wskazanych przez badacza.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Z reguły rezultat analizy wykorzystuje rozwiązanie pośrednie.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358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/>
              <a:t>   Wyniki i wnioski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600201"/>
            <a:ext cx="11439061" cy="4525963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endParaRPr lang="pl-PL" dirty="0"/>
          </a:p>
          <a:p>
            <a:pPr marL="914400" lvl="1" indent="-514350">
              <a:buNone/>
            </a:pPr>
            <a:r>
              <a:rPr lang="pl-PL" dirty="0"/>
              <a:t>W interpretacji pomocne:</a:t>
            </a:r>
          </a:p>
          <a:p>
            <a:pPr marL="914400" lvl="1" indent="-514350"/>
            <a:r>
              <a:rPr lang="pl-PL" dirty="0"/>
              <a:t>Teoria, znajomość tematu</a:t>
            </a:r>
          </a:p>
          <a:p>
            <a:pPr marL="914400" lvl="1" indent="-514350"/>
            <a:r>
              <a:rPr lang="pl-PL" dirty="0"/>
              <a:t>Znajomość przypadków (niezbędna!!!)</a:t>
            </a:r>
          </a:p>
          <a:p>
            <a:pPr marL="914400" lvl="1" indent="-514350">
              <a:buNone/>
            </a:pPr>
            <a:endParaRPr lang="pl-PL" dirty="0"/>
          </a:p>
          <a:p>
            <a:pPr marL="914400" lvl="1" indent="-514350">
              <a:buNone/>
            </a:pPr>
            <a:r>
              <a:rPr lang="pl-PL" dirty="0"/>
              <a:t>Ogólne wskazówki:</a:t>
            </a:r>
          </a:p>
          <a:p>
            <a:pPr marL="914400" lvl="1" indent="-514350"/>
            <a:r>
              <a:rPr lang="pl-PL" dirty="0"/>
              <a:t>Mówimy o konfiguracjach, a nie o zmiennych, prawdopodobieństwach czy warunkach</a:t>
            </a:r>
          </a:p>
          <a:p>
            <a:pPr marL="914400" lvl="1" indent="-514350"/>
            <a:r>
              <a:rPr lang="pl-PL" dirty="0"/>
              <a:t>Dyskusja przykładowych przypadków, ale także odstających</a:t>
            </a:r>
          </a:p>
          <a:p>
            <a:pPr marL="914400" lvl="1" indent="-514350"/>
            <a:r>
              <a:rPr lang="pl-PL" dirty="0"/>
              <a:t>Pamiętamy o warunkach zakresowych</a:t>
            </a:r>
          </a:p>
          <a:p>
            <a:pPr marL="914400" lvl="1" indent="-514350"/>
            <a:r>
              <a:rPr lang="pl-PL" dirty="0"/>
              <a:t>Zasadniczo technika eksploracyjna, ale….</a:t>
            </a:r>
          </a:p>
          <a:p>
            <a:pPr marL="914400" lvl="1" indent="-514350"/>
            <a:r>
              <a:rPr lang="pl-PL" dirty="0"/>
              <a:t>Transparentność</a:t>
            </a:r>
          </a:p>
          <a:p>
            <a:pPr marL="914400" lvl="1" indent="-514350"/>
            <a:r>
              <a:rPr lang="pl-PL" dirty="0"/>
              <a:t>Kryteria jakości modeli</a:t>
            </a:r>
          </a:p>
          <a:p>
            <a:pPr marL="914400" lvl="1" indent="-514350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pl-PL" sz="4400" dirty="0"/>
              <a:t>Prezentowanie wyników:: </a:t>
            </a:r>
            <a:r>
              <a:rPr lang="pl-PL" sz="4400" u="sng" cap="none" dirty="0"/>
              <a:t>wzór</a:t>
            </a:r>
            <a:endParaRPr lang="pl-PL" sz="4400" u="sng" dirty="0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600201"/>
            <a:ext cx="11439061" cy="4525963"/>
          </a:xfrm>
        </p:spPr>
        <p:txBody>
          <a:bodyPr>
            <a:normAutofit lnSpcReduction="10000"/>
          </a:bodyPr>
          <a:lstStyle/>
          <a:p>
            <a:pPr marL="0" lvl="0" indent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SzTx/>
              <a:buNone/>
            </a:pPr>
            <a:r>
              <a:rPr lang="pl-PL" altLang="pl-PL" sz="2400" dirty="0">
                <a:solidFill>
                  <a:srgbClr val="000000"/>
                </a:solidFill>
              </a:rPr>
              <a:t>Dwa rozwiązania</a:t>
            </a:r>
          </a:p>
          <a:p>
            <a:pPr marL="0" lvl="0" indent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SzTx/>
              <a:buNone/>
            </a:pPr>
            <a:r>
              <a:rPr lang="pl-PL" altLang="pl-PL" sz="2400" dirty="0">
                <a:solidFill>
                  <a:srgbClr val="000000"/>
                </a:solidFill>
              </a:rPr>
              <a:t>	oszczędne (3 ścieżki przyczynowe):</a:t>
            </a:r>
          </a:p>
          <a:p>
            <a:pPr marL="0" lvl="0"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399"/>
              </a:buClr>
              <a:buSzTx/>
              <a:buNone/>
            </a:pPr>
            <a:endParaRPr lang="pl-PL" altLang="pl-PL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399"/>
              </a:buClr>
              <a:buSzTx/>
              <a:buNone/>
            </a:pPr>
            <a:r>
              <a:rPr lang="en-US" altLang="pl-PL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pl-PL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altLang="pl-PL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pubsup</a:t>
            </a:r>
            <a:r>
              <a:rPr lang="pl-PL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endParaRPr lang="en-US" altLang="pl-PL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399"/>
              </a:buClr>
              <a:buSzTx/>
              <a:buNone/>
            </a:pPr>
            <a:r>
              <a:rPr lang="en-US" altLang="pl-PL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stmanag</a:t>
            </a:r>
            <a:r>
              <a:rPr lang="en-US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*size</a:t>
            </a:r>
            <a:r>
              <a:rPr lang="pl-PL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endParaRPr lang="en-US" altLang="pl-PL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399"/>
              </a:buClr>
              <a:buSzTx/>
              <a:buNone/>
            </a:pPr>
            <a:r>
              <a:rPr lang="en-US" altLang="pl-PL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*risk</a:t>
            </a:r>
            <a:endParaRPr lang="pl-PL" altLang="pl-PL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SzTx/>
              <a:buNone/>
            </a:pPr>
            <a:r>
              <a:rPr lang="pl-PL" altLang="pl-PL" sz="2400" dirty="0">
                <a:solidFill>
                  <a:srgbClr val="000000"/>
                </a:solidFill>
              </a:rPr>
              <a:t>	pośrednie (6 ścieżek przyczynowych):</a:t>
            </a:r>
          </a:p>
          <a:p>
            <a:pPr marL="0" lvl="0"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399"/>
              </a:buClr>
              <a:buSzTx/>
              <a:buNone/>
            </a:pPr>
            <a:endParaRPr lang="pl-PL" altLang="pl-PL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399"/>
              </a:buClr>
              <a:buSzTx/>
              <a:buNone/>
            </a:pPr>
            <a:r>
              <a:rPr lang="en-US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risk*</a:t>
            </a:r>
            <a:r>
              <a:rPr lang="en-US" altLang="pl-PL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pubsup</a:t>
            </a:r>
            <a:r>
              <a:rPr lang="en-US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pl-PL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*network*~size</a:t>
            </a:r>
            <a:r>
              <a:rPr lang="pl-PL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endParaRPr lang="en-US" altLang="pl-PL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399"/>
              </a:buClr>
              <a:buSzTx/>
              <a:buNone/>
            </a:pPr>
            <a:r>
              <a:rPr lang="en-US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risk*</a:t>
            </a:r>
            <a:r>
              <a:rPr lang="en-US" altLang="pl-PL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pubsup</a:t>
            </a:r>
            <a:r>
              <a:rPr lang="en-US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pl-PL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*~size*</a:t>
            </a:r>
            <a:r>
              <a:rPr lang="en-US" altLang="pl-PL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stmanag</a:t>
            </a:r>
            <a:r>
              <a:rPr lang="pl-PL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endParaRPr lang="en-US" altLang="pl-PL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399"/>
              </a:buClr>
              <a:buSzTx/>
              <a:buNone/>
            </a:pPr>
            <a:r>
              <a:rPr lang="en-US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risk*</a:t>
            </a:r>
            <a:r>
              <a:rPr lang="en-US" altLang="pl-PL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*network*~size*</a:t>
            </a:r>
            <a:r>
              <a:rPr lang="en-US" altLang="pl-PL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stmanag</a:t>
            </a:r>
            <a:r>
              <a:rPr lang="pl-PL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endParaRPr lang="en-US" altLang="pl-PL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399"/>
              </a:buClr>
              <a:buSzTx/>
              <a:buNone/>
            </a:pPr>
            <a:r>
              <a:rPr lang="en-US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~risk*</a:t>
            </a:r>
            <a:r>
              <a:rPr lang="en-US" altLang="pl-PL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*network*size*</a:t>
            </a:r>
            <a:r>
              <a:rPr lang="en-US" altLang="pl-PL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stmanag</a:t>
            </a:r>
            <a:r>
              <a:rPr lang="pl-PL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endParaRPr lang="en-US" altLang="pl-PL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399"/>
              </a:buClr>
              <a:buSzTx/>
              <a:buNone/>
            </a:pPr>
            <a:r>
              <a:rPr lang="en-US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~risk*~</a:t>
            </a:r>
            <a:r>
              <a:rPr lang="en-US" altLang="pl-PL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pubsup</a:t>
            </a:r>
            <a:r>
              <a:rPr lang="en-US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pl-PL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*network*~size*~</a:t>
            </a:r>
            <a:r>
              <a:rPr lang="en-US" altLang="pl-PL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stmanag</a:t>
            </a:r>
            <a:r>
              <a:rPr lang="pl-PL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endParaRPr lang="en-US" altLang="pl-PL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399"/>
              </a:buClr>
              <a:buSzTx/>
              <a:buNone/>
            </a:pPr>
            <a:r>
              <a:rPr lang="en-US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~risk*~</a:t>
            </a:r>
            <a:r>
              <a:rPr lang="en-US" altLang="pl-PL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pubsup</a:t>
            </a:r>
            <a:r>
              <a:rPr lang="en-US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pl-PL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*~network*~size*</a:t>
            </a:r>
            <a:r>
              <a:rPr lang="en-US" altLang="pl-PL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stmanag</a:t>
            </a:r>
            <a:r>
              <a:rPr lang="pl-PL" altLang="pl-PL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endParaRPr lang="en-US" altLang="pl-PL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514350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pl-PL" sz="4400" dirty="0"/>
              <a:t>Prezentowanie wyników:: </a:t>
            </a:r>
            <a:r>
              <a:rPr lang="pl-PL" sz="4400" u="sng" cap="none" dirty="0"/>
              <a:t>diagram</a:t>
            </a:r>
            <a:endParaRPr lang="pl-PL" sz="4400" u="sng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418318" y="2217907"/>
            <a:ext cx="577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Aft>
                <a:spcPct val="0"/>
              </a:spcAft>
              <a:buClr>
                <a:srgbClr val="003399"/>
              </a:buClr>
            </a:pPr>
            <a:r>
              <a:rPr lang="en-US" alt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pl-PL" alt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alt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pubsup</a:t>
            </a:r>
            <a:r>
              <a:rPr lang="pl-PL" alt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alt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rd*risk</a:t>
            </a:r>
            <a:endParaRPr lang="pl-PL" alt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797668" y="112822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pl-PL" sz="4400" dirty="0"/>
              <a:t>Prezentowanie wyników</a:t>
            </a:r>
            <a:r>
              <a:rPr lang="pl-PL" sz="4400" cap="none" dirty="0"/>
              <a:t>:: </a:t>
            </a:r>
            <a:r>
              <a:rPr lang="pl-PL" sz="4400" u="sng" cap="none" dirty="0"/>
              <a:t>tabela </a:t>
            </a:r>
            <a:endParaRPr lang="pl-PL" sz="4400" u="sng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11884B56-42A2-4C7D-96BE-8FC7EC544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4600553"/>
              </p:ext>
            </p:extLst>
          </p:nvPr>
        </p:nvGraphicFramePr>
        <p:xfrm>
          <a:off x="2164297" y="1359691"/>
          <a:ext cx="7863406" cy="4337499"/>
        </p:xfrm>
        <a:graphic>
          <a:graphicData uri="http://schemas.openxmlformats.org/drawingml/2006/table">
            <a:tbl>
              <a:tblPr firstRow="1" firstCol="1" bandRow="1"/>
              <a:tblGrid>
                <a:gridCol w="2836126">
                  <a:extLst>
                    <a:ext uri="{9D8B030D-6E8A-4147-A177-3AD203B41FA5}">
                      <a16:colId xmlns:a16="http://schemas.microsoft.com/office/drawing/2014/main" xmlns="" val="1517889516"/>
                    </a:ext>
                  </a:extLst>
                </a:gridCol>
                <a:gridCol w="837880">
                  <a:extLst>
                    <a:ext uri="{9D8B030D-6E8A-4147-A177-3AD203B41FA5}">
                      <a16:colId xmlns:a16="http://schemas.microsoft.com/office/drawing/2014/main" xmlns="" val="922207611"/>
                    </a:ext>
                  </a:extLst>
                </a:gridCol>
                <a:gridCol w="837880">
                  <a:extLst>
                    <a:ext uri="{9D8B030D-6E8A-4147-A177-3AD203B41FA5}">
                      <a16:colId xmlns:a16="http://schemas.microsoft.com/office/drawing/2014/main" xmlns="" val="1992761828"/>
                    </a:ext>
                  </a:extLst>
                </a:gridCol>
                <a:gridCol w="837880">
                  <a:extLst>
                    <a:ext uri="{9D8B030D-6E8A-4147-A177-3AD203B41FA5}">
                      <a16:colId xmlns:a16="http://schemas.microsoft.com/office/drawing/2014/main" xmlns="" val="1040790786"/>
                    </a:ext>
                  </a:extLst>
                </a:gridCol>
                <a:gridCol w="837880">
                  <a:extLst>
                    <a:ext uri="{9D8B030D-6E8A-4147-A177-3AD203B41FA5}">
                      <a16:colId xmlns:a16="http://schemas.microsoft.com/office/drawing/2014/main" xmlns="" val="2876627293"/>
                    </a:ext>
                  </a:extLst>
                </a:gridCol>
                <a:gridCol w="837880">
                  <a:extLst>
                    <a:ext uri="{9D8B030D-6E8A-4147-A177-3AD203B41FA5}">
                      <a16:colId xmlns:a16="http://schemas.microsoft.com/office/drawing/2014/main" xmlns="" val="418779327"/>
                    </a:ext>
                  </a:extLst>
                </a:gridCol>
                <a:gridCol w="837880">
                  <a:extLst>
                    <a:ext uri="{9D8B030D-6E8A-4147-A177-3AD203B41FA5}">
                      <a16:colId xmlns:a16="http://schemas.microsoft.com/office/drawing/2014/main" xmlns="" val="54037591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Rozwiązania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8513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Czynniki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2b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2c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3b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7535735"/>
                  </a:ext>
                </a:extLst>
              </a:tr>
              <a:tr h="84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Wielkość firmy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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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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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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4505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Zarządzenie strategiczne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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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3687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Zarządzanie KL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8013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Networking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3613495"/>
                  </a:ext>
                </a:extLst>
              </a:tr>
              <a:tr h="55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B+R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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4665434"/>
                  </a:ext>
                </a:extLst>
              </a:tr>
              <a:tr h="42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Wsparcie publiczne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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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592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Podejmowanie ryzyka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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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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5232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Consistency</a:t>
                      </a:r>
                      <a:endParaRPr lang="pl-P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502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Raw </a:t>
                      </a:r>
                      <a:r>
                        <a:rPr lang="pl-PL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pl-P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7641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Unique</a:t>
                      </a:r>
                      <a:r>
                        <a:rPr lang="pl-P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pl-P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5976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</a:t>
                      </a:r>
                      <a:r>
                        <a:rPr lang="pl-P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Solution </a:t>
                      </a:r>
                      <a:r>
                        <a:rPr lang="pl-PL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Consistency</a:t>
                      </a:r>
                      <a:endParaRPr lang="pl-P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05048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</a:t>
                      </a:r>
                      <a:r>
                        <a:rPr lang="pl-P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Solution </a:t>
                      </a:r>
                      <a:r>
                        <a:rPr lang="pl-PL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pl-P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4955733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5CE10E98-AFFC-4384-939F-C54540D6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298" y="5641917"/>
            <a:ext cx="78634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Uwaga: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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 = główny czynnik przyczynowy (występuje);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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 = główny czynnik przyczynowy (nie występuje); </a:t>
            </a:r>
            <a:r>
              <a:rPr lang="pl-PL" sz="800" dirty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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 = współuczestniczący czynnik przyczynowy (występuje); </a:t>
            </a:r>
            <a:r>
              <a:rPr lang="pl-PL" sz="800" dirty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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 = współuczestniczący czynnik przyczynowy (nie występuje).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438E15-D20D-4266-9317-34A00C8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pl-PL" cap="none" dirty="0" smtClean="0"/>
              <a:t>ĆWICZENIE II</a:t>
            </a:r>
            <a:endParaRPr lang="pl-PL" u="sng" cap="none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3433BDE-71DD-4D3A-8B1C-CBED7A29D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31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Ćwiczenie: </a:t>
            </a:r>
            <a:endParaRPr lang="pl-PL" dirty="0" smtClean="0"/>
          </a:p>
          <a:p>
            <a:pPr marL="457200" indent="-457200">
              <a:buAutoNum type="arabicParenR"/>
            </a:pPr>
            <a:r>
              <a:rPr lang="pl-PL" dirty="0" smtClean="0"/>
              <a:t>Proszę jeszcze raz wrócić do problemu oceny efektów szkolenia i zaproponować kilka wskaźników, które mogłyby posłużyć do zbudowania czynników wyjaśniających ten efekt.</a:t>
            </a:r>
          </a:p>
          <a:p>
            <a:pPr marL="457200" indent="-457200">
              <a:buAutoNum type="arabicParenR"/>
            </a:pPr>
            <a:r>
              <a:rPr lang="pl-PL" dirty="0" smtClean="0">
                <a:sym typeface="Wingdings" panose="05000000000000000000" pitchFamily="2" charset="2"/>
              </a:rPr>
              <a:t>Z pytań w załączonej ankiecie ewaluacyjnej proszę wybrać te, które mogłyby posłużyć jako czynniki </a:t>
            </a:r>
            <a:r>
              <a:rPr lang="pl-PL" dirty="0" smtClean="0"/>
              <a:t>wyjaśniające efekt szkolenia</a:t>
            </a:r>
            <a:r>
              <a:rPr lang="pl-PL" dirty="0" smtClean="0"/>
              <a:t>.</a:t>
            </a:r>
          </a:p>
          <a:p>
            <a:pPr marL="457200" indent="-457200">
              <a:buAutoNum type="arabicParenR"/>
            </a:pPr>
            <a:r>
              <a:rPr lang="pl-PL" dirty="0" smtClean="0"/>
              <a:t>Proszę zaproponować sposób kalibracji </a:t>
            </a:r>
            <a:r>
              <a:rPr lang="pl-PL" dirty="0" smtClean="0"/>
              <a:t>zaproponowanych czynników.</a:t>
            </a:r>
            <a:endParaRPr lang="pl-PL" dirty="0" smtClean="0">
              <a:sym typeface="Wingdings" panose="05000000000000000000" pitchFamily="2" charset="2"/>
            </a:endParaRPr>
          </a:p>
          <a:p>
            <a:pPr marL="457200" indent="-457200">
              <a:buAutoNum type="arabicParenR"/>
            </a:pPr>
            <a:endParaRPr lang="pl-PL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10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/>
              <a:t>Ćwiczenie 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2939" y="1778001"/>
            <a:ext cx="11439061" cy="507999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pl-PL" sz="3300" dirty="0" smtClean="0"/>
              <a:t>Przeprowadzono </a:t>
            </a:r>
            <a:r>
              <a:rPr lang="pl-PL" sz="3300" dirty="0"/>
              <a:t>ewaluację warsztatu . Sprawdzono, czy 12 miesięcy po warsztacie uczestnicy </a:t>
            </a:r>
            <a:r>
              <a:rPr lang="pl-PL" sz="3300" b="1" dirty="0">
                <a:solidFill>
                  <a:schemeClr val="accent2"/>
                </a:solidFill>
              </a:rPr>
              <a:t>(W)</a:t>
            </a:r>
            <a:r>
              <a:rPr lang="pl-PL" sz="3300" dirty="0" err="1"/>
              <a:t>ykorzystali</a:t>
            </a:r>
            <a:r>
              <a:rPr lang="pl-PL" sz="3300" dirty="0"/>
              <a:t> QCA w jakimś </a:t>
            </a:r>
            <a:r>
              <a:rPr lang="pl-PL" sz="3300" dirty="0" smtClean="0"/>
              <a:t>badaniu ewaluacyjnym</a:t>
            </a:r>
            <a:r>
              <a:rPr lang="pl-PL" sz="3300" dirty="0"/>
              <a:t>. </a:t>
            </a:r>
            <a:r>
              <a:rPr lang="pl-PL" sz="3300" dirty="0" smtClean="0"/>
              <a:t> 30  </a:t>
            </a:r>
            <a:r>
              <a:rPr lang="pl-PL" sz="3300" dirty="0"/>
              <a:t>osób tak, 16 nie. </a:t>
            </a:r>
          </a:p>
          <a:p>
            <a:pPr>
              <a:lnSpc>
                <a:spcPct val="170000"/>
              </a:lnSpc>
              <a:buNone/>
            </a:pPr>
            <a:r>
              <a:rPr lang="pl-PL" sz="3300" dirty="0" smtClean="0"/>
              <a:t>Zidentyfikowane </a:t>
            </a:r>
            <a:r>
              <a:rPr lang="pl-PL" sz="3300" dirty="0"/>
              <a:t>warunki:</a:t>
            </a:r>
          </a:p>
          <a:p>
            <a:pPr>
              <a:lnSpc>
                <a:spcPct val="170000"/>
              </a:lnSpc>
              <a:buNone/>
            </a:pPr>
            <a:r>
              <a:rPr lang="pl-PL" sz="3300" b="1" dirty="0">
                <a:solidFill>
                  <a:srgbClr val="C00000"/>
                </a:solidFill>
              </a:rPr>
              <a:t>(Z)</a:t>
            </a:r>
            <a:r>
              <a:rPr lang="pl-PL" sz="3300" dirty="0" err="1"/>
              <a:t>adowolenie</a:t>
            </a:r>
            <a:r>
              <a:rPr lang="pl-PL" sz="3300" dirty="0"/>
              <a:t> z warsztatu (wysokie, średnie)</a:t>
            </a:r>
          </a:p>
          <a:p>
            <a:pPr>
              <a:lnSpc>
                <a:spcPct val="170000"/>
              </a:lnSpc>
              <a:buNone/>
            </a:pPr>
            <a:r>
              <a:rPr lang="pl-PL" sz="3300" b="1" dirty="0">
                <a:solidFill>
                  <a:srgbClr val="C00000"/>
                </a:solidFill>
              </a:rPr>
              <a:t>(S)</a:t>
            </a:r>
            <a:r>
              <a:rPr lang="pl-PL" sz="3300" dirty="0" err="1"/>
              <a:t>amoocena</a:t>
            </a:r>
            <a:r>
              <a:rPr lang="pl-PL" sz="3300" dirty="0"/>
              <a:t> kompetencji po warsztacie (wysokie, średnie)</a:t>
            </a:r>
          </a:p>
          <a:p>
            <a:pPr>
              <a:lnSpc>
                <a:spcPct val="170000"/>
              </a:lnSpc>
              <a:buNone/>
            </a:pPr>
            <a:r>
              <a:rPr lang="pl-PL" sz="3300" b="1" dirty="0">
                <a:solidFill>
                  <a:srgbClr val="C00000"/>
                </a:solidFill>
              </a:rPr>
              <a:t>(D)</a:t>
            </a:r>
            <a:r>
              <a:rPr lang="pl-PL" sz="3300" dirty="0" err="1"/>
              <a:t>uża</a:t>
            </a:r>
            <a:r>
              <a:rPr lang="pl-PL" sz="3300" dirty="0"/>
              <a:t> ilość zamawianych badań w ciągu roku (5 lub więcej, mniej niż 5)</a:t>
            </a:r>
          </a:p>
          <a:p>
            <a:pPr>
              <a:lnSpc>
                <a:spcPct val="170000"/>
              </a:lnSpc>
              <a:buNone/>
            </a:pPr>
            <a:r>
              <a:rPr lang="pl-PL" sz="3300" b="1" dirty="0">
                <a:solidFill>
                  <a:srgbClr val="C00000"/>
                </a:solidFill>
              </a:rPr>
              <a:t>(E)</a:t>
            </a:r>
            <a:r>
              <a:rPr lang="pl-PL" sz="3300" dirty="0" err="1"/>
              <a:t>ksperymentowanie</a:t>
            </a:r>
            <a:r>
              <a:rPr lang="pl-PL" sz="3300" dirty="0"/>
              <a:t>  z nowymi metodami i technikami w badaniach (raz w roku nowa metoda lub technika)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  <a:buNone/>
            </a:pPr>
            <a:endParaRPr lang="pl-PL" sz="3900" dirty="0"/>
          </a:p>
          <a:p>
            <a:pPr marL="182880" lvl="1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pl-PL" sz="5100" dirty="0" err="1"/>
              <a:t>Z*E</a:t>
            </a:r>
            <a:r>
              <a:rPr lang="pl-PL" sz="5100" dirty="0"/>
              <a:t> + </a:t>
            </a:r>
            <a:r>
              <a:rPr lang="pl-PL" sz="5100" dirty="0" err="1"/>
              <a:t>S*D</a:t>
            </a:r>
            <a:r>
              <a:rPr lang="pl-PL" sz="5100" dirty="0"/>
              <a:t> → W</a:t>
            </a:r>
          </a:p>
          <a:p>
            <a:pPr algn="ctr">
              <a:buNone/>
            </a:pPr>
            <a:r>
              <a:rPr lang="pl-PL" sz="5100" dirty="0" err="1"/>
              <a:t>z*s*d*e</a:t>
            </a:r>
            <a:r>
              <a:rPr lang="pl-PL" sz="5100" dirty="0"/>
              <a:t> → w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 smtClean="0"/>
              <a:t>Ćwiczenie </a:t>
            </a:r>
            <a:r>
              <a:rPr lang="pl-PL" dirty="0"/>
              <a:t>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2939" y="1778001"/>
            <a:ext cx="11439061" cy="45259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None/>
            </a:pPr>
            <a:r>
              <a:rPr lang="pl-PL" dirty="0" smtClean="0">
                <a:solidFill>
                  <a:srgbClr val="C00000"/>
                </a:solidFill>
              </a:rPr>
              <a:t>4)</a:t>
            </a:r>
            <a:r>
              <a:rPr lang="pl-PL" dirty="0" smtClean="0"/>
              <a:t>     Czy </a:t>
            </a:r>
            <a:r>
              <a:rPr lang="pl-PL" dirty="0"/>
              <a:t>mamy do czynienia ze złożoną przyczynowością? Jeśli tak, z jakimi jej cechami?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pl-PL" dirty="0" smtClean="0">
                <a:solidFill>
                  <a:srgbClr val="C00000"/>
                </a:solidFill>
              </a:rPr>
              <a:t>5)      </a:t>
            </a:r>
            <a:r>
              <a:rPr lang="pl-PL" dirty="0" smtClean="0"/>
              <a:t>Jak </a:t>
            </a:r>
            <a:r>
              <a:rPr lang="pl-PL" dirty="0"/>
              <a:t>zinterpretować wyniki? Prośba o opisanie.</a:t>
            </a:r>
          </a:p>
          <a:p>
            <a:endParaRPr lang="pl-PL" dirty="0"/>
          </a:p>
          <a:p>
            <a:pPr marL="914400" lvl="1" indent="-514350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pl-PL" dirty="0"/>
              <a:t>Harmonogram (I)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81491"/>
            <a:ext cx="184731" cy="36933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80420" y="1302792"/>
          <a:ext cx="11329259" cy="2301603"/>
        </p:xfrm>
        <a:graphic>
          <a:graphicData uri="http://schemas.openxmlformats.org/drawingml/2006/table">
            <a:tbl>
              <a:tblPr/>
              <a:tblGrid>
                <a:gridCol w="2392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36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40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latin typeface="Calibri"/>
                          <a:ea typeface="Calibri"/>
                          <a:cs typeface="Times New Roman"/>
                        </a:rPr>
                        <a:t>BLOK I. Podstawy QCA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Calibri"/>
                          <a:ea typeface="Calibri"/>
                          <a:cs typeface="Times New Roman"/>
                        </a:rPr>
                        <a:t>10:15 – 11:15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pl-PL" sz="2800" dirty="0">
                          <a:latin typeface="Calibri"/>
                          <a:ea typeface="Calibri"/>
                          <a:cs typeface="Times New Roman"/>
                        </a:rPr>
                        <a:t>Wprowadzenie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Calibri"/>
                          <a:ea typeface="Calibri"/>
                          <a:cs typeface="Times New Roman"/>
                        </a:rPr>
                        <a:t>11:15  - 12:00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pl-PL" sz="2800" dirty="0">
                          <a:latin typeface="Calibri"/>
                          <a:ea typeface="Calibri"/>
                          <a:cs typeface="Times New Roman"/>
                        </a:rPr>
                        <a:t>Ćwiczenie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" name="Obraz 9" descr="photo-1485365435483-337eb45ec1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371" y="3717034"/>
            <a:ext cx="5734298" cy="2864282"/>
          </a:xfrm>
          <a:prstGeom prst="rect">
            <a:avLst/>
          </a:prstGeom>
        </p:spPr>
      </p:pic>
      <p:pic>
        <p:nvPicPr>
          <p:cNvPr id="7" name="Symbol zastępczy zawartości 5" descr="pytan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35942" y="3738155"/>
            <a:ext cx="4276048" cy="28478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/>
              <a:t>Ćwiczenie 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2939" y="1778001"/>
            <a:ext cx="11439061" cy="4525963"/>
          </a:xfr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pl-PL" dirty="0" smtClean="0">
                <a:solidFill>
                  <a:srgbClr val="C00000"/>
                </a:solidFill>
              </a:rPr>
              <a:t>6)</a:t>
            </a:r>
            <a:r>
              <a:rPr lang="pl-PL" dirty="0" smtClean="0"/>
              <a:t> Która </a:t>
            </a:r>
            <a:r>
              <a:rPr lang="pl-PL" dirty="0"/>
              <a:t>tabela prawdy obrazuje rozwiązanie  </a:t>
            </a:r>
            <a:r>
              <a:rPr lang="pl-PL" dirty="0" err="1"/>
              <a:t>Z*E</a:t>
            </a:r>
            <a:r>
              <a:rPr lang="pl-PL" dirty="0"/>
              <a:t> + </a:t>
            </a:r>
            <a:r>
              <a:rPr lang="pl-PL" dirty="0" err="1"/>
              <a:t>S*D</a:t>
            </a:r>
            <a:r>
              <a:rPr lang="pl-PL" dirty="0"/>
              <a:t> → W?</a:t>
            </a:r>
          </a:p>
          <a:p>
            <a:pPr marL="0" indent="0">
              <a:buNone/>
            </a:pPr>
            <a:endParaRPr lang="pl-PL" dirty="0"/>
          </a:p>
          <a:p>
            <a:pPr marL="914400" lvl="1" indent="-514350">
              <a:buNone/>
            </a:pP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E6571C39-C40F-4DD6-A5F1-D53265728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5709353"/>
              </p:ext>
            </p:extLst>
          </p:nvPr>
        </p:nvGraphicFramePr>
        <p:xfrm>
          <a:off x="2833517" y="2456022"/>
          <a:ext cx="6524965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4993">
                  <a:extLst>
                    <a:ext uri="{9D8B030D-6E8A-4147-A177-3AD203B41FA5}">
                      <a16:colId xmlns:a16="http://schemas.microsoft.com/office/drawing/2014/main" xmlns="" val="696080038"/>
                    </a:ext>
                  </a:extLst>
                </a:gridCol>
                <a:gridCol w="1304993">
                  <a:extLst>
                    <a:ext uri="{9D8B030D-6E8A-4147-A177-3AD203B41FA5}">
                      <a16:colId xmlns:a16="http://schemas.microsoft.com/office/drawing/2014/main" xmlns="" val="3971819166"/>
                    </a:ext>
                  </a:extLst>
                </a:gridCol>
                <a:gridCol w="1304993">
                  <a:extLst>
                    <a:ext uri="{9D8B030D-6E8A-4147-A177-3AD203B41FA5}">
                      <a16:colId xmlns:a16="http://schemas.microsoft.com/office/drawing/2014/main" xmlns="" val="3624080037"/>
                    </a:ext>
                  </a:extLst>
                </a:gridCol>
                <a:gridCol w="1304993">
                  <a:extLst>
                    <a:ext uri="{9D8B030D-6E8A-4147-A177-3AD203B41FA5}">
                      <a16:colId xmlns:a16="http://schemas.microsoft.com/office/drawing/2014/main" xmlns="" val="3338145737"/>
                    </a:ext>
                  </a:extLst>
                </a:gridCol>
                <a:gridCol w="1304993">
                  <a:extLst>
                    <a:ext uri="{9D8B030D-6E8A-4147-A177-3AD203B41FA5}">
                      <a16:colId xmlns:a16="http://schemas.microsoft.com/office/drawing/2014/main" xmlns="" val="75437574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zadowolenie z warsztatu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samoocena kompetencji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dużo zamawianych badań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eksperyment nowe metody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wykorzystanie QCA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6621261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5573557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552701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601519526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F09AD069-E4D8-422A-9BE6-56F713AB5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0898623"/>
              </p:ext>
            </p:extLst>
          </p:nvPr>
        </p:nvGraphicFramePr>
        <p:xfrm>
          <a:off x="2833517" y="4626120"/>
          <a:ext cx="6524965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4993">
                  <a:extLst>
                    <a:ext uri="{9D8B030D-6E8A-4147-A177-3AD203B41FA5}">
                      <a16:colId xmlns:a16="http://schemas.microsoft.com/office/drawing/2014/main" xmlns="" val="3177013427"/>
                    </a:ext>
                  </a:extLst>
                </a:gridCol>
                <a:gridCol w="1304993">
                  <a:extLst>
                    <a:ext uri="{9D8B030D-6E8A-4147-A177-3AD203B41FA5}">
                      <a16:colId xmlns:a16="http://schemas.microsoft.com/office/drawing/2014/main" xmlns="" val="2950026319"/>
                    </a:ext>
                  </a:extLst>
                </a:gridCol>
                <a:gridCol w="1304993">
                  <a:extLst>
                    <a:ext uri="{9D8B030D-6E8A-4147-A177-3AD203B41FA5}">
                      <a16:colId xmlns:a16="http://schemas.microsoft.com/office/drawing/2014/main" xmlns="" val="1979183459"/>
                    </a:ext>
                  </a:extLst>
                </a:gridCol>
                <a:gridCol w="1304993">
                  <a:extLst>
                    <a:ext uri="{9D8B030D-6E8A-4147-A177-3AD203B41FA5}">
                      <a16:colId xmlns:a16="http://schemas.microsoft.com/office/drawing/2014/main" xmlns="" val="1867894525"/>
                    </a:ext>
                  </a:extLst>
                </a:gridCol>
                <a:gridCol w="1304993">
                  <a:extLst>
                    <a:ext uri="{9D8B030D-6E8A-4147-A177-3AD203B41FA5}">
                      <a16:colId xmlns:a16="http://schemas.microsoft.com/office/drawing/2014/main" xmlns="" val="157622551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zadowolenie z warsztatu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samoocena kompetencji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dużo zamawianych badań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eksperyment nowe metody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wykorzystanie QCA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463997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0882682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545780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593796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351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654208" cy="100647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85115" algn="l"/>
              </a:tabLst>
            </a:pPr>
            <a:r>
              <a:rPr lang="pl-PL" sz="8000" b="1" dirty="0">
                <a:ea typeface="Calibri"/>
                <a:cs typeface="Times New Roman"/>
              </a:rPr>
              <a:t>Zamiast podsumowania</a:t>
            </a:r>
            <a:endParaRPr lang="pl-PL" sz="80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/>
              <a:t>Najważniejsze wyzwania analityczne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7148" y="2286508"/>
            <a:ext cx="10058400" cy="40507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Dopasowanie techniki do pytania ewaluacyjnego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Dostępność danych 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Kalibracja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Ograniczona różnorodność (limited </a:t>
            </a:r>
            <a:r>
              <a:rPr lang="pl-PL" sz="2400" dirty="0" err="1"/>
              <a:t>diversity</a:t>
            </a:r>
            <a:r>
              <a:rPr lang="pl-PL" sz="2400" dirty="0"/>
              <a:t>)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Wybór najlepszego rozwiązania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/>
              <a:t>Oprogramowanie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 err="1"/>
              <a:t>fs</a:t>
            </a:r>
            <a:r>
              <a:rPr lang="pl-PL" sz="2400" dirty="0"/>
              <a:t>/QCA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R</a:t>
            </a:r>
          </a:p>
          <a:p>
            <a:pPr>
              <a:lnSpc>
                <a:spcPct val="150000"/>
              </a:lnSpc>
            </a:pPr>
            <a:r>
              <a:rPr lang="pl-PL" sz="2400" dirty="0" err="1"/>
              <a:t>Tosmana</a:t>
            </a:r>
            <a:endParaRPr lang="pl-PL" sz="2400" dirty="0"/>
          </a:p>
          <a:p>
            <a:pPr>
              <a:lnSpc>
                <a:spcPct val="150000"/>
              </a:lnSpc>
            </a:pPr>
            <a:r>
              <a:rPr lang="pl-PL" sz="2400" dirty="0"/>
              <a:t>Excel</a:t>
            </a:r>
          </a:p>
          <a:p>
            <a:pPr>
              <a:buNone/>
            </a:pPr>
            <a:r>
              <a:rPr lang="pl-PL" dirty="0"/>
              <a:t>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848" y="484632"/>
            <a:ext cx="10058400" cy="1013968"/>
          </a:xfrm>
        </p:spPr>
        <p:txBody>
          <a:bodyPr>
            <a:normAutofit/>
          </a:bodyPr>
          <a:lstStyle/>
          <a:p>
            <a:r>
              <a:rPr lang="pl-PL" dirty="0"/>
              <a:t>EWALUACJA POMOCY PUBLICZNEJ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222248" y="22738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Obraz 4" descr="BRad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1206" y="1543124"/>
            <a:ext cx="1701587" cy="118095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12800" y="1778001"/>
            <a:ext cx="896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Badanie ewaluacyjne pomocy publicznej udzielanej w ramach Rozporządzenia Ministra Nauki i Szkolnictwa Wyższego w sprawie warunków i trybu udzielania pomocy publicznej i pomocy de </a:t>
            </a:r>
            <a:r>
              <a:rPr lang="pl-PL" b="1" dirty="0" err="1"/>
              <a:t>minimis</a:t>
            </a:r>
            <a:r>
              <a:rPr lang="pl-PL" b="1" dirty="0"/>
              <a:t> za pośrednictwem Narodowego Centrum Badań i Rozwoju</a:t>
            </a:r>
            <a:endParaRPr lang="pl-PL" dirty="0"/>
          </a:p>
          <a:p>
            <a:endParaRPr lang="pl-PL" dirty="0"/>
          </a:p>
          <a:p>
            <a:r>
              <a:rPr lang="pl-PL" dirty="0"/>
              <a:t>maj 2017 – kwiecień 2020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7" name="Obraz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3097" y="5366707"/>
            <a:ext cx="1052187" cy="325677"/>
          </a:xfrm>
          <a:prstGeom prst="rect">
            <a:avLst/>
          </a:prstGeom>
          <a:noFill/>
        </p:spPr>
      </p:pic>
      <p:pic>
        <p:nvPicPr>
          <p:cNvPr id="9" name="Obraz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0597" y="5227007"/>
            <a:ext cx="2073606" cy="588723"/>
          </a:xfrm>
          <a:prstGeom prst="rect">
            <a:avLst/>
          </a:prstGeom>
          <a:noFill/>
        </p:spPr>
      </p:pic>
      <p:pic>
        <p:nvPicPr>
          <p:cNvPr id="10" name="Obraz 9" descr="bitma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0597" y="4985707"/>
            <a:ext cx="1052186" cy="1052186"/>
          </a:xfrm>
          <a:prstGeom prst="rect">
            <a:avLst/>
          </a:prstGeom>
          <a:noFill/>
        </p:spPr>
      </p:pic>
      <p:pic>
        <p:nvPicPr>
          <p:cNvPr id="11" name="Obraz 10" descr="ceapp_logo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7897" y="5430207"/>
            <a:ext cx="1578280" cy="246075"/>
          </a:xfrm>
          <a:prstGeom prst="rect">
            <a:avLst/>
          </a:prstGeom>
        </p:spPr>
      </p:pic>
      <p:pic>
        <p:nvPicPr>
          <p:cNvPr id="12" name="Obraz 11" descr="pobrane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4662" y="3606800"/>
            <a:ext cx="1905289" cy="11684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13968"/>
          </a:xfrm>
        </p:spPr>
        <p:txBody>
          <a:bodyPr>
            <a:normAutofit/>
          </a:bodyPr>
          <a:lstStyle/>
          <a:p>
            <a:r>
              <a:rPr lang="pl-PL" dirty="0"/>
              <a:t>Ewaluacja Pomocy </a:t>
            </a:r>
            <a:r>
              <a:rPr lang="pl-PL" dirty="0" err="1"/>
              <a:t>PUblicznej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222248" y="22738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Obraz 4" descr="BRad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90413" y="2063824"/>
            <a:ext cx="1701587" cy="1180952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3295" y="1605400"/>
            <a:ext cx="8905010" cy="49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13968"/>
          </a:xfrm>
        </p:spPr>
        <p:txBody>
          <a:bodyPr>
            <a:normAutofit/>
          </a:bodyPr>
          <a:lstStyle/>
          <a:p>
            <a:r>
              <a:rPr lang="pl-PL" dirty="0"/>
              <a:t>Ewaluacja Pomocy </a:t>
            </a:r>
            <a:r>
              <a:rPr lang="pl-PL" dirty="0" err="1"/>
              <a:t>PUblicznej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222248" y="22738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Obraz 4" descr="BRad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1206" y="1543124"/>
            <a:ext cx="1701587" cy="118095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12800" y="1778000"/>
            <a:ext cx="102864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latin typeface="Calibri" pitchFamily="34" charset="0"/>
                <a:cs typeface="Calibri" pitchFamily="34" charset="0"/>
              </a:rPr>
              <a:t>Pytania badawcze:</a:t>
            </a:r>
          </a:p>
          <a:p>
            <a:pPr lvl="0"/>
            <a:r>
              <a:rPr lang="pl-PL" dirty="0">
                <a:latin typeface="Calibri" pitchFamily="34" charset="0"/>
                <a:cs typeface="Calibri" pitchFamily="34" charset="0"/>
              </a:rPr>
              <a:t>Czym różnią się beneficjenci </a:t>
            </a:r>
            <a:r>
              <a:rPr lang="pl-PL" dirty="0" err="1">
                <a:latin typeface="Calibri" pitchFamily="34" charset="0"/>
                <a:cs typeface="Calibri" pitchFamily="34" charset="0"/>
              </a:rPr>
              <a:t>poddziałania</a:t>
            </a:r>
            <a:r>
              <a:rPr lang="pl-PL" dirty="0">
                <a:latin typeface="Calibri" pitchFamily="34" charset="0"/>
                <a:cs typeface="Calibri" pitchFamily="34" charset="0"/>
              </a:rPr>
              <a:t> 1.1.1 i realizowane przez nich projekty,                                           w kontekście efektów uzyskanego wsparcia?</a:t>
            </a:r>
          </a:p>
          <a:p>
            <a:r>
              <a:rPr lang="pl-PL" dirty="0">
                <a:latin typeface="Calibri" pitchFamily="34" charset="0"/>
                <a:cs typeface="Calibri" pitchFamily="34" charset="0"/>
              </a:rPr>
              <a:t>Jakie cechy otoczenia beneficjentów </a:t>
            </a:r>
            <a:r>
              <a:rPr lang="pl-PL" dirty="0" err="1">
                <a:latin typeface="Calibri" pitchFamily="34" charset="0"/>
                <a:cs typeface="Calibri" pitchFamily="34" charset="0"/>
              </a:rPr>
              <a:t>poddziałania</a:t>
            </a:r>
            <a:r>
              <a:rPr lang="pl-PL" dirty="0">
                <a:latin typeface="Calibri" pitchFamily="34" charset="0"/>
                <a:cs typeface="Calibri" pitchFamily="34" charset="0"/>
              </a:rPr>
              <a:t> 1.1.1 wpływają na wysokość efektów uzyskanego wsparcia?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  <a:p>
            <a:r>
              <a:rPr lang="pl-PL" b="1" dirty="0">
                <a:latin typeface="Calibri" pitchFamily="34" charset="0"/>
                <a:cs typeface="Calibri" pitchFamily="34" charset="0"/>
              </a:rPr>
              <a:t>Techniki:</a:t>
            </a:r>
          </a:p>
          <a:p>
            <a:pPr lvl="0"/>
            <a:r>
              <a:rPr lang="pl-PL" dirty="0">
                <a:latin typeface="Calibri" pitchFamily="34" charset="0"/>
                <a:cs typeface="Calibri" pitchFamily="34" charset="0"/>
              </a:rPr>
              <a:t>1) Wybór 20 par podobnych beneficjentów </a:t>
            </a:r>
            <a:r>
              <a:rPr lang="pl-PL" dirty="0" err="1">
                <a:latin typeface="Calibri" pitchFamily="34" charset="0"/>
                <a:cs typeface="Calibri" pitchFamily="34" charset="0"/>
              </a:rPr>
              <a:t>poddziałania</a:t>
            </a:r>
            <a:r>
              <a:rPr lang="pl-PL" dirty="0">
                <a:latin typeface="Calibri" pitchFamily="34" charset="0"/>
                <a:cs typeface="Calibri" pitchFamily="34" charset="0"/>
              </a:rPr>
              <a:t> 1.1.1                                                                                        (z wykorzystaniem techniki </a:t>
            </a:r>
            <a:r>
              <a:rPr lang="pl-PL" dirty="0" err="1">
                <a:latin typeface="Calibri" pitchFamily="34" charset="0"/>
                <a:cs typeface="Calibri" pitchFamily="34" charset="0"/>
              </a:rPr>
              <a:t>Propensity</a:t>
            </a:r>
            <a:r>
              <a:rPr lang="pl-PL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latin typeface="Calibri" pitchFamily="34" charset="0"/>
                <a:cs typeface="Calibri" pitchFamily="34" charset="0"/>
              </a:rPr>
              <a:t>Score</a:t>
            </a:r>
            <a:r>
              <a:rPr lang="pl-PL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latin typeface="Calibri" pitchFamily="34" charset="0"/>
                <a:cs typeface="Calibri" pitchFamily="34" charset="0"/>
              </a:rPr>
              <a:t>Matching</a:t>
            </a:r>
            <a:r>
              <a:rPr lang="pl-PL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lvl="0"/>
            <a:r>
              <a:rPr lang="pl-PL" dirty="0">
                <a:latin typeface="Calibri" pitchFamily="34" charset="0"/>
                <a:cs typeface="Calibri" pitchFamily="34" charset="0"/>
              </a:rPr>
              <a:t>2) Realizacja wywiadów pogłębionych z beneficjentami; </a:t>
            </a:r>
          </a:p>
          <a:p>
            <a:pPr lvl="0"/>
            <a:r>
              <a:rPr lang="pl-PL" dirty="0">
                <a:latin typeface="Calibri" pitchFamily="34" charset="0"/>
                <a:cs typeface="Calibri" pitchFamily="34" charset="0"/>
              </a:rPr>
              <a:t>3) Analiza wyników z wykorzystaniem jakościowej analizy porównawczej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848" y="484632"/>
            <a:ext cx="10058400" cy="1013968"/>
          </a:xfrm>
        </p:spPr>
        <p:txBody>
          <a:bodyPr>
            <a:normAutofit/>
          </a:bodyPr>
          <a:lstStyle/>
          <a:p>
            <a:r>
              <a:rPr lang="pl-PL" dirty="0"/>
              <a:t>EWALUACJA </a:t>
            </a:r>
            <a:r>
              <a:rPr lang="pl-PL" dirty="0" err="1"/>
              <a:t>inno_LAB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222248" y="22738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12800" y="1778001"/>
            <a:ext cx="106553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itchFamily="34" charset="0"/>
                <a:cs typeface="Calibri" pitchFamily="34" charset="0"/>
              </a:rPr>
              <a:t>Ewaluacja </a:t>
            </a:r>
            <a:r>
              <a:rPr lang="pl-PL" dirty="0" err="1">
                <a:latin typeface="Calibri" pitchFamily="34" charset="0"/>
                <a:cs typeface="Calibri" pitchFamily="34" charset="0"/>
              </a:rPr>
              <a:t>mid</a:t>
            </a:r>
            <a:r>
              <a:rPr lang="pl-PL" dirty="0">
                <a:latin typeface="Calibri" pitchFamily="34" charset="0"/>
                <a:cs typeface="Calibri" pitchFamily="34" charset="0"/>
              </a:rPr>
              <a:t> – term projektu pozakonkursowego </a:t>
            </a:r>
            <a:r>
              <a:rPr lang="pl-PL" dirty="0" err="1">
                <a:latin typeface="Calibri" pitchFamily="34" charset="0"/>
                <a:cs typeface="Calibri" pitchFamily="34" charset="0"/>
              </a:rPr>
              <a:t>inno_Lab</a:t>
            </a:r>
            <a:r>
              <a:rPr lang="pl-PL" dirty="0">
                <a:latin typeface="Calibri" pitchFamily="34" charset="0"/>
                <a:cs typeface="Calibri" pitchFamily="34" charset="0"/>
              </a:rPr>
              <a:t> „Centrum analiz i </a:t>
            </a:r>
            <a:r>
              <a:rPr lang="pl-PL" dirty="0" err="1">
                <a:latin typeface="Calibri" pitchFamily="34" charset="0"/>
                <a:cs typeface="Calibri" pitchFamily="34" charset="0"/>
              </a:rPr>
              <a:t>pilotaży</a:t>
            </a:r>
            <a:r>
              <a:rPr lang="pl-PL" dirty="0">
                <a:latin typeface="Calibri" pitchFamily="34" charset="0"/>
                <a:cs typeface="Calibri" pitchFamily="34" charset="0"/>
              </a:rPr>
              <a:t> nowych instrumentów” 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  <a:p>
            <a:r>
              <a:rPr lang="pl-PL" dirty="0">
                <a:latin typeface="Calibri" pitchFamily="34" charset="0"/>
                <a:cs typeface="Calibri" pitchFamily="34" charset="0"/>
              </a:rPr>
              <a:t>maj 2019 – luty 2020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  <a:p>
            <a:r>
              <a:rPr lang="pl-PL" dirty="0">
                <a:latin typeface="Calibri" pitchFamily="34" charset="0"/>
                <a:cs typeface="Calibri" pitchFamily="34" charset="0"/>
              </a:rPr>
              <a:t>Jakie są najważniejsze konfiguracje czynników różnicujących skuteczność poszczególnych rozwiązań?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  <a:p>
            <a:r>
              <a:rPr lang="pl-PL" b="1" dirty="0">
                <a:latin typeface="Calibri" pitchFamily="34" charset="0"/>
                <a:cs typeface="Calibri" pitchFamily="34" charset="0"/>
              </a:rPr>
              <a:t>Techniki:</a:t>
            </a:r>
          </a:p>
          <a:p>
            <a:pPr lvl="0"/>
            <a:r>
              <a:rPr lang="pl-PL" dirty="0">
                <a:latin typeface="Calibri" pitchFamily="34" charset="0"/>
                <a:cs typeface="Calibri" pitchFamily="34" charset="0"/>
              </a:rPr>
              <a:t>1) Dane zastane</a:t>
            </a:r>
          </a:p>
          <a:p>
            <a:pPr lvl="0"/>
            <a:r>
              <a:rPr lang="pl-PL" dirty="0">
                <a:latin typeface="Calibri" pitchFamily="34" charset="0"/>
                <a:cs typeface="Calibri" pitchFamily="34" charset="0"/>
              </a:rPr>
              <a:t>2) CAWI z beneficjentami; </a:t>
            </a:r>
          </a:p>
          <a:p>
            <a:pPr lvl="0"/>
            <a:r>
              <a:rPr lang="pl-PL" dirty="0">
                <a:latin typeface="Calibri" pitchFamily="34" charset="0"/>
                <a:cs typeface="Calibri" pitchFamily="34" charset="0"/>
              </a:rPr>
              <a:t>3) Wywiady pogłębione z </a:t>
            </a:r>
            <a:r>
              <a:rPr lang="pl-PL" dirty="0" err="1">
                <a:latin typeface="Calibri" pitchFamily="34" charset="0"/>
                <a:cs typeface="Calibri" pitchFamily="34" charset="0"/>
              </a:rPr>
              <a:t>interesariuszami</a:t>
            </a:r>
            <a:endParaRPr lang="pl-PL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pl-PL" dirty="0">
                <a:latin typeface="Calibri" pitchFamily="34" charset="0"/>
                <a:cs typeface="Calibri" pitchFamily="34" charset="0"/>
              </a:rPr>
              <a:t>4) Warsztat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7" name="Obraz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4097" y="4998407"/>
            <a:ext cx="1052187" cy="325677"/>
          </a:xfrm>
          <a:prstGeom prst="rect">
            <a:avLst/>
          </a:prstGeom>
          <a:noFill/>
        </p:spPr>
      </p:pic>
      <p:pic>
        <p:nvPicPr>
          <p:cNvPr id="11" name="Obraz 10" descr="ceapp_log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45197" y="4198307"/>
            <a:ext cx="1578280" cy="246075"/>
          </a:xfrm>
          <a:prstGeom prst="rect">
            <a:avLst/>
          </a:prstGeom>
        </p:spPr>
      </p:pic>
      <p:pic>
        <p:nvPicPr>
          <p:cNvPr id="14" name="Obraz 13" descr="pobrane (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56737" y="3843337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pytan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3758" y="838200"/>
            <a:ext cx="7496042" cy="4992364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654208" cy="1470025"/>
          </a:xfrm>
        </p:spPr>
        <p:txBody>
          <a:bodyPr>
            <a:normAutofit fontScale="90000"/>
          </a:bodyPr>
          <a:lstStyle/>
          <a:p>
            <a:r>
              <a:rPr lang="pl-PL" dirty="0"/>
              <a:t>BĄDŹMY W KONTAKCIE!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xmlns="" id="{173CEA36-3007-474F-8A38-65450CC6F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714577"/>
            <a:ext cx="7891272" cy="78155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dirty="0" err="1"/>
              <a:t>s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eweryn.krupnik@uj.edu.pl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dirty="0" err="1"/>
              <a:t>m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arcin.kocor@uj.edu.pl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pl-PL" dirty="0"/>
              <a:t>Harmonogram (II)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81491"/>
            <a:ext cx="184731" cy="36933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89282" y="1836192"/>
          <a:ext cx="10849205" cy="4486656"/>
        </p:xfrm>
        <a:graphic>
          <a:graphicData uri="http://schemas.openxmlformats.org/drawingml/2006/table">
            <a:tbl>
              <a:tblPr/>
              <a:tblGrid>
                <a:gridCol w="2528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20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115" algn="l"/>
                        </a:tabLst>
                      </a:pPr>
                      <a:r>
                        <a:rPr lang="pl-PL" sz="3200" b="1" dirty="0">
                          <a:latin typeface="Calibri"/>
                          <a:ea typeface="Calibri"/>
                          <a:cs typeface="Times New Roman"/>
                        </a:rPr>
                        <a:t>BLOK II.  Najważniejsze kwestie przy projektowaniu badań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6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12:30 – 14:30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Przyczynowość,</a:t>
                      </a:r>
                      <a:r>
                        <a:rPr lang="pl-PL" sz="32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Zbiory,</a:t>
                      </a:r>
                      <a:r>
                        <a:rPr lang="pl-PL" sz="32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Kalibracja,</a:t>
                      </a:r>
                      <a:r>
                        <a:rPr lang="pl-PL" sz="32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Tabela prawdy,</a:t>
                      </a:r>
                      <a:r>
                        <a:rPr lang="pl-PL" sz="32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Wyniki i wnioski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14:30 – 14:45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b="0" dirty="0">
                          <a:latin typeface="Calibri"/>
                          <a:ea typeface="Calibri"/>
                          <a:cs typeface="Times New Roman"/>
                        </a:rPr>
                        <a:t>Podsumowanie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14:45 – 15:00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115" algn="l"/>
                        </a:tabLs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Dyskusja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8590"/>
            <a:ext cx="10058400" cy="1609344"/>
          </a:xfrm>
        </p:spPr>
        <p:txBody>
          <a:bodyPr/>
          <a:lstStyle/>
          <a:p>
            <a:r>
              <a:rPr lang="pl-PL" dirty="0"/>
              <a:t>Zasady pracy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dirty="0"/>
              <a:t>jeśli coś jest niejasne, prosimy o sygnał </a:t>
            </a:r>
            <a:endParaRPr lang="pl-PL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dirty="0"/>
              <a:t>jesteśmy dostępni w przerwach i po szkoleniu (dziś i później)</a:t>
            </a:r>
          </a:p>
        </p:txBody>
      </p:sp>
      <p:pic>
        <p:nvPicPr>
          <p:cNvPr id="4" name="Obraz 3" descr="photo-1542308523-1f97e07a9c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9011" y="3653068"/>
            <a:ext cx="4812211" cy="3204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654208" cy="147002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8000" b="1" dirty="0">
                <a:ea typeface="Calibri"/>
                <a:cs typeface="Times New Roman"/>
              </a:rPr>
              <a:t>BLOK </a:t>
            </a:r>
            <a:r>
              <a:rPr lang="pl-PL" sz="8000" b="1" dirty="0" smtClean="0">
                <a:ea typeface="Calibri"/>
                <a:cs typeface="Times New Roman"/>
              </a:rPr>
              <a:t>I::Podstawy </a:t>
            </a:r>
            <a:r>
              <a:rPr lang="pl-PL" sz="8000" b="1" dirty="0">
                <a:ea typeface="Calibri"/>
                <a:cs typeface="Times New Roman"/>
              </a:rPr>
              <a:t>QCA </a:t>
            </a:r>
            <a:endParaRPr lang="pl-PL" sz="80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hoto-1501516069922-a9982bd6f3b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435" y="980728"/>
            <a:ext cx="10091211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drewna]]</Template>
  <TotalTime>1133</TotalTime>
  <Words>2888</Words>
  <Application>Microsoft Office PowerPoint</Application>
  <PresentationFormat>Niestandardowy</PresentationFormat>
  <Paragraphs>816</Paragraphs>
  <Slides>59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59</vt:i4>
      </vt:variant>
    </vt:vector>
  </HeadingPairs>
  <TitlesOfParts>
    <vt:vector size="60" baseType="lpstr">
      <vt:lpstr>Drewniana czcionka</vt:lpstr>
      <vt:lpstr>QCA :: Projektowanie badań z zastosowaniem jakościowej analizy porównawczej </vt:lpstr>
      <vt:lpstr>Poznajmy się </vt:lpstr>
      <vt:lpstr>Efekty</vt:lpstr>
      <vt:lpstr>Efekty, których nie będzie</vt:lpstr>
      <vt:lpstr>Harmonogram (I)</vt:lpstr>
      <vt:lpstr>Harmonogram (II)</vt:lpstr>
      <vt:lpstr>Zasady pracy</vt:lpstr>
      <vt:lpstr>BLOK I::Podstawy QCA </vt:lpstr>
      <vt:lpstr>Slajd 9</vt:lpstr>
      <vt:lpstr>QCA pomiędzy</vt:lpstr>
      <vt:lpstr>Analiza przypadków gdy interesuje nas przyczynowość…</vt:lpstr>
      <vt:lpstr>Charles Ragin</vt:lpstr>
      <vt:lpstr>QCA?</vt:lpstr>
      <vt:lpstr>Rodzaje</vt:lpstr>
      <vt:lpstr>Kiedy (1)?</vt:lpstr>
      <vt:lpstr>Kiedy (2)?</vt:lpstr>
      <vt:lpstr>Jak? </vt:lpstr>
      <vt:lpstr>Przykład</vt:lpstr>
      <vt:lpstr>Czy możemy zastosować QCA?</vt:lpstr>
      <vt:lpstr>Efekt</vt:lpstr>
      <vt:lpstr>Warunki</vt:lpstr>
      <vt:lpstr>Wynik analizy</vt:lpstr>
      <vt:lpstr>Ćwiczenie:: ewaluacja warsztatu                 z wykorzystaniem QCA</vt:lpstr>
      <vt:lpstr>BLOK II:: Najważniejsze kwestie               przy projektowaniu badań</vt:lpstr>
      <vt:lpstr>Operacje na zbiorach/ algebra Boole’a/ prawa De Morgana </vt:lpstr>
      <vt:lpstr>Warunek konieczny (A) efektu Y/necessary</vt:lpstr>
      <vt:lpstr>CZŁOWIEK PLATONA</vt:lpstr>
      <vt:lpstr>CZŁOWIEK PLATONA?</vt:lpstr>
      <vt:lpstr>Slajd 29</vt:lpstr>
      <vt:lpstr>Warunek INUS</vt:lpstr>
      <vt:lpstr>Przegląd DZIAŁAŃ MFW                                             (Hinterleitner et al. 2016) </vt:lpstr>
      <vt:lpstr>Etapy QCA</vt:lpstr>
      <vt:lpstr>Etapy QCA :: budowa modelu</vt:lpstr>
      <vt:lpstr>Etapy QCA :: budowa modelu</vt:lpstr>
      <vt:lpstr>Etapy QCA :: kalibracja</vt:lpstr>
      <vt:lpstr>Etapy QCA :: kalibracja</vt:lpstr>
      <vt:lpstr>Etapy QCA :: kalibracja</vt:lpstr>
      <vt:lpstr>Etapy QCA :: kalibracja</vt:lpstr>
      <vt:lpstr>Etapy QCA :: kalibracja</vt:lpstr>
      <vt:lpstr>Etapy QCA :: tabela prawdy</vt:lpstr>
      <vt:lpstr>Etapy QCA :: tabela prawdy</vt:lpstr>
      <vt:lpstr>Etapy QCA :: tabela prawdy</vt:lpstr>
      <vt:lpstr>   Wyniki i wnioski </vt:lpstr>
      <vt:lpstr>Prezentowanie wyników:: wzór</vt:lpstr>
      <vt:lpstr>Prezentowanie wyników:: diagram</vt:lpstr>
      <vt:lpstr>Prezentowanie wyników:: tabela </vt:lpstr>
      <vt:lpstr>ĆWICZENIE II</vt:lpstr>
      <vt:lpstr>Ćwiczenie II</vt:lpstr>
      <vt:lpstr>Ćwiczenie II</vt:lpstr>
      <vt:lpstr>Ćwiczenie II</vt:lpstr>
      <vt:lpstr>Zamiast podsumowania</vt:lpstr>
      <vt:lpstr>Najważniejsze wyzwania analityczne</vt:lpstr>
      <vt:lpstr>Oprogramowanie</vt:lpstr>
      <vt:lpstr>EWALUACJA POMOCY PUBLICZNEJ</vt:lpstr>
      <vt:lpstr>Ewaluacja Pomocy PUblicznej</vt:lpstr>
      <vt:lpstr>Ewaluacja Pomocy PUblicznej</vt:lpstr>
      <vt:lpstr>EWALUACJA inno_LAB</vt:lpstr>
      <vt:lpstr>Slajd 58</vt:lpstr>
      <vt:lpstr>BĄDŹMY W KONTAKCIE!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QCA :: Porównawcza analiz jakościowa  jako narzędzie ewaluacji</dc:title>
  <dc:creator>Marcin Kocór;Seweryn Krupnik</dc:creator>
  <cp:lastModifiedBy>Seweryn Krupnik</cp:lastModifiedBy>
  <cp:revision>173</cp:revision>
  <dcterms:created xsi:type="dcterms:W3CDTF">2019-09-14T09:07:20Z</dcterms:created>
  <dcterms:modified xsi:type="dcterms:W3CDTF">2019-09-18T13:40:19Z</dcterms:modified>
</cp:coreProperties>
</file>